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256" r:id="rId2"/>
    <p:sldId id="257" r:id="rId3"/>
    <p:sldId id="258" r:id="rId4"/>
    <p:sldId id="259" r:id="rId5"/>
    <p:sldId id="340" r:id="rId6"/>
    <p:sldId id="260" r:id="rId7"/>
    <p:sldId id="262" r:id="rId8"/>
    <p:sldId id="263" r:id="rId9"/>
    <p:sldId id="264" r:id="rId10"/>
    <p:sldId id="265" r:id="rId11"/>
    <p:sldId id="266" r:id="rId12"/>
    <p:sldId id="267" r:id="rId13"/>
    <p:sldId id="268" r:id="rId14"/>
    <p:sldId id="269" r:id="rId15"/>
    <p:sldId id="270" r:id="rId16"/>
    <p:sldId id="271" r:id="rId17"/>
    <p:sldId id="339"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334" r:id="rId31"/>
    <p:sldId id="285" r:id="rId32"/>
    <p:sldId id="286" r:id="rId33"/>
    <p:sldId id="335" r:id="rId34"/>
    <p:sldId id="337" r:id="rId35"/>
    <p:sldId id="338"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204"/>
    <a:srgbClr val="0066FF"/>
    <a:srgbClr val="FFFFFF"/>
    <a:srgbClr val="FF9600"/>
    <a:srgbClr val="9B9B9B"/>
    <a:srgbClr val="858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420" y="-72"/>
      </p:cViewPr>
      <p:guideLst>
        <p:guide orient="horz" pos="2160"/>
        <p:guide pos="3840"/>
      </p:guideLst>
    </p:cSldViewPr>
  </p:slideViewPr>
  <p:notesTextViewPr>
    <p:cViewPr>
      <p:scale>
        <a:sx n="1" d="1"/>
        <a:sy n="1" d="1"/>
      </p:scale>
      <p:origin x="0" y="0"/>
    </p:cViewPr>
  </p:notesTextViewPr>
  <p:sorterViewPr>
    <p:cViewPr>
      <p:scale>
        <a:sx n="100" d="100"/>
        <a:sy n="100" d="100"/>
      </p:scale>
      <p:origin x="0" y="1302"/>
    </p:cViewPr>
  </p:sorterViewPr>
  <p:notesViewPr>
    <p:cSldViewPr snapToGrid="0">
      <p:cViewPr varScale="1">
        <p:scale>
          <a:sx n="68" d="100"/>
          <a:sy n="68" d="100"/>
        </p:scale>
        <p:origin x="-28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46C9AA-A432-45C0-8822-E346F6B48C67}" type="datetimeFigureOut">
              <a:rPr lang="zh-CN" altLang="en-US" smtClean="0"/>
              <a:t>2015/10/10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C287DC-4620-473C-B045-C49B9298BEDF}" type="slidenum">
              <a:rPr lang="zh-CN" altLang="en-US" smtClean="0"/>
              <a:t>‹#›</a:t>
            </a:fld>
            <a:endParaRPr lang="zh-CN" altLang="en-US"/>
          </a:p>
        </p:txBody>
      </p:sp>
    </p:spTree>
    <p:extLst>
      <p:ext uri="{BB962C8B-B14F-4D97-AF65-F5344CB8AC3E}">
        <p14:creationId xmlns:p14="http://schemas.microsoft.com/office/powerpoint/2010/main" val="41955707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8D2FC-B7E4-4F22-829A-1951A70536BA}" type="datetimeFigureOut">
              <a:rPr lang="zh-CN" altLang="en-US" smtClean="0"/>
              <a:t>2015/10/10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A06D26-EB15-4881-94CD-B86EEBA9904A}" type="slidenum">
              <a:rPr lang="zh-CN" altLang="en-US" smtClean="0"/>
              <a:t>‹#›</a:t>
            </a:fld>
            <a:endParaRPr lang="zh-CN" altLang="en-US"/>
          </a:p>
        </p:txBody>
      </p:sp>
    </p:spTree>
    <p:extLst>
      <p:ext uri="{BB962C8B-B14F-4D97-AF65-F5344CB8AC3E}">
        <p14:creationId xmlns:p14="http://schemas.microsoft.com/office/powerpoint/2010/main" val="2110545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p:sp>
      <p:sp>
        <p:nvSpPr>
          <p:cNvPr id="86019" name="备注占位符 2"/>
          <p:cNvSpPr>
            <a:spLocks noGrp="1"/>
          </p:cNvSpPr>
          <p:nvPr>
            <p:ph type="body" idx="1"/>
          </p:nvPr>
        </p:nvSpPr>
        <p:spPr>
          <a:noFill/>
        </p:spPr>
        <p:txBody>
          <a:bodyPr/>
          <a:lstStyle/>
          <a:p>
            <a:pPr eaLnBrk="1" hangingPunct="1"/>
            <a:endParaRPr lang="zh-CN" altLang="en-US" smtClean="0">
              <a:latin typeface="Arial" charset="0"/>
            </a:endParaRPr>
          </a:p>
        </p:txBody>
      </p:sp>
      <p:sp>
        <p:nvSpPr>
          <p:cNvPr id="86020" name="灯片编号占位符 3"/>
          <p:cNvSpPr>
            <a:spLocks noGrp="1"/>
          </p:cNvSpPr>
          <p:nvPr>
            <p:ph type="sldNum" sz="quarter" idx="5"/>
          </p:nvPr>
        </p:nvSpPr>
        <p:spPr>
          <a:noFill/>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fld id="{BDDC08ED-12A8-42BE-8D38-20340766F77F}" type="slidenum">
              <a:rPr lang="zh-CN" altLang="en-US" b="0"/>
              <a:pPr eaLnBrk="1" hangingPunct="1"/>
              <a:t>10</a:t>
            </a:fld>
            <a:endParaRPr lang="en-US" altLang="zh-CN" b="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pic>
        <p:nvPicPr>
          <p:cNvPr id="1027" name="Picture 3" descr="C:\Documents and Settings\t11318\桌面\揭开0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343651" y="0"/>
            <a:ext cx="88399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userDrawn="1"/>
        </p:nvSpPr>
        <p:spPr>
          <a:xfrm>
            <a:off x="1299395" y="2329472"/>
            <a:ext cx="4102319" cy="523220"/>
          </a:xfrm>
          <a:prstGeom prst="rect">
            <a:avLst/>
          </a:prstGeom>
        </p:spPr>
        <p:txBody>
          <a:bodyPr wrap="square" anchor="ctr">
            <a:spAutoFit/>
          </a:bodyPr>
          <a:lstStyle/>
          <a:p>
            <a:pPr algn="l"/>
            <a:r>
              <a:rPr lang="zh-CN" altLang="en-US" sz="2800" b="0" dirty="0" smtClean="0">
                <a:solidFill>
                  <a:schemeClr val="bg1">
                    <a:lumMod val="50000"/>
                  </a:schemeClr>
                </a:solidFill>
                <a:effectLst/>
                <a:latin typeface="微软雅黑" pitchFamily="34" charset="-122"/>
                <a:ea typeface="微软雅黑" pitchFamily="34" charset="-122"/>
                <a:cs typeface="经典繁仿黑" pitchFamily="49" charset="-122"/>
              </a:rPr>
              <a:t>第一单元</a:t>
            </a:r>
            <a:r>
              <a:rPr lang="en-US" altLang="zh-CN" sz="2800" b="0" dirty="0" smtClean="0">
                <a:solidFill>
                  <a:schemeClr val="bg1">
                    <a:lumMod val="50000"/>
                  </a:schemeClr>
                </a:solidFill>
                <a:effectLst/>
                <a:latin typeface="微软雅黑" pitchFamily="34" charset="-122"/>
                <a:ea typeface="微软雅黑" pitchFamily="34" charset="-122"/>
                <a:cs typeface="经典繁仿黑" pitchFamily="49" charset="-122"/>
              </a:rPr>
              <a:t>——</a:t>
            </a:r>
            <a:endParaRPr lang="zh-CN" altLang="en-US" sz="2800" b="0" dirty="0">
              <a:solidFill>
                <a:schemeClr val="bg1">
                  <a:lumMod val="50000"/>
                </a:schemeClr>
              </a:solidFill>
              <a:effectLst/>
              <a:latin typeface="微软雅黑" pitchFamily="34" charset="-122"/>
              <a:ea typeface="微软雅黑" pitchFamily="34" charset="-122"/>
              <a:cs typeface="经典繁仿黑" pitchFamily="49" charset="-122"/>
            </a:endParaRPr>
          </a:p>
        </p:txBody>
      </p:sp>
      <p:sp>
        <p:nvSpPr>
          <p:cNvPr id="29" name="TextBox 3"/>
          <p:cNvSpPr txBox="1"/>
          <p:nvPr userDrawn="1"/>
        </p:nvSpPr>
        <p:spPr>
          <a:xfrm>
            <a:off x="1243293" y="2808631"/>
            <a:ext cx="10481982" cy="2677656"/>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a:defRPr sz="7200" spc="50">
                <a:ln w="11430"/>
                <a:solidFill>
                  <a:schemeClr val="tx1">
                    <a:lumMod val="65000"/>
                    <a:lumOff val="35000"/>
                  </a:schemeClr>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lnSpc>
                <a:spcPct val="120000"/>
              </a:lnSpc>
            </a:pPr>
            <a:r>
              <a:rPr lang="zh-CN" altLang="en-US" sz="7000" b="1" dirty="0" smtClean="0">
                <a:solidFill>
                  <a:srgbClr val="00B050"/>
                </a:solidFill>
                <a:latin typeface="微软雅黑" pitchFamily="34" charset="-122"/>
                <a:ea typeface="微软雅黑" pitchFamily="34" charset="-122"/>
              </a:rPr>
              <a:t>五彩斑斓的</a:t>
            </a:r>
            <a:endParaRPr lang="en-US" altLang="zh-CN" sz="7000" b="1" dirty="0" smtClean="0">
              <a:solidFill>
                <a:srgbClr val="00B050"/>
              </a:solidFill>
              <a:latin typeface="微软雅黑" pitchFamily="34" charset="-122"/>
              <a:ea typeface="微软雅黑" pitchFamily="34" charset="-122"/>
            </a:endParaRPr>
          </a:p>
          <a:p>
            <a:pPr lvl="0">
              <a:lnSpc>
                <a:spcPct val="120000"/>
              </a:lnSpc>
            </a:pPr>
            <a:r>
              <a:rPr lang="zh-CN" altLang="en-US" sz="7000" b="1" dirty="0" smtClean="0">
                <a:solidFill>
                  <a:srgbClr val="FF0000"/>
                </a:solidFill>
                <a:latin typeface="微软雅黑" pitchFamily="34" charset="-122"/>
                <a:ea typeface="微软雅黑" pitchFamily="34" charset="-122"/>
              </a:rPr>
              <a:t>小说世界</a:t>
            </a:r>
            <a:endParaRPr lang="zh-CN" altLang="en-US" sz="7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718218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3" presetClass="entr" presetSubtype="36" fill="hold" grpId="0" nodeType="afterEffect">
                                  <p:stCondLst>
                                    <p:cond delay="0"/>
                                  </p:stCondLst>
                                  <p:iterate type="lt">
                                    <p:tmPct val="18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strVal val="(6*min(max(#ppt_w*#ppt_h,.3),1)-7.4)/-.7*#ppt_w"/>
                                          </p:val>
                                        </p:tav>
                                        <p:tav tm="100000">
                                          <p:val>
                                            <p:strVal val="#ppt_w"/>
                                          </p:val>
                                        </p:tav>
                                      </p:tavLst>
                                    </p:anim>
                                    <p:anim calcmode="lin" valueType="num">
                                      <p:cBhvr>
                                        <p:cTn id="13" dur="500" fill="hold"/>
                                        <p:tgtEl>
                                          <p:spTgt spid="29"/>
                                        </p:tgtEl>
                                        <p:attrNameLst>
                                          <p:attrName>ppt_h</p:attrName>
                                        </p:attrNameLst>
                                      </p:cBhvr>
                                      <p:tavLst>
                                        <p:tav tm="0">
                                          <p:val>
                                            <p:strVal val="(6*min(max(#ppt_w*#ppt_h,.3),1)-7.4)/-.7*#ppt_h"/>
                                          </p:val>
                                        </p:tav>
                                        <p:tav tm="100000">
                                          <p:val>
                                            <p:strVal val="#ppt_h"/>
                                          </p:val>
                                        </p:tav>
                                      </p:tavLst>
                                    </p:anim>
                                    <p:anim calcmode="lin" valueType="num">
                                      <p:cBhvr>
                                        <p:cTn id="14" dur="500" fill="hold"/>
                                        <p:tgtEl>
                                          <p:spTgt spid="29"/>
                                        </p:tgtEl>
                                        <p:attrNameLst>
                                          <p:attrName>ppt_x</p:attrName>
                                        </p:attrNameLst>
                                      </p:cBhvr>
                                      <p:tavLst>
                                        <p:tav tm="0">
                                          <p:val>
                                            <p:fltVal val="0.5"/>
                                          </p:val>
                                        </p:tav>
                                        <p:tav tm="100000">
                                          <p:val>
                                            <p:strVal val="#ppt_x"/>
                                          </p:val>
                                        </p:tav>
                                      </p:tavLst>
                                    </p:anim>
                                    <p:anim calcmode="lin" valueType="num">
                                      <p:cBhvr>
                                        <p:cTn id="15" dur="500" fill="hold"/>
                                        <p:tgtEl>
                                          <p:spTgt spid="29"/>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TextBox 8"/>
          <p:cNvSpPr txBox="1"/>
          <p:nvPr userDrawn="1"/>
        </p:nvSpPr>
        <p:spPr>
          <a:xfrm>
            <a:off x="977900" y="6410204"/>
            <a:ext cx="4965700" cy="400110"/>
          </a:xfrm>
          <a:prstGeom prst="rect">
            <a:avLst/>
          </a:prstGeom>
          <a:noFill/>
        </p:spPr>
        <p:txBody>
          <a:bodyPr wrap="square" rtlCol="0" anchor="ctr">
            <a:spAutoFit/>
          </a:bodyPr>
          <a:lstStyle/>
          <a:p>
            <a:r>
              <a:rPr lang="zh-CN" altLang="en-US" sz="1400" dirty="0" smtClean="0">
                <a:solidFill>
                  <a:schemeClr val="bg1"/>
                </a:solidFill>
                <a:latin typeface="微软雅黑" pitchFamily="34" charset="-122"/>
                <a:ea typeface="微软雅黑" pitchFamily="34" charset="-122"/>
              </a:rPr>
              <a:t>第四章</a:t>
            </a:r>
            <a:r>
              <a:rPr lang="en-US" altLang="zh-CN" sz="1600" dirty="0" smtClean="0">
                <a:solidFill>
                  <a:schemeClr val="bg1"/>
                </a:solidFill>
                <a:latin typeface="微软雅黑" pitchFamily="34" charset="-122"/>
                <a:ea typeface="微软雅黑" pitchFamily="34" charset="-122"/>
              </a:rPr>
              <a:t> </a:t>
            </a:r>
            <a:r>
              <a:rPr lang="zh-CN" altLang="en-US" sz="2000" baseline="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情商知识概述</a:t>
            </a:r>
            <a:endParaRPr lang="zh-CN" altLang="en-US" sz="2000" dirty="0">
              <a:solidFill>
                <a:schemeClr val="bg1"/>
              </a:solidFill>
              <a:latin typeface="微软雅黑" pitchFamily="34" charset="-122"/>
              <a:ea typeface="微软雅黑" pitchFamily="34" charset="-122"/>
            </a:endParaRPr>
          </a:p>
        </p:txBody>
      </p:sp>
      <p:sp>
        <p:nvSpPr>
          <p:cNvPr id="3" name="矩形 2"/>
          <p:cNvSpPr/>
          <p:nvPr userDrawn="1"/>
        </p:nvSpPr>
        <p:spPr>
          <a:xfrm>
            <a:off x="641178" y="0"/>
            <a:ext cx="673443" cy="997807"/>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329678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389545BF-39D6-457F-AE44-3532D58365F0}" type="slidenum">
              <a:rPr lang="zh-CN" altLang="en-US"/>
              <a:pPr>
                <a:defRPr/>
              </a:pPr>
              <a:t>‹#›</a:t>
            </a:fld>
            <a:endParaRPr lang="en-US" altLang="zh-CN"/>
          </a:p>
        </p:txBody>
      </p:sp>
    </p:spTree>
    <p:extLst>
      <p:ext uri="{BB962C8B-B14F-4D97-AF65-F5344CB8AC3E}">
        <p14:creationId xmlns:p14="http://schemas.microsoft.com/office/powerpoint/2010/main" val="964389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1BB95E0E-823C-4168-ADBB-62E5A9E43C02}" type="slidenum">
              <a:rPr lang="zh-CN" altLang="en-US"/>
              <a:pPr>
                <a:defRPr/>
              </a:pPr>
              <a:t>‹#›</a:t>
            </a:fld>
            <a:endParaRPr lang="en-US" altLang="zh-CN"/>
          </a:p>
        </p:txBody>
      </p:sp>
    </p:spTree>
    <p:extLst>
      <p:ext uri="{BB962C8B-B14F-4D97-AF65-F5344CB8AC3E}">
        <p14:creationId xmlns:p14="http://schemas.microsoft.com/office/powerpoint/2010/main" val="2038331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C1CDE093-5273-497A-8E5E-104A887E2AE7}" type="slidenum">
              <a:rPr lang="zh-CN" altLang="en-US"/>
              <a:pPr>
                <a:defRPr/>
              </a:pPr>
              <a:t>‹#›</a:t>
            </a:fld>
            <a:endParaRPr lang="en-US" altLang="zh-CN"/>
          </a:p>
        </p:txBody>
      </p:sp>
    </p:spTree>
    <p:extLst>
      <p:ext uri="{BB962C8B-B14F-4D97-AF65-F5344CB8AC3E}">
        <p14:creationId xmlns:p14="http://schemas.microsoft.com/office/powerpoint/2010/main" val="3909971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Rectangle 6"/>
          <p:cNvSpPr/>
          <p:nvPr userDrawn="1"/>
        </p:nvSpPr>
        <p:spPr>
          <a:xfrm>
            <a:off x="0" y="6400800"/>
            <a:ext cx="12192000" cy="457200"/>
          </a:xfrm>
          <a:prstGeom prst="rect">
            <a:avLst/>
          </a:prstGeom>
          <a:blipFill rotWithShape="1">
            <a:blip r:embed="rId2">
              <a:duotone>
                <a:srgbClr val="000000">
                  <a:shade val="12000"/>
                  <a:satMod val="240000"/>
                </a:srgbClr>
                <a:srgbClr val="000000">
                  <a:tint val="98000"/>
                </a:srgbClr>
              </a:duotone>
            </a:blip>
            <a:tile tx="0" ty="0" sx="100000" sy="100000" flip="none" algn="ctr"/>
          </a:blip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5" name="Rectangle 7"/>
          <p:cNvSpPr/>
          <p:nvPr userDrawn="1"/>
        </p:nvSpPr>
        <p:spPr>
          <a:xfrm>
            <a:off x="1279" y="6309360"/>
            <a:ext cx="12188952" cy="97215"/>
          </a:xfrm>
          <a:prstGeom prst="rect">
            <a:avLst/>
          </a:prstGeom>
          <a:solidFill>
            <a:srgbClr val="000000"/>
          </a:solid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6" name="椭圆 5"/>
          <p:cNvSpPr/>
          <p:nvPr userDrawn="1"/>
        </p:nvSpPr>
        <p:spPr>
          <a:xfrm>
            <a:off x="11356958" y="6439663"/>
            <a:ext cx="360000" cy="360000"/>
          </a:xfrm>
          <a:prstGeom prst="ellipse">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
        <p:nvSpPr>
          <p:cNvPr id="7" name="TextBox 15"/>
          <p:cNvSpPr txBox="1"/>
          <p:nvPr userDrawn="1"/>
        </p:nvSpPr>
        <p:spPr>
          <a:xfrm>
            <a:off x="11211743" y="6450386"/>
            <a:ext cx="650430" cy="338554"/>
          </a:xfrm>
          <a:prstGeom prst="rect">
            <a:avLst/>
          </a:prstGeom>
          <a:noFill/>
        </p:spPr>
        <p:txBody>
          <a:bodyPr wrap="square" rtlCol="0">
            <a:spAutoFit/>
          </a:bodyPr>
          <a:lstStyle/>
          <a:p>
            <a:pPr algn="ctr"/>
            <a:fld id="{2EEF1883-7A0E-4F66-9932-E581691AD397}" type="slidenum">
              <a:rPr lang="zh-CN" altLang="en-US" sz="160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圆角矩形 7"/>
          <p:cNvSpPr/>
          <p:nvPr userDrawn="1"/>
        </p:nvSpPr>
        <p:spPr>
          <a:xfrm>
            <a:off x="889000" y="6405466"/>
            <a:ext cx="5054600" cy="409586"/>
          </a:xfrm>
          <a:prstGeom prst="roundRect">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
        <p:nvSpPr>
          <p:cNvPr id="9" name="TextBox 8"/>
          <p:cNvSpPr txBox="1"/>
          <p:nvPr userDrawn="1"/>
        </p:nvSpPr>
        <p:spPr>
          <a:xfrm>
            <a:off x="977900" y="6410204"/>
            <a:ext cx="4965700" cy="400110"/>
          </a:xfrm>
          <a:prstGeom prst="rect">
            <a:avLst/>
          </a:prstGeom>
          <a:noFill/>
        </p:spPr>
        <p:txBody>
          <a:bodyPr wrap="square" rtlCol="0" anchor="ctr">
            <a:spAutoFit/>
          </a:bodyPr>
          <a:lstStyle/>
          <a:p>
            <a:r>
              <a:rPr lang="en-US" altLang="zh-CN" sz="2000" dirty="0" smtClean="0">
                <a:solidFill>
                  <a:schemeClr val="bg1"/>
                </a:solidFill>
                <a:latin typeface="微软雅黑" pitchFamily="34" charset="-122"/>
                <a:ea typeface="微软雅黑" pitchFamily="34" charset="-122"/>
              </a:rPr>
              <a:t>3 </a:t>
            </a:r>
            <a:r>
              <a:rPr lang="zh-CN" altLang="en-US" sz="2000" baseline="0" dirty="0" smtClean="0">
                <a:solidFill>
                  <a:schemeClr val="bg1"/>
                </a:solidFill>
                <a:latin typeface="微软雅黑" pitchFamily="34" charset="-122"/>
                <a:ea typeface="微软雅黑" pitchFamily="34" charset="-122"/>
              </a:rPr>
              <a:t>   边城</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77863246"/>
      </p:ext>
    </p:extLst>
  </p:cSld>
  <p:clrMapOvr>
    <a:masterClrMapping/>
  </p:clrMapOvr>
  <p:transition>
    <p:newsfla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2">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5103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8" name="Picture 3" descr="C:\Documents and Settings\t11318\桌面\揭开0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339582" y="0"/>
            <a:ext cx="883997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p:cNvSpPr txBox="1"/>
          <p:nvPr userDrawn="1"/>
        </p:nvSpPr>
        <p:spPr>
          <a:xfrm>
            <a:off x="1644232" y="1886146"/>
            <a:ext cx="5337134" cy="1446550"/>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a:defRPr sz="7200" spc="50">
                <a:ln w="11430"/>
                <a:solidFill>
                  <a:schemeClr val="tx1">
                    <a:lumMod val="65000"/>
                    <a:lumOff val="35000"/>
                  </a:schemeClr>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r>
              <a:rPr lang="zh-CN" altLang="en-US" sz="8800" b="1" dirty="0" smtClean="0">
                <a:solidFill>
                  <a:srgbClr val="CD1F06"/>
                </a:solidFill>
                <a:latin typeface="微软雅黑" pitchFamily="34" charset="-122"/>
                <a:ea typeface="微软雅黑" pitchFamily="34" charset="-122"/>
              </a:rPr>
              <a:t>谢谢</a:t>
            </a:r>
            <a:r>
              <a:rPr lang="zh-CN" altLang="en-US" sz="8800" b="1" dirty="0" smtClean="0">
                <a:solidFill>
                  <a:srgbClr val="00B050"/>
                </a:solidFill>
                <a:latin typeface="微软雅黑" pitchFamily="34" charset="-122"/>
                <a:ea typeface="微软雅黑" pitchFamily="34" charset="-122"/>
              </a:rPr>
              <a:t>观看</a:t>
            </a:r>
            <a:endParaRPr lang="zh-CN" altLang="en-US" sz="8800" b="1" dirty="0">
              <a:solidFill>
                <a:srgbClr val="00B050"/>
              </a:solidFill>
              <a:latin typeface="微软雅黑" pitchFamily="34" charset="-122"/>
              <a:ea typeface="微软雅黑" pitchFamily="34" charset="-122"/>
            </a:endParaRPr>
          </a:p>
        </p:txBody>
      </p:sp>
      <p:sp>
        <p:nvSpPr>
          <p:cNvPr id="10" name="矩形 9"/>
          <p:cNvSpPr/>
          <p:nvPr userDrawn="1"/>
        </p:nvSpPr>
        <p:spPr>
          <a:xfrm>
            <a:off x="1782886" y="3657925"/>
            <a:ext cx="5619384" cy="954107"/>
          </a:xfrm>
          <a:prstGeom prst="rect">
            <a:avLst/>
          </a:prstGeom>
        </p:spPr>
        <p:txBody>
          <a:bodyPr wrap="square" anchor="ctr">
            <a:spAutoFit/>
          </a:bodyPr>
          <a:lstStyle/>
          <a:p>
            <a:pPr algn="l"/>
            <a:r>
              <a:rPr lang="en-US" altLang="zh-CN" sz="2800" b="0" dirty="0" smtClean="0">
                <a:solidFill>
                  <a:schemeClr val="bg1">
                    <a:lumMod val="50000"/>
                  </a:schemeClr>
                </a:solidFill>
                <a:effectLst/>
                <a:latin typeface="微软雅黑" pitchFamily="34" charset="-122"/>
                <a:ea typeface="微软雅黑" pitchFamily="34" charset="-122"/>
                <a:cs typeface="经典繁仿黑" pitchFamily="49" charset="-122"/>
              </a:rPr>
              <a:t>——</a:t>
            </a:r>
            <a:r>
              <a:rPr lang="zh-CN" altLang="en-US" sz="2800" b="0" dirty="0" smtClean="0">
                <a:solidFill>
                  <a:schemeClr val="bg1">
                    <a:lumMod val="50000"/>
                  </a:schemeClr>
                </a:solidFill>
                <a:effectLst/>
                <a:latin typeface="微软雅黑" pitchFamily="34" charset="-122"/>
                <a:ea typeface="微软雅黑" pitchFamily="34" charset="-122"/>
                <a:cs typeface="经典繁仿黑" pitchFamily="49" charset="-122"/>
              </a:rPr>
              <a:t>更多精彩内容请登录 </a:t>
            </a:r>
            <a:endParaRPr lang="en-US" altLang="zh-CN" sz="2800" b="0" dirty="0" smtClean="0">
              <a:solidFill>
                <a:schemeClr val="bg1">
                  <a:lumMod val="50000"/>
                </a:schemeClr>
              </a:solidFill>
              <a:effectLst/>
              <a:latin typeface="微软雅黑" pitchFamily="34" charset="-122"/>
              <a:ea typeface="微软雅黑" pitchFamily="34" charset="-122"/>
              <a:cs typeface="经典繁仿黑" pitchFamily="49" charset="-122"/>
            </a:endParaRPr>
          </a:p>
          <a:p>
            <a:pPr algn="l"/>
            <a:r>
              <a:rPr lang="en-US" altLang="zh-CN" sz="2800" b="0" baseline="0" dirty="0" smtClean="0">
                <a:solidFill>
                  <a:schemeClr val="bg1">
                    <a:lumMod val="50000"/>
                  </a:schemeClr>
                </a:solidFill>
                <a:effectLst/>
                <a:latin typeface="微软雅黑" pitchFamily="34" charset="-122"/>
                <a:ea typeface="微软雅黑" pitchFamily="34" charset="-122"/>
                <a:cs typeface="经典繁仿黑" pitchFamily="49" charset="-122"/>
              </a:rPr>
              <a:t>        </a:t>
            </a:r>
            <a:r>
              <a:rPr lang="en-US" altLang="zh-CN" sz="2800" b="0" dirty="0" smtClean="0">
                <a:solidFill>
                  <a:srgbClr val="FF0000"/>
                </a:solidFill>
                <a:effectLst/>
                <a:latin typeface="微软雅黑" pitchFamily="34" charset="-122"/>
                <a:ea typeface="微软雅黑" pitchFamily="34" charset="-122"/>
                <a:cs typeface="经典繁仿黑" pitchFamily="49" charset="-122"/>
              </a:rPr>
              <a:t>www.91taoke.com</a:t>
            </a:r>
            <a:endParaRPr lang="zh-CN" altLang="en-US" sz="2800" b="0" dirty="0">
              <a:solidFill>
                <a:srgbClr val="FF0000"/>
              </a:solidFill>
              <a:effectLst/>
              <a:latin typeface="微软雅黑" pitchFamily="34" charset="-122"/>
              <a:ea typeface="微软雅黑" pitchFamily="34" charset="-122"/>
              <a:cs typeface="经典繁仿黑" pitchFamily="49" charset="-122"/>
            </a:endParaRPr>
          </a:p>
        </p:txBody>
      </p:sp>
    </p:spTree>
    <p:extLst>
      <p:ext uri="{BB962C8B-B14F-4D97-AF65-F5344CB8AC3E}">
        <p14:creationId xmlns:p14="http://schemas.microsoft.com/office/powerpoint/2010/main" val="244359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iterate type="lt">
                                    <p:tmPct val="18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6*min(max(#ppt_w*#ppt_h,.3),1)-7.4)/-.7*#ppt_w"/>
                                          </p:val>
                                        </p:tav>
                                        <p:tav tm="100000">
                                          <p:val>
                                            <p:strVal val="#ppt_w"/>
                                          </p:val>
                                        </p:tav>
                                      </p:tavLst>
                                    </p:anim>
                                    <p:anim calcmode="lin" valueType="num">
                                      <p:cBhvr>
                                        <p:cTn id="8" dur="500" fill="hold"/>
                                        <p:tgtEl>
                                          <p:spTgt spid="9"/>
                                        </p:tgtEl>
                                        <p:attrNameLst>
                                          <p:attrName>ppt_h</p:attrName>
                                        </p:attrNameLst>
                                      </p:cBhvr>
                                      <p:tavLst>
                                        <p:tav tm="0">
                                          <p:val>
                                            <p:strVal val="(6*min(max(#ppt_w*#ppt_h,.3),1)-7.4)/-.7*#ppt_h"/>
                                          </p:val>
                                        </p:tav>
                                        <p:tav tm="100000">
                                          <p:val>
                                            <p:strVal val="#ppt_h"/>
                                          </p:val>
                                        </p:tav>
                                      </p:tavLst>
                                    </p:anim>
                                    <p:anim calcmode="lin" valueType="num">
                                      <p:cBhvr>
                                        <p:cTn id="9" dur="500" fill="hold"/>
                                        <p:tgtEl>
                                          <p:spTgt spid="9"/>
                                        </p:tgtEl>
                                        <p:attrNameLst>
                                          <p:attrName>ppt_x</p:attrName>
                                        </p:attrNameLst>
                                      </p:cBhvr>
                                      <p:tavLst>
                                        <p:tav tm="0">
                                          <p:val>
                                            <p:fltVal val="0.5"/>
                                          </p:val>
                                        </p:tav>
                                        <p:tav tm="100000">
                                          <p:val>
                                            <p:strVal val="#ppt_x"/>
                                          </p:val>
                                        </p:tav>
                                      </p:tavLst>
                                    </p:anim>
                                    <p:anim calcmode="lin" valueType="num">
                                      <p:cBhvr>
                                        <p:cTn id="10" dur="500" fill="hold"/>
                                        <p:tgtEl>
                                          <p:spTgt spid="9"/>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770"/>
                            </p:stCondLst>
                            <p:childTnLst>
                              <p:par>
                                <p:cTn id="12" presetID="2" presetClass="entr" presetSubtype="2" decel="100000" fill="hold" grpId="0" nodeType="afterEffect">
                                  <p:stCondLst>
                                    <p:cond delay="0"/>
                                  </p:stCondLst>
                                  <p:iterate type="lt">
                                    <p:tmPct val="10000"/>
                                  </p:iterate>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两栏内容">
    <p:spTree>
      <p:nvGrpSpPr>
        <p:cNvPr id="1" name=""/>
        <p:cNvGrpSpPr/>
        <p:nvPr/>
      </p:nvGrpSpPr>
      <p:grpSpPr>
        <a:xfrm>
          <a:off x="0" y="0"/>
          <a:ext cx="0" cy="0"/>
          <a:chOff x="0" y="0"/>
          <a:chExt cx="0" cy="0"/>
        </a:xfrm>
      </p:grpSpPr>
      <p:sp>
        <p:nvSpPr>
          <p:cNvPr id="12" name="任意多边形 11"/>
          <p:cNvSpPr/>
          <p:nvPr userDrawn="1"/>
        </p:nvSpPr>
        <p:spPr>
          <a:xfrm>
            <a:off x="4540250" y="0"/>
            <a:ext cx="3111500" cy="1168400"/>
          </a:xfrm>
          <a:custGeom>
            <a:avLst/>
            <a:gdLst>
              <a:gd name="connsiteX0" fmla="*/ 0 w 3111500"/>
              <a:gd name="connsiteY0" fmla="*/ 0 h 1168400"/>
              <a:gd name="connsiteX1" fmla="*/ 3111500 w 3111500"/>
              <a:gd name="connsiteY1" fmla="*/ 0 h 1168400"/>
              <a:gd name="connsiteX2" fmla="*/ 3111500 w 3111500"/>
              <a:gd name="connsiteY2" fmla="*/ 495300 h 1168400"/>
              <a:gd name="connsiteX3" fmla="*/ 3111500 w 3111500"/>
              <a:gd name="connsiteY3" fmla="*/ 831850 h 1168400"/>
              <a:gd name="connsiteX4" fmla="*/ 1555750 w 3111500"/>
              <a:gd name="connsiteY4" fmla="*/ 1168400 h 1168400"/>
              <a:gd name="connsiteX5" fmla="*/ 0 w 3111500"/>
              <a:gd name="connsiteY5" fmla="*/ 831850 h 1168400"/>
              <a:gd name="connsiteX6" fmla="*/ 0 w 3111500"/>
              <a:gd name="connsiteY6" fmla="*/ 495300 h 116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00" h="1168400">
                <a:moveTo>
                  <a:pt x="0" y="0"/>
                </a:moveTo>
                <a:lnTo>
                  <a:pt x="3111500" y="0"/>
                </a:lnTo>
                <a:lnTo>
                  <a:pt x="3111500" y="495300"/>
                </a:lnTo>
                <a:lnTo>
                  <a:pt x="3111500" y="831850"/>
                </a:lnTo>
                <a:lnTo>
                  <a:pt x="1555750" y="1168400"/>
                </a:lnTo>
                <a:lnTo>
                  <a:pt x="0" y="831850"/>
                </a:lnTo>
                <a:lnTo>
                  <a:pt x="0" y="495300"/>
                </a:lnTo>
                <a:close/>
              </a:path>
            </a:pathLst>
          </a:custGeom>
          <a:solidFill>
            <a:srgbClr val="FC62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5982854"/>
            <a:ext cx="12192000" cy="406400"/>
          </a:xfrm>
          <a:prstGeom prst="rect">
            <a:avLst/>
          </a:prstGeom>
          <a:pattFill prst="wdUp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4540250" y="89500"/>
            <a:ext cx="3111500" cy="850682"/>
          </a:xfrm>
          <a:prstGeom prst="rect">
            <a:avLst/>
          </a:prstGeom>
        </p:spPr>
        <p:txBody>
          <a:bodyPr wrap="square">
            <a:sp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rPr>
              <a:t>栏目索引 </a:t>
            </a:r>
            <a:r>
              <a:rPr kumimoji="0" lang="en-US" altLang="zh-CN" sz="2800" b="1"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rPr>
              <a:t> </a:t>
            </a:r>
          </a:p>
          <a:p>
            <a:pPr marL="0" marR="0" lvl="0" indent="0" algn="ctr" defTabSz="914400" eaLnBrk="1" fontAlgn="auto" latinLnBrk="0" hangingPunct="1">
              <a:lnSpc>
                <a:spcPct val="112000"/>
              </a:lnSpc>
              <a:spcBef>
                <a:spcPts val="0"/>
              </a:spcBef>
              <a:spcAft>
                <a:spcPts val="0"/>
              </a:spcAft>
              <a:buClrTx/>
              <a:buSzTx/>
              <a:buFontTx/>
              <a:buNone/>
              <a:tabLst/>
              <a:defRPr/>
            </a:pPr>
            <a:r>
              <a:rPr kumimoji="0" lang="en-US" altLang="zh-CN" sz="1600" b="0" i="0" u="none" strike="noStrike" kern="1200" cap="none" spc="0" normalizeH="0" baseline="0" noProof="0" dirty="0" smtClean="0">
                <a:ln>
                  <a:noFill/>
                </a:ln>
                <a:solidFill>
                  <a:prstClr val="white"/>
                </a:solidFill>
                <a:effectLst/>
                <a:uLnTx/>
                <a:uFillTx/>
                <a:latin typeface="Calibri"/>
                <a:ea typeface="宋体" panose="02010600030101010101" pitchFamily="2" charset="-122"/>
              </a:rPr>
              <a:t>CONTENTS PAGE </a:t>
            </a:r>
            <a:endParaRPr kumimoji="0" lang="zh-CN" altLang="en-US" sz="18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1514802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两栏内容">
    <p:spTree>
      <p:nvGrpSpPr>
        <p:cNvPr id="1" name=""/>
        <p:cNvGrpSpPr/>
        <p:nvPr/>
      </p:nvGrpSpPr>
      <p:grpSpPr>
        <a:xfrm>
          <a:off x="0" y="0"/>
          <a:ext cx="0" cy="0"/>
          <a:chOff x="0" y="0"/>
          <a:chExt cx="0" cy="0"/>
        </a:xfrm>
      </p:grpSpPr>
      <p:sp>
        <p:nvSpPr>
          <p:cNvPr id="14" name="矩形 13"/>
          <p:cNvSpPr/>
          <p:nvPr userDrawn="1"/>
        </p:nvSpPr>
        <p:spPr>
          <a:xfrm>
            <a:off x="0" y="1110853"/>
            <a:ext cx="12192000" cy="1195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62046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矩形 2"/>
          <p:cNvSpPr/>
          <p:nvPr userDrawn="1"/>
        </p:nvSpPr>
        <p:spPr>
          <a:xfrm>
            <a:off x="0" y="4173"/>
            <a:ext cx="8527312" cy="551329"/>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userDrawn="1"/>
        </p:nvSpPr>
        <p:spPr>
          <a:xfrm>
            <a:off x="977900" y="6410204"/>
            <a:ext cx="4965700" cy="400110"/>
          </a:xfrm>
          <a:prstGeom prst="rect">
            <a:avLst/>
          </a:prstGeom>
          <a:noFill/>
        </p:spPr>
        <p:txBody>
          <a:bodyPr wrap="square" rtlCol="0" anchor="ctr">
            <a:spAutoFit/>
          </a:bodyPr>
          <a:lstStyle/>
          <a:p>
            <a:r>
              <a:rPr lang="en-US" altLang="zh-CN" sz="2000" dirty="0" smtClean="0">
                <a:solidFill>
                  <a:schemeClr val="bg1"/>
                </a:solidFill>
                <a:latin typeface="微软雅黑" pitchFamily="34" charset="-122"/>
                <a:ea typeface="微软雅黑" pitchFamily="34" charset="-122"/>
              </a:rPr>
              <a:t>3 </a:t>
            </a:r>
            <a:r>
              <a:rPr lang="zh-CN" altLang="en-US" sz="2000" baseline="0" dirty="0" smtClean="0">
                <a:solidFill>
                  <a:schemeClr val="bg1"/>
                </a:solidFill>
                <a:latin typeface="微软雅黑" pitchFamily="34" charset="-122"/>
                <a:ea typeface="微软雅黑" pitchFamily="34" charset="-122"/>
              </a:rPr>
              <a:t>   边城</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942205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TextBox 8"/>
          <p:cNvSpPr txBox="1"/>
          <p:nvPr userDrawn="1"/>
        </p:nvSpPr>
        <p:spPr>
          <a:xfrm>
            <a:off x="977900" y="6410204"/>
            <a:ext cx="4965700" cy="400110"/>
          </a:xfrm>
          <a:prstGeom prst="rect">
            <a:avLst/>
          </a:prstGeom>
          <a:noFill/>
        </p:spPr>
        <p:txBody>
          <a:bodyPr wrap="square" rtlCol="0" anchor="ctr">
            <a:spAutoFit/>
          </a:bodyPr>
          <a:lstStyle/>
          <a:p>
            <a:r>
              <a:rPr lang="zh-CN" altLang="en-US" sz="1400" dirty="0" smtClean="0">
                <a:solidFill>
                  <a:schemeClr val="bg1"/>
                </a:solidFill>
                <a:latin typeface="微软雅黑" pitchFamily="34" charset="-122"/>
                <a:ea typeface="微软雅黑" pitchFamily="34" charset="-122"/>
              </a:rPr>
              <a:t>第二章</a:t>
            </a:r>
            <a:r>
              <a:rPr lang="en-US" altLang="zh-CN" sz="1600" dirty="0" smtClean="0">
                <a:solidFill>
                  <a:schemeClr val="bg1"/>
                </a:solidFill>
                <a:latin typeface="微软雅黑" pitchFamily="34" charset="-122"/>
                <a:ea typeface="微软雅黑" pitchFamily="34" charset="-122"/>
              </a:rPr>
              <a:t> </a:t>
            </a:r>
            <a:r>
              <a:rPr lang="zh-CN" altLang="en-US" sz="2000" baseline="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情绪与情绪管理概述</a:t>
            </a:r>
            <a:endParaRPr lang="zh-CN" altLang="en-US" sz="2000" dirty="0">
              <a:solidFill>
                <a:schemeClr val="bg1"/>
              </a:solidFill>
              <a:latin typeface="微软雅黑" pitchFamily="34" charset="-122"/>
              <a:ea typeface="微软雅黑" pitchFamily="34" charset="-122"/>
            </a:endParaRPr>
          </a:p>
        </p:txBody>
      </p:sp>
      <p:sp>
        <p:nvSpPr>
          <p:cNvPr id="4" name="矩形 3"/>
          <p:cNvSpPr/>
          <p:nvPr userDrawn="1"/>
        </p:nvSpPr>
        <p:spPr>
          <a:xfrm>
            <a:off x="641178" y="0"/>
            <a:ext cx="673443" cy="997807"/>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39844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TextBox 8"/>
          <p:cNvSpPr txBox="1"/>
          <p:nvPr userDrawn="1"/>
        </p:nvSpPr>
        <p:spPr>
          <a:xfrm>
            <a:off x="977900" y="6410204"/>
            <a:ext cx="4965700" cy="400110"/>
          </a:xfrm>
          <a:prstGeom prst="rect">
            <a:avLst/>
          </a:prstGeom>
          <a:noFill/>
        </p:spPr>
        <p:txBody>
          <a:bodyPr wrap="square" rtlCol="0" anchor="ctr">
            <a:spAutoFit/>
          </a:bodyPr>
          <a:lstStyle/>
          <a:p>
            <a:r>
              <a:rPr lang="zh-CN" altLang="en-US" sz="1400" dirty="0" smtClean="0">
                <a:solidFill>
                  <a:schemeClr val="bg1"/>
                </a:solidFill>
                <a:latin typeface="微软雅黑" pitchFamily="34" charset="-122"/>
                <a:ea typeface="微软雅黑" pitchFamily="34" charset="-122"/>
              </a:rPr>
              <a:t>第三章</a:t>
            </a:r>
            <a:r>
              <a:rPr lang="en-US" altLang="zh-CN" sz="1600" dirty="0" smtClean="0">
                <a:solidFill>
                  <a:schemeClr val="bg1"/>
                </a:solidFill>
                <a:latin typeface="微软雅黑" pitchFamily="34" charset="-122"/>
                <a:ea typeface="微软雅黑" pitchFamily="34" charset="-122"/>
              </a:rPr>
              <a:t> </a:t>
            </a:r>
            <a:r>
              <a:rPr lang="zh-CN" altLang="en-US" sz="2000" baseline="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如何进行情绪管理</a:t>
            </a:r>
            <a:endParaRPr lang="zh-CN" altLang="en-US" sz="2000" dirty="0">
              <a:solidFill>
                <a:schemeClr val="bg1"/>
              </a:solidFill>
              <a:latin typeface="微软雅黑" pitchFamily="34" charset="-122"/>
              <a:ea typeface="微软雅黑" pitchFamily="34" charset="-122"/>
            </a:endParaRPr>
          </a:p>
        </p:txBody>
      </p:sp>
      <p:sp>
        <p:nvSpPr>
          <p:cNvPr id="6" name="矩形 5"/>
          <p:cNvSpPr/>
          <p:nvPr userDrawn="1"/>
        </p:nvSpPr>
        <p:spPr>
          <a:xfrm>
            <a:off x="641178" y="0"/>
            <a:ext cx="673443" cy="997807"/>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7680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ectangle 6"/>
          <p:cNvSpPr/>
          <p:nvPr/>
        </p:nvSpPr>
        <p:spPr>
          <a:xfrm>
            <a:off x="0" y="6400800"/>
            <a:ext cx="12192000" cy="457200"/>
          </a:xfrm>
          <a:prstGeom prst="rect">
            <a:avLst/>
          </a:prstGeom>
          <a:blipFill rotWithShape="1">
            <a:blip r:embed="rId15">
              <a:duotone>
                <a:srgbClr val="000000">
                  <a:shade val="12000"/>
                  <a:satMod val="240000"/>
                </a:srgbClr>
                <a:srgbClr val="000000">
                  <a:tint val="98000"/>
                </a:srgbClr>
              </a:duotone>
            </a:blip>
            <a:tile tx="0" ty="0" sx="100000" sy="100000" flip="none" algn="ctr"/>
          </a:blip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5" name="Rectangle 7"/>
          <p:cNvSpPr/>
          <p:nvPr/>
        </p:nvSpPr>
        <p:spPr>
          <a:xfrm>
            <a:off x="1279" y="6309360"/>
            <a:ext cx="12188952" cy="97215"/>
          </a:xfrm>
          <a:prstGeom prst="rect">
            <a:avLst/>
          </a:prstGeom>
          <a:solidFill>
            <a:srgbClr val="000000"/>
          </a:solid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12" name="椭圆 11"/>
          <p:cNvSpPr/>
          <p:nvPr/>
        </p:nvSpPr>
        <p:spPr>
          <a:xfrm>
            <a:off x="11356958" y="6439663"/>
            <a:ext cx="360000" cy="360000"/>
          </a:xfrm>
          <a:prstGeom prst="ellipse">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
        <p:nvSpPr>
          <p:cNvPr id="13" name="TextBox 15"/>
          <p:cNvSpPr txBox="1"/>
          <p:nvPr/>
        </p:nvSpPr>
        <p:spPr>
          <a:xfrm>
            <a:off x="11211743" y="6450386"/>
            <a:ext cx="650430" cy="338554"/>
          </a:xfrm>
          <a:prstGeom prst="rect">
            <a:avLst/>
          </a:prstGeom>
          <a:noFill/>
        </p:spPr>
        <p:txBody>
          <a:bodyPr wrap="square" rtlCol="0">
            <a:spAutoFit/>
          </a:bodyPr>
          <a:lstStyle/>
          <a:p>
            <a:pPr algn="ctr"/>
            <a:fld id="{2EEF1883-7A0E-4F66-9932-E581691AD397}" type="slidenum">
              <a:rPr lang="zh-CN" altLang="en-US" sz="160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4" name="圆角矩形 13"/>
          <p:cNvSpPr/>
          <p:nvPr/>
        </p:nvSpPr>
        <p:spPr>
          <a:xfrm>
            <a:off x="889000" y="6405466"/>
            <a:ext cx="5054600" cy="409586"/>
          </a:xfrm>
          <a:prstGeom prst="roundRect">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579047866"/>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60" r:id="rId6"/>
    <p:sldLayoutId id="2147483653" r:id="rId7"/>
    <p:sldLayoutId id="2147483654" r:id="rId8"/>
    <p:sldLayoutId id="2147483655" r:id="rId9"/>
    <p:sldLayoutId id="2147483656" r:id="rId10"/>
    <p:sldLayoutId id="2147483662" r:id="rId11"/>
    <p:sldLayoutId id="2147483663" r:id="rId12"/>
    <p:sldLayoutId id="214748366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slide" Target="slide4.xml"/><Relationship Id="rId4" Type="http://schemas.openxmlformats.org/officeDocument/2006/relationships/image" Target="../media/image25.gif"/></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image" Target="../media/image27.gif"/><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8.jpeg"/><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image" Target="../media/image30.gif"/><Relationship Id="rId4" Type="http://schemas.openxmlformats.org/officeDocument/2006/relationships/slide" Target="slide4.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slide" Target="slide4.xml"/><Relationship Id="rId4" Type="http://schemas.openxmlformats.org/officeDocument/2006/relationships/image" Target="../media/image32.gif"/></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baike.baidu.com/albums/43462/43462/0/0.html#0$5f9e93b199b0714709230293"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slide" Target="slide4.xml"/><Relationship Id="rId4" Type="http://schemas.openxmlformats.org/officeDocument/2006/relationships/image" Target="../media/image35.gif"/></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Layout" Target="../slideLayouts/slideLayout9.xml"/><Relationship Id="rId5" Type="http://schemas.openxmlformats.org/officeDocument/2006/relationships/slide" Target="slide4.xml"/><Relationship Id="rId4" Type="http://schemas.openxmlformats.org/officeDocument/2006/relationships/image" Target="../media/image37.gif"/></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Layout" Target="../slideLayouts/slideLayout9.xml"/><Relationship Id="rId4" Type="http://schemas.openxmlformats.org/officeDocument/2006/relationships/image" Target="../media/image37.gif"/></Relationships>
</file>

<file path=ppt/slides/_rels/slide3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oleObject" Target="../embeddings/oleObject3.bin"/><Relationship Id="rId7" Type="http://schemas.openxmlformats.org/officeDocument/2006/relationships/image" Target="../media/image36.jpeg"/><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wmf"/><Relationship Id="rId9"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oleObject" Target="../embeddings/oleObject4.bin"/><Relationship Id="rId7" Type="http://schemas.openxmlformats.org/officeDocument/2006/relationships/image" Target="../media/image43.jpeg"/><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38.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4.jpeg"/><Relationship Id="rId1" Type="http://schemas.openxmlformats.org/officeDocument/2006/relationships/slideLayout" Target="../slideLayouts/slideLayout9.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4.jpeg"/><Relationship Id="rId1" Type="http://schemas.openxmlformats.org/officeDocument/2006/relationships/slideLayout" Target="../slideLayouts/slideLayout9.xml"/><Relationship Id="rId4" Type="http://schemas.openxmlformats.org/officeDocument/2006/relationships/slide" Target="slide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02400" y="5588000"/>
            <a:ext cx="3352800" cy="461665"/>
          </a:xfrm>
          <a:prstGeom prst="rect">
            <a:avLst/>
          </a:prstGeom>
          <a:noFill/>
        </p:spPr>
        <p:txBody>
          <a:bodyPr wrap="square" rtlCol="0">
            <a:spAutoFit/>
          </a:bodyPr>
          <a:lstStyle/>
          <a:p>
            <a:r>
              <a:rPr lang="zh-CN" altLang="en-US" sz="2400" b="1" dirty="0" smtClean="0">
                <a:latin typeface="方正姚体" panose="02010601030101010101" pitchFamily="2" charset="-122"/>
                <a:ea typeface="方正姚体" panose="02010601030101010101" pitchFamily="2" charset="-122"/>
              </a:rPr>
              <a:t>红树主人 </a:t>
            </a:r>
            <a:r>
              <a:rPr lang="en-US" altLang="zh-CN" sz="2400" b="1" dirty="0" smtClean="0">
                <a:latin typeface="方正姚体" panose="02010601030101010101" pitchFamily="2" charset="-122"/>
                <a:ea typeface="方正姚体" panose="02010601030101010101" pitchFamily="2" charset="-122"/>
              </a:rPr>
              <a:t>2015-10-09</a:t>
            </a:r>
            <a:endParaRPr lang="zh-CN" altLang="en-US" sz="2400" b="1" dirty="0">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276381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0" y="381001"/>
            <a:ext cx="12192000" cy="51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spcBef>
                <a:spcPct val="50000"/>
              </a:spcBef>
            </a:pPr>
            <a:r>
              <a:rPr lang="en-US" altLang="zh-CN" sz="3200" dirty="0" smtClean="0">
                <a:latin typeface="楷体_GB2312" pitchFamily="49" charset="-122"/>
                <a:ea typeface="楷体_GB2312" pitchFamily="49" charset="-122"/>
              </a:rPr>
              <a:t>6.</a:t>
            </a:r>
            <a:r>
              <a:rPr lang="zh-CN" altLang="en-US" sz="2800" dirty="0" smtClean="0">
                <a:latin typeface="黑体" pitchFamily="49" charset="-122"/>
                <a:ea typeface="黑体" pitchFamily="49" charset="-122"/>
              </a:rPr>
              <a:t>下面</a:t>
            </a:r>
            <a:r>
              <a:rPr lang="zh-CN" altLang="en-US" sz="2800" dirty="0">
                <a:latin typeface="黑体" pitchFamily="49" charset="-122"/>
                <a:ea typeface="黑体" pitchFamily="49" charset="-122"/>
              </a:rPr>
              <a:t>的一幅对联概括了诸葛亮一生的功绩。参考示例，从列出的六项中任意选出两项，写出具体所指。</a:t>
            </a:r>
            <a:endParaRPr lang="en-US" altLang="zh-CN" sz="2800" dirty="0">
              <a:latin typeface="黑体" pitchFamily="49" charset="-122"/>
              <a:ea typeface="黑体" pitchFamily="49" charset="-122"/>
            </a:endParaRPr>
          </a:p>
          <a:p>
            <a:pPr algn="ctr" eaLnBrk="1" hangingPunct="1">
              <a:lnSpc>
                <a:spcPts val="2800"/>
              </a:lnSpc>
              <a:spcBef>
                <a:spcPct val="50000"/>
              </a:spcBef>
            </a:pPr>
            <a:r>
              <a:rPr lang="zh-CN" altLang="en-US" sz="2400" dirty="0">
                <a:solidFill>
                  <a:srgbClr val="FF0000"/>
                </a:solidFill>
                <a:latin typeface="方正粗宋简体" panose="03000509000000000000" pitchFamily="65" charset="-122"/>
                <a:ea typeface="方正粗宋简体" panose="03000509000000000000" pitchFamily="65" charset="-122"/>
              </a:rPr>
              <a:t>收二川，排八阵，六出七擒，五丈原前，点四十九盏明灯，一心只为酬三顾</a:t>
            </a:r>
            <a:r>
              <a:rPr lang="zh-CN" altLang="en-US" sz="2400" dirty="0" smtClean="0">
                <a:solidFill>
                  <a:srgbClr val="FF0000"/>
                </a:solidFill>
                <a:latin typeface="方正粗宋简体" panose="03000509000000000000" pitchFamily="65" charset="-122"/>
                <a:ea typeface="方正粗宋简体" panose="03000509000000000000" pitchFamily="65" charset="-122"/>
              </a:rPr>
              <a:t>。</a:t>
            </a:r>
            <a:endParaRPr lang="en-US" altLang="zh-CN" sz="2400" dirty="0" smtClean="0">
              <a:solidFill>
                <a:srgbClr val="FF0000"/>
              </a:solidFill>
              <a:latin typeface="方正粗宋简体" panose="03000509000000000000" pitchFamily="65" charset="-122"/>
              <a:ea typeface="方正粗宋简体" panose="03000509000000000000" pitchFamily="65" charset="-122"/>
            </a:endParaRPr>
          </a:p>
          <a:p>
            <a:pPr algn="ctr" eaLnBrk="1" hangingPunct="1">
              <a:lnSpc>
                <a:spcPts val="2800"/>
              </a:lnSpc>
              <a:spcBef>
                <a:spcPct val="50000"/>
              </a:spcBef>
            </a:pPr>
            <a:r>
              <a:rPr lang="zh-CN" altLang="en-US" sz="2400" dirty="0" smtClean="0">
                <a:solidFill>
                  <a:srgbClr val="FF0000"/>
                </a:solidFill>
                <a:latin typeface="方正粗宋简体" panose="03000509000000000000" pitchFamily="65" charset="-122"/>
                <a:ea typeface="方正粗宋简体" panose="03000509000000000000" pitchFamily="65" charset="-122"/>
              </a:rPr>
              <a:t>取</a:t>
            </a:r>
            <a:r>
              <a:rPr lang="zh-CN" altLang="en-US" sz="2400" dirty="0">
                <a:solidFill>
                  <a:srgbClr val="FF0000"/>
                </a:solidFill>
                <a:latin typeface="方正粗宋简体" panose="03000509000000000000" pitchFamily="65" charset="-122"/>
                <a:ea typeface="方正粗宋简体" panose="03000509000000000000" pitchFamily="65" charset="-122"/>
              </a:rPr>
              <a:t>西蜀，定南蛮，东和北拒，中军帐里，变金木土爻神卦，水面偏能用火攻。</a:t>
            </a:r>
            <a:endParaRPr lang="zh-CN" altLang="en-US" sz="2000" dirty="0">
              <a:solidFill>
                <a:srgbClr val="FF0000"/>
              </a:solidFill>
              <a:latin typeface="方正粗宋简体" panose="03000509000000000000" pitchFamily="65" charset="-122"/>
              <a:ea typeface="方正粗宋简体" panose="03000509000000000000" pitchFamily="65" charset="-122"/>
            </a:endParaRPr>
          </a:p>
          <a:p>
            <a:pPr algn="just" eaLnBrk="1" hangingPunct="1">
              <a:spcBef>
                <a:spcPct val="50000"/>
              </a:spcBef>
            </a:pPr>
            <a:r>
              <a:rPr lang="zh-CN" altLang="en-US" sz="3200" dirty="0">
                <a:latin typeface="楷体_GB2312" pitchFamily="49" charset="-122"/>
                <a:ea typeface="楷体_GB2312" pitchFamily="49" charset="-122"/>
              </a:rPr>
              <a:t>（示例）三顾：三顾茅庐 </a:t>
            </a:r>
            <a:endParaRPr lang="zh-CN" altLang="en-US" sz="3200" b="0" dirty="0">
              <a:latin typeface="楷体_GB2312" pitchFamily="49" charset="-122"/>
              <a:ea typeface="楷体_GB2312" pitchFamily="49" charset="-122"/>
            </a:endParaRPr>
          </a:p>
          <a:p>
            <a:pPr algn="just" eaLnBrk="1" hangingPunct="1">
              <a:spcBef>
                <a:spcPct val="50000"/>
              </a:spcBef>
            </a:pPr>
            <a:r>
              <a:rPr lang="zh-CN" altLang="en-US" sz="3200" dirty="0">
                <a:latin typeface="楷体_GB2312" pitchFamily="49" charset="-122"/>
                <a:ea typeface="楷体_GB2312" pitchFamily="49" charset="-122"/>
              </a:rPr>
              <a:t>六出： 		     </a:t>
            </a:r>
            <a:r>
              <a:rPr lang="zh-CN" altLang="en-US" sz="3200" dirty="0" smtClean="0">
                <a:latin typeface="楷体_GB2312" pitchFamily="49" charset="-122"/>
                <a:ea typeface="楷体_GB2312" pitchFamily="49" charset="-122"/>
              </a:rPr>
              <a:t>         七</a:t>
            </a:r>
            <a:r>
              <a:rPr lang="zh-CN" altLang="en-US" sz="3200" dirty="0">
                <a:latin typeface="楷体_GB2312" pitchFamily="49" charset="-122"/>
                <a:ea typeface="楷体_GB2312" pitchFamily="49" charset="-122"/>
              </a:rPr>
              <a:t>擒： 		 </a:t>
            </a:r>
          </a:p>
          <a:p>
            <a:pPr algn="just" eaLnBrk="1" hangingPunct="1">
              <a:spcBef>
                <a:spcPct val="50000"/>
              </a:spcBef>
            </a:pPr>
            <a:r>
              <a:rPr lang="zh-CN" altLang="en-US" sz="3200" dirty="0">
                <a:latin typeface="楷体_GB2312" pitchFamily="49" charset="-122"/>
                <a:ea typeface="楷体_GB2312" pitchFamily="49" charset="-122"/>
              </a:rPr>
              <a:t>东和：            </a:t>
            </a:r>
            <a:r>
              <a:rPr lang="zh-CN" altLang="en-US" sz="3200" dirty="0" smtClean="0">
                <a:latin typeface="楷体_GB2312" pitchFamily="49" charset="-122"/>
                <a:ea typeface="楷体_GB2312" pitchFamily="49" charset="-122"/>
              </a:rPr>
              <a:t>         北</a:t>
            </a:r>
            <a:r>
              <a:rPr lang="zh-CN" altLang="en-US" sz="3200" dirty="0">
                <a:latin typeface="楷体_GB2312" pitchFamily="49" charset="-122"/>
                <a:ea typeface="楷体_GB2312" pitchFamily="49" charset="-122"/>
              </a:rPr>
              <a:t>拒： 		   </a:t>
            </a:r>
          </a:p>
          <a:p>
            <a:pPr algn="just" eaLnBrk="1" hangingPunct="1">
              <a:spcBef>
                <a:spcPct val="50000"/>
              </a:spcBef>
            </a:pPr>
            <a:r>
              <a:rPr lang="zh-CN" altLang="en-US" sz="3200" dirty="0">
                <a:latin typeface="楷体_GB2312" pitchFamily="49" charset="-122"/>
                <a:ea typeface="楷体_GB2312" pitchFamily="49" charset="-122"/>
              </a:rPr>
              <a:t>收二川： 		      </a:t>
            </a:r>
            <a:r>
              <a:rPr lang="zh-CN" altLang="en-US" sz="3200" dirty="0" smtClean="0">
                <a:latin typeface="楷体_GB2312" pitchFamily="49" charset="-122"/>
                <a:ea typeface="楷体_GB2312" pitchFamily="49" charset="-122"/>
              </a:rPr>
              <a:t>   排</a:t>
            </a:r>
            <a:r>
              <a:rPr lang="zh-CN" altLang="en-US" sz="3200" dirty="0">
                <a:latin typeface="楷体_GB2312" pitchFamily="49" charset="-122"/>
                <a:ea typeface="楷体_GB2312" pitchFamily="49" charset="-122"/>
              </a:rPr>
              <a:t>八阵： </a:t>
            </a:r>
            <a:endParaRPr lang="zh-CN" altLang="en-US" sz="3200" b="0" dirty="0">
              <a:latin typeface="楷体_GB2312" pitchFamily="49" charset="-122"/>
              <a:ea typeface="楷体_GB2312" pitchFamily="49" charset="-122"/>
            </a:endParaRPr>
          </a:p>
        </p:txBody>
      </p:sp>
      <p:sp>
        <p:nvSpPr>
          <p:cNvPr id="84995" name="Text Box 3"/>
          <p:cNvSpPr txBox="1">
            <a:spLocks noChangeArrowheads="1"/>
          </p:cNvSpPr>
          <p:nvPr/>
        </p:nvSpPr>
        <p:spPr bwMode="auto">
          <a:xfrm>
            <a:off x="1767417" y="3409156"/>
            <a:ext cx="195368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六出祁山</a:t>
            </a:r>
            <a:r>
              <a:rPr lang="zh-CN" altLang="en-US" dirty="0">
                <a:solidFill>
                  <a:srgbClr val="0000FF"/>
                </a:solidFill>
                <a:latin typeface="宋体" pitchFamily="2" charset="-122"/>
              </a:rPr>
              <a:t> </a:t>
            </a:r>
          </a:p>
        </p:txBody>
      </p:sp>
      <p:sp>
        <p:nvSpPr>
          <p:cNvPr id="84996" name="Text Box 4"/>
          <p:cNvSpPr txBox="1">
            <a:spLocks noChangeArrowheads="1"/>
          </p:cNvSpPr>
          <p:nvPr/>
        </p:nvSpPr>
        <p:spPr bwMode="auto">
          <a:xfrm>
            <a:off x="7215717" y="3316287"/>
            <a:ext cx="3556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七擒孟获</a:t>
            </a:r>
            <a:r>
              <a:rPr lang="zh-CN" altLang="en-US" b="0" dirty="0"/>
              <a:t> </a:t>
            </a:r>
          </a:p>
        </p:txBody>
      </p:sp>
      <p:sp>
        <p:nvSpPr>
          <p:cNvPr id="84997" name="Text Box 5"/>
          <p:cNvSpPr txBox="1">
            <a:spLocks noChangeArrowheads="1"/>
          </p:cNvSpPr>
          <p:nvPr/>
        </p:nvSpPr>
        <p:spPr bwMode="auto">
          <a:xfrm>
            <a:off x="1742017" y="4078289"/>
            <a:ext cx="2057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东和</a:t>
            </a:r>
            <a:r>
              <a:rPr lang="zh-CN" altLang="en-US" sz="3200" dirty="0" smtClean="0">
                <a:solidFill>
                  <a:srgbClr val="FF3300"/>
                </a:solidFill>
                <a:latin typeface="楷体_GB2312" pitchFamily="49" charset="-122"/>
                <a:ea typeface="楷体_GB2312" pitchFamily="49" charset="-122"/>
              </a:rPr>
              <a:t>孙吴  </a:t>
            </a:r>
            <a:r>
              <a:rPr lang="zh-CN" altLang="en-US" b="0" dirty="0" smtClean="0"/>
              <a:t> </a:t>
            </a:r>
            <a:endParaRPr lang="zh-CN" altLang="en-US" b="0" dirty="0"/>
          </a:p>
        </p:txBody>
      </p:sp>
      <p:sp>
        <p:nvSpPr>
          <p:cNvPr id="84998" name="Text Box 6"/>
          <p:cNvSpPr txBox="1">
            <a:spLocks noChangeArrowheads="1"/>
          </p:cNvSpPr>
          <p:nvPr/>
        </p:nvSpPr>
        <p:spPr bwMode="auto">
          <a:xfrm>
            <a:off x="7215717" y="4062414"/>
            <a:ext cx="205528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北拒曹魏</a:t>
            </a:r>
            <a:r>
              <a:rPr lang="zh-CN" altLang="en-US" sz="3200" b="0" dirty="0">
                <a:solidFill>
                  <a:srgbClr val="FF3300"/>
                </a:solidFill>
                <a:latin typeface="楷体_GB2312" pitchFamily="49" charset="-122"/>
                <a:ea typeface="楷体_GB2312" pitchFamily="49" charset="-122"/>
              </a:rPr>
              <a:t> </a:t>
            </a:r>
          </a:p>
        </p:txBody>
      </p:sp>
      <p:sp>
        <p:nvSpPr>
          <p:cNvPr id="84999" name="Text Box 7"/>
          <p:cNvSpPr txBox="1">
            <a:spLocks noChangeArrowheads="1"/>
          </p:cNvSpPr>
          <p:nvPr/>
        </p:nvSpPr>
        <p:spPr bwMode="auto">
          <a:xfrm>
            <a:off x="1729317" y="4749800"/>
            <a:ext cx="324908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收取东川、西川</a:t>
            </a:r>
            <a:r>
              <a:rPr lang="zh-CN" altLang="en-US" b="0" dirty="0"/>
              <a:t> </a:t>
            </a:r>
          </a:p>
        </p:txBody>
      </p:sp>
      <p:sp>
        <p:nvSpPr>
          <p:cNvPr id="85000" name="Text Box 8"/>
          <p:cNvSpPr txBox="1">
            <a:spLocks noChangeArrowheads="1"/>
          </p:cNvSpPr>
          <p:nvPr/>
        </p:nvSpPr>
        <p:spPr bwMode="auto">
          <a:xfrm>
            <a:off x="7215717" y="4787900"/>
            <a:ext cx="233468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楷体_GB2312" pitchFamily="49" charset="-122"/>
                <a:ea typeface="楷体_GB2312" pitchFamily="49" charset="-122"/>
              </a:rPr>
              <a:t>摆设八阵图</a:t>
            </a:r>
            <a:r>
              <a:rPr lang="zh-CN" altLang="en-US" b="0" dirty="0"/>
              <a:t> </a:t>
            </a:r>
          </a:p>
        </p:txBody>
      </p:sp>
      <p:sp>
        <p:nvSpPr>
          <p:cNvPr id="21513" name="Rectangle 9"/>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2" name="TextBox 1"/>
          <p:cNvSpPr txBox="1"/>
          <p:nvPr/>
        </p:nvSpPr>
        <p:spPr>
          <a:xfrm>
            <a:off x="7505700" y="1790700"/>
            <a:ext cx="596900" cy="338554"/>
          </a:xfrm>
          <a:prstGeom prst="rect">
            <a:avLst/>
          </a:prstGeom>
          <a:noFill/>
        </p:spPr>
        <p:txBody>
          <a:bodyPr wrap="square" rtlCol="0">
            <a:spAutoFit/>
          </a:bodyPr>
          <a:lstStyle/>
          <a:p>
            <a:r>
              <a:rPr lang="en-US" altLang="zh-CN" sz="1600" dirty="0" err="1"/>
              <a:t>yáo</a:t>
            </a:r>
            <a:endParaRPr lang="zh-CN" altLang="en-US" sz="1600" dirty="0"/>
          </a:p>
        </p:txBody>
      </p:sp>
    </p:spTree>
    <p:extLst>
      <p:ext uri="{BB962C8B-B14F-4D97-AF65-F5344CB8AC3E}">
        <p14:creationId xmlns:p14="http://schemas.microsoft.com/office/powerpoint/2010/main" val="2741331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9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49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49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49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499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50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autoUpdateAnimBg="0"/>
      <p:bldP spid="84996" grpId="0" autoUpdateAnimBg="0"/>
      <p:bldP spid="84997" grpId="0" autoUpdateAnimBg="0"/>
      <p:bldP spid="84998" grpId="0" autoUpdateAnimBg="0"/>
      <p:bldP spid="84999" grpId="0" autoUpdateAnimBg="0"/>
      <p:bldP spid="8500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24418" y="304801"/>
            <a:ext cx="691303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4000" b="0" dirty="0">
                <a:solidFill>
                  <a:srgbClr val="FF0000"/>
                </a:solidFill>
                <a:latin typeface="方正超粗黑简体" panose="03000509000000000000" pitchFamily="65" charset="-122"/>
                <a:ea typeface="方正超粗黑简体" panose="03000509000000000000" pitchFamily="65" charset="-122"/>
              </a:rPr>
              <a:t>《</a:t>
            </a:r>
            <a:r>
              <a:rPr kumimoji="1" lang="zh-CN" altLang="en-US" sz="4000" b="0" dirty="0">
                <a:solidFill>
                  <a:srgbClr val="FF0000"/>
                </a:solidFill>
                <a:latin typeface="方正超粗黑简体" panose="03000509000000000000" pitchFamily="65" charset="-122"/>
                <a:ea typeface="方正超粗黑简体" panose="03000509000000000000" pitchFamily="65" charset="-122"/>
              </a:rPr>
              <a:t>三国演义</a:t>
            </a:r>
            <a:r>
              <a:rPr kumimoji="1" lang="en-US" altLang="zh-CN" sz="4000" b="0" dirty="0">
                <a:solidFill>
                  <a:srgbClr val="FF0000"/>
                </a:solidFill>
                <a:latin typeface="方正超粗黑简体" panose="03000509000000000000" pitchFamily="65" charset="-122"/>
                <a:ea typeface="方正超粗黑简体" panose="03000509000000000000" pitchFamily="65" charset="-122"/>
              </a:rPr>
              <a:t>》</a:t>
            </a:r>
            <a:r>
              <a:rPr kumimoji="1" lang="zh-CN" altLang="en-US" sz="4000" b="0" dirty="0">
                <a:solidFill>
                  <a:srgbClr val="FF0000"/>
                </a:solidFill>
                <a:latin typeface="方正超粗黑简体" panose="03000509000000000000" pitchFamily="65" charset="-122"/>
                <a:ea typeface="方正超粗黑简体" panose="03000509000000000000" pitchFamily="65" charset="-122"/>
              </a:rPr>
              <a:t>的影响</a:t>
            </a:r>
          </a:p>
        </p:txBody>
      </p:sp>
      <p:sp>
        <p:nvSpPr>
          <p:cNvPr id="22531" name="Text Box 3"/>
          <p:cNvSpPr txBox="1">
            <a:spLocks noChangeArrowheads="1"/>
          </p:cNvSpPr>
          <p:nvPr/>
        </p:nvSpPr>
        <p:spPr bwMode="auto">
          <a:xfrm>
            <a:off x="1299634" y="10112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2" name="Rectangle 4"/>
          <p:cNvSpPr>
            <a:spLocks noChangeArrowheads="1"/>
          </p:cNvSpPr>
          <p:nvPr/>
        </p:nvSpPr>
        <p:spPr bwMode="auto">
          <a:xfrm>
            <a:off x="406400" y="1196976"/>
            <a:ext cx="1137920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根据意思说出</a:t>
            </a:r>
            <a:r>
              <a:rPr kumimoji="1"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出自</a:t>
            </a:r>
            <a:r>
              <a:rPr kumimoji="1"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kumimoji="1"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三国</a:t>
            </a:r>
            <a:r>
              <a:rPr kumimoji="1"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kumimoji="1"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a:t>
            </a:r>
            <a:r>
              <a:rPr kumimoji="1" lang="zh-CN" altLang="en-US" sz="40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成语或</a:t>
            </a:r>
            <a:r>
              <a:rPr kumimoji="1" lang="zh-CN" altLang="en-US" sz="4000" dirty="0" smtClean="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熟语</a:t>
            </a:r>
            <a:r>
              <a:rPr kumimoji="1"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kumimoji="1"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eaLnBrk="1" hangingPunct="1"/>
            <a:r>
              <a:rPr lang="en-US" altLang="zh-CN" sz="3200" b="0" dirty="0">
                <a:latin typeface="方正粗宋简体" panose="03000509000000000000" pitchFamily="65" charset="-122"/>
                <a:ea typeface="方正粗宋简体" panose="03000509000000000000" pitchFamily="65" charset="-122"/>
              </a:rPr>
              <a:t>1.</a:t>
            </a:r>
            <a:r>
              <a:rPr lang="zh-CN" altLang="en-US" sz="3200" b="0" dirty="0">
                <a:latin typeface="方正粗宋简体" panose="03000509000000000000" pitchFamily="65" charset="-122"/>
                <a:ea typeface="方正粗宋简体" panose="03000509000000000000" pitchFamily="65" charset="-122"/>
              </a:rPr>
              <a:t>比喻那种懦弱无能、没法使他振作的人。 </a:t>
            </a:r>
            <a:endParaRPr lang="en-US" altLang="zh-CN" sz="3200" b="0" dirty="0" smtClean="0">
              <a:latin typeface="方正粗宋简体" panose="03000509000000000000" pitchFamily="65" charset="-122"/>
              <a:ea typeface="方正粗宋简体" panose="03000509000000000000" pitchFamily="65" charset="-122"/>
            </a:endParaRPr>
          </a:p>
          <a:p>
            <a:pPr eaLnBrk="1" hangingPunct="1"/>
            <a:r>
              <a:rPr lang="en-US" altLang="zh-CN" sz="3200" b="0" dirty="0" smtClean="0">
                <a:latin typeface="方正粗宋简体" panose="03000509000000000000" pitchFamily="65" charset="-122"/>
                <a:ea typeface="方正粗宋简体" panose="03000509000000000000" pitchFamily="65" charset="-122"/>
              </a:rPr>
              <a:t>2</a:t>
            </a:r>
            <a:r>
              <a:rPr lang="en-US" altLang="zh-CN" sz="3200" b="0" dirty="0">
                <a:latin typeface="方正粗宋简体" panose="03000509000000000000" pitchFamily="65" charset="-122"/>
                <a:ea typeface="方正粗宋简体" panose="03000509000000000000" pitchFamily="65" charset="-122"/>
              </a:rPr>
              <a:t>.</a:t>
            </a:r>
            <a:r>
              <a:rPr lang="zh-CN" altLang="en-US" sz="3200" b="0" dirty="0">
                <a:latin typeface="方正粗宋简体" panose="03000509000000000000" pitchFamily="65" charset="-122"/>
                <a:ea typeface="方正粗宋简体" panose="03000509000000000000" pitchFamily="65" charset="-122"/>
              </a:rPr>
              <a:t>比喻想占便宜，反而受到双重损失。</a:t>
            </a:r>
            <a:endParaRPr lang="en-US" altLang="zh-CN" sz="3200" b="0" dirty="0">
              <a:latin typeface="方正粗宋简体" panose="03000509000000000000" pitchFamily="65" charset="-122"/>
              <a:ea typeface="方正粗宋简体" panose="03000509000000000000" pitchFamily="65" charset="-122"/>
            </a:endParaRPr>
          </a:p>
          <a:p>
            <a:pPr eaLnBrk="1" hangingPunct="1"/>
            <a:r>
              <a:rPr lang="en-US" altLang="zh-CN" sz="3200" b="0" dirty="0">
                <a:latin typeface="方正粗宋简体" panose="03000509000000000000" pitchFamily="65" charset="-122"/>
                <a:ea typeface="方正粗宋简体" panose="03000509000000000000" pitchFamily="65" charset="-122"/>
              </a:rPr>
              <a:t>3.</a:t>
            </a:r>
            <a:r>
              <a:rPr lang="zh-CN" altLang="en-US" sz="3200" b="0" dirty="0">
                <a:latin typeface="方正粗宋简体" panose="03000509000000000000" pitchFamily="65" charset="-122"/>
                <a:ea typeface="方正粗宋简体" panose="03000509000000000000" pitchFamily="65" charset="-122"/>
              </a:rPr>
              <a:t>形容乐而忘返或乐而忘本。</a:t>
            </a:r>
          </a:p>
          <a:p>
            <a:pPr eaLnBrk="1" hangingPunct="1"/>
            <a:r>
              <a:rPr lang="en-US" altLang="zh-CN" sz="3200" b="0" dirty="0">
                <a:latin typeface="方正粗宋简体" panose="03000509000000000000" pitchFamily="65" charset="-122"/>
                <a:ea typeface="方正粗宋简体" panose="03000509000000000000" pitchFamily="65" charset="-122"/>
              </a:rPr>
              <a:t>4.</a:t>
            </a:r>
            <a:r>
              <a:rPr lang="zh-CN" altLang="en-US" sz="3200" b="0" dirty="0">
                <a:latin typeface="方正粗宋简体" panose="03000509000000000000" pitchFamily="65" charset="-122"/>
                <a:ea typeface="方正粗宋简体" panose="03000509000000000000" pitchFamily="65" charset="-122"/>
              </a:rPr>
              <a:t>指谈论到某人，某人恰巧来了。</a:t>
            </a:r>
          </a:p>
          <a:p>
            <a:pPr eaLnBrk="1" hangingPunct="1"/>
            <a:r>
              <a:rPr lang="en-US" altLang="zh-CN" sz="3200" b="0" dirty="0">
                <a:latin typeface="方正粗宋简体" panose="03000509000000000000" pitchFamily="65" charset="-122"/>
                <a:ea typeface="方正粗宋简体" panose="03000509000000000000" pitchFamily="65" charset="-122"/>
              </a:rPr>
              <a:t>5.</a:t>
            </a:r>
            <a:r>
              <a:rPr lang="zh-CN" altLang="en-US" sz="3200" b="0" dirty="0">
                <a:latin typeface="方正粗宋简体" panose="03000509000000000000" pitchFamily="65" charset="-122"/>
                <a:ea typeface="方正粗宋简体" panose="03000509000000000000" pitchFamily="65" charset="-122"/>
              </a:rPr>
              <a:t>身子虽然在对立的一方，但心里想着自己原来所在的一方。比喻坚持节操，忠贞不二。 </a:t>
            </a:r>
          </a:p>
        </p:txBody>
      </p:sp>
      <p:sp>
        <p:nvSpPr>
          <p:cNvPr id="22533" name="Text Box 6"/>
          <p:cNvSpPr txBox="1">
            <a:spLocks noChangeArrowheads="1"/>
          </p:cNvSpPr>
          <p:nvPr/>
        </p:nvSpPr>
        <p:spPr bwMode="auto">
          <a:xfrm>
            <a:off x="2010834" y="26114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4" name="Text Box 8"/>
          <p:cNvSpPr txBox="1">
            <a:spLocks noChangeArrowheads="1"/>
          </p:cNvSpPr>
          <p:nvPr/>
        </p:nvSpPr>
        <p:spPr bwMode="auto">
          <a:xfrm>
            <a:off x="1604434" y="33734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5" name="Text Box 10"/>
          <p:cNvSpPr txBox="1">
            <a:spLocks noChangeArrowheads="1"/>
          </p:cNvSpPr>
          <p:nvPr/>
        </p:nvSpPr>
        <p:spPr bwMode="auto">
          <a:xfrm>
            <a:off x="1807634" y="39830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6" name="Text Box 12"/>
          <p:cNvSpPr txBox="1">
            <a:spLocks noChangeArrowheads="1"/>
          </p:cNvSpPr>
          <p:nvPr/>
        </p:nvSpPr>
        <p:spPr bwMode="auto">
          <a:xfrm>
            <a:off x="1807634" y="46688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7" name="Text Box 14"/>
          <p:cNvSpPr txBox="1">
            <a:spLocks noChangeArrowheads="1"/>
          </p:cNvSpPr>
          <p:nvPr/>
        </p:nvSpPr>
        <p:spPr bwMode="auto">
          <a:xfrm>
            <a:off x="2315634" y="55832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22538" name="Text Box 16"/>
          <p:cNvSpPr txBox="1">
            <a:spLocks noChangeArrowheads="1"/>
          </p:cNvSpPr>
          <p:nvPr/>
        </p:nvSpPr>
        <p:spPr bwMode="auto">
          <a:xfrm>
            <a:off x="2620434" y="619283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kumimoji="1" lang="zh-CN" altLang="en-US" sz="2400" b="0">
              <a:latin typeface="Times New Roman" pitchFamily="18" charset="0"/>
            </a:endParaRPr>
          </a:p>
        </p:txBody>
      </p:sp>
      <p:sp>
        <p:nvSpPr>
          <p:cNvPr id="13" name="TextBox 12"/>
          <p:cNvSpPr txBox="1"/>
          <p:nvPr/>
        </p:nvSpPr>
        <p:spPr>
          <a:xfrm>
            <a:off x="8051799" y="1853903"/>
            <a:ext cx="2178051" cy="461665"/>
          </a:xfrm>
          <a:prstGeom prst="rect">
            <a:avLst/>
          </a:prstGeom>
          <a:noFill/>
        </p:spPr>
        <p:txBody>
          <a:bodyPr wrap="square" rtlCol="0">
            <a:spAutoFit/>
          </a:bodyPr>
          <a:lstStyle/>
          <a:p>
            <a:r>
              <a:rPr lang="zh-CN" altLang="en-US" sz="2400" b="1" dirty="0" smtClean="0">
                <a:solidFill>
                  <a:srgbClr val="FF0000"/>
                </a:solidFill>
                <a:latin typeface="方正粗宋简体" panose="03000509000000000000" pitchFamily="65" charset="-122"/>
                <a:ea typeface="方正粗宋简体" panose="03000509000000000000" pitchFamily="65" charset="-122"/>
              </a:rPr>
              <a:t>扶不起的阿斗</a:t>
            </a:r>
            <a:endParaRPr lang="zh-CN" altLang="en-US" sz="2400" b="1" dirty="0">
              <a:solidFill>
                <a:srgbClr val="FF0000"/>
              </a:solidFill>
              <a:latin typeface="方正粗宋简体" panose="03000509000000000000" pitchFamily="65" charset="-122"/>
              <a:ea typeface="方正粗宋简体" panose="03000509000000000000" pitchFamily="65" charset="-122"/>
            </a:endParaRPr>
          </a:p>
        </p:txBody>
      </p:sp>
      <p:sp>
        <p:nvSpPr>
          <p:cNvPr id="14" name="TextBox 13"/>
          <p:cNvSpPr txBox="1"/>
          <p:nvPr/>
        </p:nvSpPr>
        <p:spPr>
          <a:xfrm>
            <a:off x="7289799" y="2340671"/>
            <a:ext cx="2692400" cy="461665"/>
          </a:xfrm>
          <a:prstGeom prst="rect">
            <a:avLst/>
          </a:prstGeom>
          <a:noFill/>
        </p:spPr>
        <p:txBody>
          <a:bodyPr wrap="square" rtlCol="0">
            <a:spAutoFit/>
          </a:bodyPr>
          <a:lstStyle/>
          <a:p>
            <a:r>
              <a:rPr lang="zh-CN" altLang="en-US" sz="2400" b="1" dirty="0" smtClean="0">
                <a:solidFill>
                  <a:srgbClr val="FF0000"/>
                </a:solidFill>
                <a:latin typeface="方正粗宋简体" panose="03000509000000000000" pitchFamily="65" charset="-122"/>
                <a:ea typeface="方正粗宋简体" panose="03000509000000000000" pitchFamily="65" charset="-122"/>
              </a:rPr>
              <a:t>赔了夫人又折兵</a:t>
            </a:r>
            <a:endParaRPr lang="zh-CN" altLang="en-US" sz="2400" b="1" dirty="0">
              <a:solidFill>
                <a:srgbClr val="FF0000"/>
              </a:solidFill>
              <a:latin typeface="方正粗宋简体" panose="03000509000000000000" pitchFamily="65" charset="-122"/>
              <a:ea typeface="方正粗宋简体" panose="03000509000000000000" pitchFamily="65" charset="-122"/>
            </a:endParaRPr>
          </a:p>
        </p:txBody>
      </p:sp>
      <p:sp>
        <p:nvSpPr>
          <p:cNvPr id="15" name="TextBox 14"/>
          <p:cNvSpPr txBox="1"/>
          <p:nvPr/>
        </p:nvSpPr>
        <p:spPr>
          <a:xfrm>
            <a:off x="5626099" y="2815036"/>
            <a:ext cx="2692400" cy="461665"/>
          </a:xfrm>
          <a:prstGeom prst="rect">
            <a:avLst/>
          </a:prstGeom>
          <a:noFill/>
        </p:spPr>
        <p:txBody>
          <a:bodyPr wrap="square" rtlCol="0">
            <a:spAutoFit/>
          </a:bodyPr>
          <a:lstStyle/>
          <a:p>
            <a:r>
              <a:rPr lang="zh-CN" altLang="en-US" sz="2400" b="1" dirty="0" smtClean="0">
                <a:solidFill>
                  <a:srgbClr val="FF0000"/>
                </a:solidFill>
                <a:latin typeface="方正粗宋简体" panose="03000509000000000000" pitchFamily="65" charset="-122"/>
                <a:ea typeface="方正粗宋简体" panose="03000509000000000000" pitchFamily="65" charset="-122"/>
              </a:rPr>
              <a:t>乐不思蜀</a:t>
            </a:r>
            <a:endParaRPr lang="zh-CN" altLang="en-US" sz="2400" b="1" dirty="0">
              <a:solidFill>
                <a:srgbClr val="FF0000"/>
              </a:solidFill>
              <a:latin typeface="方正粗宋简体" panose="03000509000000000000" pitchFamily="65" charset="-122"/>
              <a:ea typeface="方正粗宋简体" panose="03000509000000000000" pitchFamily="65" charset="-122"/>
            </a:endParaRPr>
          </a:p>
        </p:txBody>
      </p:sp>
      <p:sp>
        <p:nvSpPr>
          <p:cNvPr id="16" name="TextBox 15"/>
          <p:cNvSpPr txBox="1"/>
          <p:nvPr/>
        </p:nvSpPr>
        <p:spPr>
          <a:xfrm>
            <a:off x="6397624" y="3289104"/>
            <a:ext cx="2692400" cy="461665"/>
          </a:xfrm>
          <a:prstGeom prst="rect">
            <a:avLst/>
          </a:prstGeom>
          <a:noFill/>
        </p:spPr>
        <p:txBody>
          <a:bodyPr wrap="square" rtlCol="0">
            <a:spAutoFit/>
          </a:bodyPr>
          <a:lstStyle/>
          <a:p>
            <a:r>
              <a:rPr lang="zh-CN" altLang="en-US" sz="2400" b="1" dirty="0" smtClean="0">
                <a:solidFill>
                  <a:srgbClr val="FF0000"/>
                </a:solidFill>
                <a:latin typeface="方正粗宋简体" panose="03000509000000000000" pitchFamily="65" charset="-122"/>
                <a:ea typeface="方正粗宋简体" panose="03000509000000000000" pitchFamily="65" charset="-122"/>
              </a:rPr>
              <a:t>说到曹操曹操就到</a:t>
            </a:r>
            <a:endParaRPr lang="zh-CN" altLang="en-US" sz="2400" b="1" dirty="0">
              <a:solidFill>
                <a:srgbClr val="FF0000"/>
              </a:solidFill>
              <a:latin typeface="方正粗宋简体" panose="03000509000000000000" pitchFamily="65" charset="-122"/>
              <a:ea typeface="方正粗宋简体" panose="03000509000000000000" pitchFamily="65" charset="-122"/>
            </a:endParaRPr>
          </a:p>
        </p:txBody>
      </p:sp>
      <p:sp>
        <p:nvSpPr>
          <p:cNvPr id="17" name="TextBox 16"/>
          <p:cNvSpPr txBox="1"/>
          <p:nvPr/>
        </p:nvSpPr>
        <p:spPr>
          <a:xfrm>
            <a:off x="5276849" y="4251673"/>
            <a:ext cx="3359149" cy="523220"/>
          </a:xfrm>
          <a:prstGeom prst="rect">
            <a:avLst/>
          </a:prstGeom>
          <a:noFill/>
        </p:spPr>
        <p:txBody>
          <a:bodyPr wrap="square" rtlCol="0">
            <a:spAutoFit/>
          </a:bodyPr>
          <a:lstStyle/>
          <a:p>
            <a:r>
              <a:rPr lang="zh-CN" altLang="en-US" sz="2800" b="1" dirty="0" smtClean="0">
                <a:solidFill>
                  <a:srgbClr val="FF0000"/>
                </a:solidFill>
                <a:latin typeface="方正粗宋简体" panose="03000509000000000000" pitchFamily="65" charset="-122"/>
                <a:ea typeface="方正粗宋简体" panose="03000509000000000000" pitchFamily="65" charset="-122"/>
              </a:rPr>
              <a:t>身在曹营心在汉</a:t>
            </a:r>
            <a:endParaRPr lang="zh-CN" altLang="en-US" sz="2800" b="1" dirty="0">
              <a:solidFill>
                <a:srgbClr val="FF0000"/>
              </a:solidFill>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354667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86019" name="Picture 3" descr="未命名-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28800"/>
            <a:ext cx="55499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AutoShape 4"/>
          <p:cNvSpPr>
            <a:spLocks noChangeArrowheads="1"/>
          </p:cNvSpPr>
          <p:nvPr/>
        </p:nvSpPr>
        <p:spPr bwMode="auto">
          <a:xfrm>
            <a:off x="1117600" y="542926"/>
            <a:ext cx="5283200" cy="904875"/>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23557" name="Picture 5" descr="未命名-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1" y="-142875"/>
            <a:ext cx="19685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2" name="Text Box 6"/>
          <p:cNvSpPr txBox="1">
            <a:spLocks noChangeArrowheads="1"/>
          </p:cNvSpPr>
          <p:nvPr/>
        </p:nvSpPr>
        <p:spPr bwMode="auto">
          <a:xfrm>
            <a:off x="2235200" y="609601"/>
            <a:ext cx="4165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4000">
                <a:solidFill>
                  <a:srgbClr val="800000"/>
                </a:solidFill>
                <a:effectLst>
                  <a:outerShdw blurRad="38100" dist="38100" dir="2700000" algn="tl">
                    <a:srgbClr val="C0C0C0"/>
                  </a:outerShdw>
                </a:effectLst>
                <a:latin typeface="Arial" pitchFamily="34" charset="0"/>
                <a:ea typeface="黑体" pitchFamily="49" charset="-122"/>
              </a:rPr>
              <a:t>三国歇后语</a:t>
            </a:r>
          </a:p>
        </p:txBody>
      </p:sp>
      <p:sp>
        <p:nvSpPr>
          <p:cNvPr id="86023" name="Rectangle 7"/>
          <p:cNvSpPr>
            <a:spLocks noChangeArrowheads="1"/>
          </p:cNvSpPr>
          <p:nvPr/>
        </p:nvSpPr>
        <p:spPr bwMode="auto">
          <a:xfrm>
            <a:off x="3556001" y="1841034"/>
            <a:ext cx="23503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a:t>
            </a:r>
            <a:r>
              <a:rPr lang="zh-CN" altLang="en-US" sz="2800">
                <a:latin typeface="黑体" pitchFamily="49" charset="-122"/>
                <a:ea typeface="黑体" pitchFamily="49" charset="-122"/>
              </a:rPr>
              <a:t>张飞穿针</a:t>
            </a:r>
            <a:r>
              <a:rPr lang="en-US" altLang="zh-CN" sz="2800">
                <a:latin typeface="黑体" pitchFamily="49" charset="-122"/>
                <a:ea typeface="黑体" pitchFamily="49" charset="-122"/>
              </a:rPr>
              <a:t>--</a:t>
            </a:r>
          </a:p>
        </p:txBody>
      </p:sp>
      <p:sp>
        <p:nvSpPr>
          <p:cNvPr id="86024" name="Rectangle 8"/>
          <p:cNvSpPr>
            <a:spLocks noChangeArrowheads="1"/>
          </p:cNvSpPr>
          <p:nvPr/>
        </p:nvSpPr>
        <p:spPr bwMode="auto">
          <a:xfrm>
            <a:off x="3657600" y="5331948"/>
            <a:ext cx="27109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a:t>
            </a:r>
            <a:r>
              <a:rPr lang="zh-CN" altLang="en-US" sz="2800">
                <a:latin typeface="黑体" pitchFamily="49" charset="-122"/>
                <a:ea typeface="黑体" pitchFamily="49" charset="-122"/>
              </a:rPr>
              <a:t>周瑜打黄盖</a:t>
            </a:r>
            <a:r>
              <a:rPr lang="en-US" altLang="zh-CN" sz="2800">
                <a:latin typeface="黑体" pitchFamily="49" charset="-122"/>
                <a:ea typeface="黑体" pitchFamily="49" charset="-122"/>
              </a:rPr>
              <a:t>--</a:t>
            </a:r>
          </a:p>
        </p:txBody>
      </p:sp>
      <p:sp>
        <p:nvSpPr>
          <p:cNvPr id="86025" name="Rectangle 9"/>
          <p:cNvSpPr>
            <a:spLocks noChangeArrowheads="1"/>
          </p:cNvSpPr>
          <p:nvPr/>
        </p:nvSpPr>
        <p:spPr bwMode="auto">
          <a:xfrm>
            <a:off x="3556001" y="2679234"/>
            <a:ext cx="23503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a:t>
            </a:r>
            <a:r>
              <a:rPr lang="zh-CN" altLang="en-US" sz="2800">
                <a:latin typeface="黑体" pitchFamily="49" charset="-122"/>
                <a:ea typeface="黑体" pitchFamily="49" charset="-122"/>
              </a:rPr>
              <a:t>关公喝酒</a:t>
            </a:r>
            <a:r>
              <a:rPr lang="en-US" altLang="zh-CN" sz="2800">
                <a:latin typeface="黑体" pitchFamily="49" charset="-122"/>
                <a:ea typeface="黑体" pitchFamily="49" charset="-122"/>
              </a:rPr>
              <a:t>--</a:t>
            </a:r>
          </a:p>
        </p:txBody>
      </p:sp>
      <p:sp>
        <p:nvSpPr>
          <p:cNvPr id="86026" name="Rectangle 10"/>
          <p:cNvSpPr>
            <a:spLocks noChangeArrowheads="1"/>
          </p:cNvSpPr>
          <p:nvPr/>
        </p:nvSpPr>
        <p:spPr bwMode="auto">
          <a:xfrm>
            <a:off x="3556001" y="3441234"/>
            <a:ext cx="34323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a:t>
            </a:r>
            <a:r>
              <a:rPr lang="zh-CN" altLang="en-US" sz="2800">
                <a:latin typeface="黑体" pitchFamily="49" charset="-122"/>
                <a:ea typeface="黑体" pitchFamily="49" charset="-122"/>
              </a:rPr>
              <a:t>关公面前耍大刀</a:t>
            </a:r>
            <a:r>
              <a:rPr lang="en-US" altLang="zh-CN" sz="2800">
                <a:latin typeface="黑体" pitchFamily="49" charset="-122"/>
                <a:ea typeface="黑体" pitchFamily="49" charset="-122"/>
              </a:rPr>
              <a:t>--</a:t>
            </a:r>
          </a:p>
        </p:txBody>
      </p:sp>
      <p:sp>
        <p:nvSpPr>
          <p:cNvPr id="86027" name="Rectangle 11"/>
          <p:cNvSpPr>
            <a:spLocks noChangeArrowheads="1"/>
          </p:cNvSpPr>
          <p:nvPr/>
        </p:nvSpPr>
        <p:spPr bwMode="auto">
          <a:xfrm>
            <a:off x="3657600" y="4341348"/>
            <a:ext cx="27109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a:t>
            </a:r>
            <a:r>
              <a:rPr lang="zh-CN" altLang="en-US" sz="2800">
                <a:latin typeface="黑体" pitchFamily="49" charset="-122"/>
                <a:ea typeface="黑体" pitchFamily="49" charset="-122"/>
              </a:rPr>
              <a:t>刘备编草鞋</a:t>
            </a:r>
            <a:r>
              <a:rPr lang="en-US" altLang="zh-CN" sz="2800">
                <a:latin typeface="黑体" pitchFamily="49" charset="-122"/>
                <a:ea typeface="黑体" pitchFamily="49" charset="-122"/>
              </a:rPr>
              <a:t>--</a:t>
            </a:r>
          </a:p>
        </p:txBody>
      </p:sp>
      <p:sp>
        <p:nvSpPr>
          <p:cNvPr id="86028" name="Rectangle 12"/>
          <p:cNvSpPr>
            <a:spLocks noChangeArrowheads="1"/>
          </p:cNvSpPr>
          <p:nvPr/>
        </p:nvSpPr>
        <p:spPr bwMode="auto">
          <a:xfrm>
            <a:off x="6639984" y="1828800"/>
            <a:ext cx="4112683" cy="523220"/>
          </a:xfrm>
          <a:prstGeom prst="rect">
            <a:avLst/>
          </a:prstGeom>
          <a:solidFill>
            <a:srgbClr val="FFFFFF"/>
          </a:solidFill>
          <a:ln w="603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大眼瞪小眼</a:t>
            </a:r>
          </a:p>
        </p:txBody>
      </p:sp>
      <p:sp>
        <p:nvSpPr>
          <p:cNvPr id="86029" name="Rectangle 13"/>
          <p:cNvSpPr>
            <a:spLocks noChangeArrowheads="1"/>
          </p:cNvSpPr>
          <p:nvPr/>
        </p:nvSpPr>
        <p:spPr bwMode="auto">
          <a:xfrm>
            <a:off x="6705600" y="2697164"/>
            <a:ext cx="3261784" cy="523220"/>
          </a:xfrm>
          <a:prstGeom prst="rect">
            <a:avLst/>
          </a:prstGeom>
          <a:solidFill>
            <a:srgbClr val="FFFFFF"/>
          </a:solidFill>
          <a:ln w="603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不怕脸红 </a:t>
            </a:r>
          </a:p>
        </p:txBody>
      </p:sp>
      <p:sp>
        <p:nvSpPr>
          <p:cNvPr id="86030" name="Rectangle 14"/>
          <p:cNvSpPr>
            <a:spLocks noChangeArrowheads="1"/>
          </p:cNvSpPr>
          <p:nvPr/>
        </p:nvSpPr>
        <p:spPr bwMode="auto">
          <a:xfrm>
            <a:off x="7020984" y="3459164"/>
            <a:ext cx="2946400" cy="523220"/>
          </a:xfrm>
          <a:prstGeom prst="rect">
            <a:avLst/>
          </a:prstGeom>
          <a:solidFill>
            <a:srgbClr val="FFFFFF"/>
          </a:solidFill>
          <a:ln w="603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自不量力</a:t>
            </a:r>
          </a:p>
        </p:txBody>
      </p:sp>
      <p:sp>
        <p:nvSpPr>
          <p:cNvPr id="86031" name="Rectangle 15"/>
          <p:cNvSpPr>
            <a:spLocks noChangeArrowheads="1"/>
          </p:cNvSpPr>
          <p:nvPr/>
        </p:nvSpPr>
        <p:spPr bwMode="auto">
          <a:xfrm>
            <a:off x="6905802" y="4341348"/>
            <a:ext cx="1689100" cy="523220"/>
          </a:xfrm>
          <a:prstGeom prst="rect">
            <a:avLst/>
          </a:prstGeom>
          <a:solidFill>
            <a:srgbClr val="FFFFFF"/>
          </a:solidFill>
          <a:ln w="603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内行</a:t>
            </a:r>
          </a:p>
        </p:txBody>
      </p:sp>
      <p:sp>
        <p:nvSpPr>
          <p:cNvPr id="86032" name="Rectangle 16"/>
          <p:cNvSpPr>
            <a:spLocks noChangeArrowheads="1"/>
          </p:cNvSpPr>
          <p:nvPr/>
        </p:nvSpPr>
        <p:spPr bwMode="auto">
          <a:xfrm>
            <a:off x="6905802" y="5395448"/>
            <a:ext cx="4775200" cy="523220"/>
          </a:xfrm>
          <a:prstGeom prst="rect">
            <a:avLst/>
          </a:prstGeom>
          <a:solidFill>
            <a:srgbClr val="FFFFFF"/>
          </a:solidFill>
          <a:ln w="603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A50021"/>
                </a:solidFill>
                <a:latin typeface="黑体" pitchFamily="49" charset="-122"/>
                <a:ea typeface="黑体" pitchFamily="49" charset="-122"/>
              </a:rPr>
              <a:t>一个愿打，一个愿挨</a:t>
            </a:r>
          </a:p>
        </p:txBody>
      </p:sp>
    </p:spTree>
    <p:extLst>
      <p:ext uri="{BB962C8B-B14F-4D97-AF65-F5344CB8AC3E}">
        <p14:creationId xmlns:p14="http://schemas.microsoft.com/office/powerpoint/2010/main" val="291824958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slide(fromBottom)">
                                      <p:cBhvr>
                                        <p:cTn id="7" dur="500"/>
                                        <p:tgtEl>
                                          <p:spTgt spid="86022"/>
                                        </p:tgtEl>
                                      </p:cBhvr>
                                    </p:animEffect>
                                  </p:childTnLst>
                                </p:cTn>
                              </p:par>
                              <p:par>
                                <p:cTn id="8" presetID="42" presetClass="entr" presetSubtype="0" fill="hold" nodeType="withEffect">
                                  <p:stCondLst>
                                    <p:cond delay="0"/>
                                  </p:stCondLst>
                                  <p:childTnLst>
                                    <p:set>
                                      <p:cBhvr>
                                        <p:cTn id="9" dur="1" fill="hold">
                                          <p:stCondLst>
                                            <p:cond delay="0"/>
                                          </p:stCondLst>
                                        </p:cTn>
                                        <p:tgtEl>
                                          <p:spTgt spid="86019"/>
                                        </p:tgtEl>
                                        <p:attrNameLst>
                                          <p:attrName>style.visibility</p:attrName>
                                        </p:attrNameLst>
                                      </p:cBhvr>
                                      <p:to>
                                        <p:strVal val="visible"/>
                                      </p:to>
                                    </p:set>
                                    <p:animEffect transition="in" filter="fade">
                                      <p:cBhvr>
                                        <p:cTn id="10" dur="1000"/>
                                        <p:tgtEl>
                                          <p:spTgt spid="86019"/>
                                        </p:tgtEl>
                                      </p:cBhvr>
                                    </p:animEffect>
                                    <p:anim calcmode="lin" valueType="num">
                                      <p:cBhvr>
                                        <p:cTn id="11" dur="1000" fill="hold"/>
                                        <p:tgtEl>
                                          <p:spTgt spid="86019"/>
                                        </p:tgtEl>
                                        <p:attrNameLst>
                                          <p:attrName>ppt_x</p:attrName>
                                        </p:attrNameLst>
                                      </p:cBhvr>
                                      <p:tavLst>
                                        <p:tav tm="0">
                                          <p:val>
                                            <p:strVal val="#ppt_x"/>
                                          </p:val>
                                        </p:tav>
                                        <p:tav tm="100000">
                                          <p:val>
                                            <p:strVal val="#ppt_x"/>
                                          </p:val>
                                        </p:tav>
                                      </p:tavLst>
                                    </p:anim>
                                    <p:anim calcmode="lin" valueType="num">
                                      <p:cBhvr>
                                        <p:cTn id="12" dur="1000" fill="hold"/>
                                        <p:tgtEl>
                                          <p:spTgt spid="86019"/>
                                        </p:tgtEl>
                                        <p:attrNameLst>
                                          <p:attrName>ppt_y</p:attrName>
                                        </p:attrNameLst>
                                      </p:cBhvr>
                                      <p:tavLst>
                                        <p:tav tm="0">
                                          <p:val>
                                            <p:strVal val="#ppt_y+.1"/>
                                          </p:val>
                                        </p:tav>
                                        <p:tav tm="100000">
                                          <p:val>
                                            <p:strVal val="#ppt_y"/>
                                          </p:val>
                                        </p:tav>
                                      </p:tavLst>
                                    </p:anim>
                                  </p:childTnLst>
                                </p:cTn>
                              </p:par>
                            </p:childTnLst>
                          </p:cTn>
                        </p:par>
                        <p:par>
                          <p:cTn id="13" fill="hold" nodeType="afterGroup">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86023"/>
                                        </p:tgtEl>
                                        <p:attrNameLst>
                                          <p:attrName>style.visibility</p:attrName>
                                        </p:attrNameLst>
                                      </p:cBhvr>
                                      <p:to>
                                        <p:strVal val="visible"/>
                                      </p:to>
                                    </p:set>
                                    <p:animEffect transition="in" filter="slide(fromLeft)">
                                      <p:cBhvr>
                                        <p:cTn id="16" dur="500"/>
                                        <p:tgtEl>
                                          <p:spTgt spid="86023"/>
                                        </p:tgtEl>
                                      </p:cBhvr>
                                    </p:animEffect>
                                  </p:childTnLst>
                                </p:cTn>
                              </p:par>
                            </p:childTnLst>
                          </p:cTn>
                        </p:par>
                        <p:par>
                          <p:cTn id="17" fill="hold" nodeType="afterGroup">
                            <p:stCondLst>
                              <p:cond delay="1500"/>
                            </p:stCondLst>
                            <p:childTnLst>
                              <p:par>
                                <p:cTn id="18" presetID="12" presetClass="entr" presetSubtype="8" fill="hold" grpId="0" nodeType="afterEffect">
                                  <p:stCondLst>
                                    <p:cond delay="0"/>
                                  </p:stCondLst>
                                  <p:childTnLst>
                                    <p:set>
                                      <p:cBhvr>
                                        <p:cTn id="19" dur="1" fill="hold">
                                          <p:stCondLst>
                                            <p:cond delay="0"/>
                                          </p:stCondLst>
                                        </p:cTn>
                                        <p:tgtEl>
                                          <p:spTgt spid="86025"/>
                                        </p:tgtEl>
                                        <p:attrNameLst>
                                          <p:attrName>style.visibility</p:attrName>
                                        </p:attrNameLst>
                                      </p:cBhvr>
                                      <p:to>
                                        <p:strVal val="visible"/>
                                      </p:to>
                                    </p:set>
                                    <p:animEffect transition="in" filter="slide(fromLeft)">
                                      <p:cBhvr>
                                        <p:cTn id="20" dur="500"/>
                                        <p:tgtEl>
                                          <p:spTgt spid="86025"/>
                                        </p:tgtEl>
                                      </p:cBhvr>
                                    </p:animEffect>
                                  </p:childTnLst>
                                </p:cTn>
                              </p:par>
                            </p:childTnLst>
                          </p:cTn>
                        </p:par>
                        <p:par>
                          <p:cTn id="21" fill="hold" nodeType="afterGroup">
                            <p:stCondLst>
                              <p:cond delay="2000"/>
                            </p:stCondLst>
                            <p:childTnLst>
                              <p:par>
                                <p:cTn id="22" presetID="12" presetClass="entr" presetSubtype="8" fill="hold" grpId="0" nodeType="afterEffect">
                                  <p:stCondLst>
                                    <p:cond delay="0"/>
                                  </p:stCondLst>
                                  <p:childTnLst>
                                    <p:set>
                                      <p:cBhvr>
                                        <p:cTn id="23" dur="1" fill="hold">
                                          <p:stCondLst>
                                            <p:cond delay="0"/>
                                          </p:stCondLst>
                                        </p:cTn>
                                        <p:tgtEl>
                                          <p:spTgt spid="86026"/>
                                        </p:tgtEl>
                                        <p:attrNameLst>
                                          <p:attrName>style.visibility</p:attrName>
                                        </p:attrNameLst>
                                      </p:cBhvr>
                                      <p:to>
                                        <p:strVal val="visible"/>
                                      </p:to>
                                    </p:set>
                                    <p:animEffect transition="in" filter="slide(fromLeft)">
                                      <p:cBhvr>
                                        <p:cTn id="24" dur="500"/>
                                        <p:tgtEl>
                                          <p:spTgt spid="86026"/>
                                        </p:tgtEl>
                                      </p:cBhvr>
                                    </p:animEffect>
                                  </p:childTnLst>
                                </p:cTn>
                              </p:par>
                            </p:childTnLst>
                          </p:cTn>
                        </p:par>
                        <p:par>
                          <p:cTn id="25" fill="hold" nodeType="afterGroup">
                            <p:stCondLst>
                              <p:cond delay="2500"/>
                            </p:stCondLst>
                            <p:childTnLst>
                              <p:par>
                                <p:cTn id="26" presetID="12" presetClass="entr" presetSubtype="8" fill="hold" grpId="0" nodeType="afterEffect">
                                  <p:stCondLst>
                                    <p:cond delay="0"/>
                                  </p:stCondLst>
                                  <p:childTnLst>
                                    <p:set>
                                      <p:cBhvr>
                                        <p:cTn id="27" dur="1" fill="hold">
                                          <p:stCondLst>
                                            <p:cond delay="0"/>
                                          </p:stCondLst>
                                        </p:cTn>
                                        <p:tgtEl>
                                          <p:spTgt spid="86027"/>
                                        </p:tgtEl>
                                        <p:attrNameLst>
                                          <p:attrName>style.visibility</p:attrName>
                                        </p:attrNameLst>
                                      </p:cBhvr>
                                      <p:to>
                                        <p:strVal val="visible"/>
                                      </p:to>
                                    </p:set>
                                    <p:animEffect transition="in" filter="slide(fromLeft)">
                                      <p:cBhvr>
                                        <p:cTn id="28" dur="500"/>
                                        <p:tgtEl>
                                          <p:spTgt spid="86027"/>
                                        </p:tgtEl>
                                      </p:cBhvr>
                                    </p:animEffect>
                                  </p:childTnLst>
                                </p:cTn>
                              </p:par>
                            </p:childTnLst>
                          </p:cTn>
                        </p:par>
                        <p:par>
                          <p:cTn id="29" fill="hold" nodeType="afterGroup">
                            <p:stCondLst>
                              <p:cond delay="3000"/>
                            </p:stCondLst>
                            <p:childTnLst>
                              <p:par>
                                <p:cTn id="30" presetID="12" presetClass="entr" presetSubtype="8" fill="hold" grpId="0" nodeType="afterEffect">
                                  <p:stCondLst>
                                    <p:cond delay="0"/>
                                  </p:stCondLst>
                                  <p:childTnLst>
                                    <p:set>
                                      <p:cBhvr>
                                        <p:cTn id="31" dur="1" fill="hold">
                                          <p:stCondLst>
                                            <p:cond delay="0"/>
                                          </p:stCondLst>
                                        </p:cTn>
                                        <p:tgtEl>
                                          <p:spTgt spid="86024"/>
                                        </p:tgtEl>
                                        <p:attrNameLst>
                                          <p:attrName>style.visibility</p:attrName>
                                        </p:attrNameLst>
                                      </p:cBhvr>
                                      <p:to>
                                        <p:strVal val="visible"/>
                                      </p:to>
                                    </p:set>
                                    <p:animEffect transition="in" filter="slide(fromLeft)">
                                      <p:cBhvr>
                                        <p:cTn id="32" dur="500"/>
                                        <p:tgtEl>
                                          <p:spTgt spid="860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86028"/>
                                        </p:tgtEl>
                                        <p:attrNameLst>
                                          <p:attrName>style.visibility</p:attrName>
                                        </p:attrNameLst>
                                      </p:cBhvr>
                                      <p:to>
                                        <p:strVal val="visible"/>
                                      </p:to>
                                    </p:set>
                                    <p:animEffect transition="in" filter="slide(fromRight)">
                                      <p:cBhvr>
                                        <p:cTn id="37" dur="500"/>
                                        <p:tgtEl>
                                          <p:spTgt spid="860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2" fill="hold" grpId="0" nodeType="clickEffect">
                                  <p:stCondLst>
                                    <p:cond delay="0"/>
                                  </p:stCondLst>
                                  <p:childTnLst>
                                    <p:set>
                                      <p:cBhvr>
                                        <p:cTn id="41" dur="1" fill="hold">
                                          <p:stCondLst>
                                            <p:cond delay="0"/>
                                          </p:stCondLst>
                                        </p:cTn>
                                        <p:tgtEl>
                                          <p:spTgt spid="86029"/>
                                        </p:tgtEl>
                                        <p:attrNameLst>
                                          <p:attrName>style.visibility</p:attrName>
                                        </p:attrNameLst>
                                      </p:cBhvr>
                                      <p:to>
                                        <p:strVal val="visible"/>
                                      </p:to>
                                    </p:set>
                                    <p:animEffect transition="in" filter="slide(fromRight)">
                                      <p:cBhvr>
                                        <p:cTn id="42" dur="500"/>
                                        <p:tgtEl>
                                          <p:spTgt spid="860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2" fill="hold" grpId="0" nodeType="clickEffect">
                                  <p:stCondLst>
                                    <p:cond delay="0"/>
                                  </p:stCondLst>
                                  <p:childTnLst>
                                    <p:set>
                                      <p:cBhvr>
                                        <p:cTn id="46" dur="1" fill="hold">
                                          <p:stCondLst>
                                            <p:cond delay="0"/>
                                          </p:stCondLst>
                                        </p:cTn>
                                        <p:tgtEl>
                                          <p:spTgt spid="86030"/>
                                        </p:tgtEl>
                                        <p:attrNameLst>
                                          <p:attrName>style.visibility</p:attrName>
                                        </p:attrNameLst>
                                      </p:cBhvr>
                                      <p:to>
                                        <p:strVal val="visible"/>
                                      </p:to>
                                    </p:set>
                                    <p:animEffect transition="in" filter="slide(fromRight)">
                                      <p:cBhvr>
                                        <p:cTn id="47" dur="500"/>
                                        <p:tgtEl>
                                          <p:spTgt spid="8603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2" fill="hold" grpId="0" nodeType="clickEffect">
                                  <p:stCondLst>
                                    <p:cond delay="0"/>
                                  </p:stCondLst>
                                  <p:childTnLst>
                                    <p:set>
                                      <p:cBhvr>
                                        <p:cTn id="51" dur="1" fill="hold">
                                          <p:stCondLst>
                                            <p:cond delay="0"/>
                                          </p:stCondLst>
                                        </p:cTn>
                                        <p:tgtEl>
                                          <p:spTgt spid="86031"/>
                                        </p:tgtEl>
                                        <p:attrNameLst>
                                          <p:attrName>style.visibility</p:attrName>
                                        </p:attrNameLst>
                                      </p:cBhvr>
                                      <p:to>
                                        <p:strVal val="visible"/>
                                      </p:to>
                                    </p:set>
                                    <p:animEffect transition="in" filter="slide(fromRight)">
                                      <p:cBhvr>
                                        <p:cTn id="52" dur="500"/>
                                        <p:tgtEl>
                                          <p:spTgt spid="860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2" fill="hold" grpId="0" nodeType="clickEffect">
                                  <p:stCondLst>
                                    <p:cond delay="0"/>
                                  </p:stCondLst>
                                  <p:childTnLst>
                                    <p:set>
                                      <p:cBhvr>
                                        <p:cTn id="56" dur="1" fill="hold">
                                          <p:stCondLst>
                                            <p:cond delay="0"/>
                                          </p:stCondLst>
                                        </p:cTn>
                                        <p:tgtEl>
                                          <p:spTgt spid="86032"/>
                                        </p:tgtEl>
                                        <p:attrNameLst>
                                          <p:attrName>style.visibility</p:attrName>
                                        </p:attrNameLst>
                                      </p:cBhvr>
                                      <p:to>
                                        <p:strVal val="visible"/>
                                      </p:to>
                                    </p:set>
                                    <p:animEffect transition="in" filter="slide(fromRight)">
                                      <p:cBhvr>
                                        <p:cTn id="57" dur="500"/>
                                        <p:tgtEl>
                                          <p:spTgt spid="86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p:bldP spid="86023" grpId="0"/>
      <p:bldP spid="86024" grpId="0"/>
      <p:bldP spid="86025" grpId="0"/>
      <p:bldP spid="86026" grpId="0"/>
      <p:bldP spid="86027" grpId="0"/>
      <p:bldP spid="86028" grpId="0" animBg="1"/>
      <p:bldP spid="86029" grpId="0" animBg="1"/>
      <p:bldP spid="86030" grpId="0" animBg="1"/>
      <p:bldP spid="86031" grpId="0" animBg="1"/>
      <p:bldP spid="8603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16975" y="381000"/>
            <a:ext cx="9081332"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3200" dirty="0">
                <a:solidFill>
                  <a:srgbClr val="0000CC"/>
                </a:solidFill>
                <a:latin typeface="方正粗宋简体" panose="03000509000000000000" pitchFamily="65" charset="-122"/>
                <a:ea typeface="方正粗宋简体" panose="03000509000000000000" pitchFamily="65" charset="-122"/>
              </a:rPr>
              <a:t>把下列歇后语补充</a:t>
            </a:r>
            <a:r>
              <a:rPr kumimoji="1" lang="zh-CN" altLang="en-US" sz="3200" dirty="0" smtClean="0">
                <a:solidFill>
                  <a:srgbClr val="0000CC"/>
                </a:solidFill>
                <a:latin typeface="方正粗宋简体" panose="03000509000000000000" pitchFamily="65" charset="-122"/>
                <a:ea typeface="方正粗宋简体" panose="03000509000000000000" pitchFamily="65" charset="-122"/>
              </a:rPr>
              <a:t>完整</a:t>
            </a:r>
            <a:endParaRPr kumimoji="1" lang="zh-CN" altLang="en-US" sz="3200" dirty="0">
              <a:solidFill>
                <a:srgbClr val="0000CC"/>
              </a:solidFill>
              <a:latin typeface="方正粗宋简体" panose="03000509000000000000" pitchFamily="65" charset="-122"/>
              <a:ea typeface="方正粗宋简体" panose="03000509000000000000" pitchFamily="65" charset="-122"/>
            </a:endParaRPr>
          </a:p>
          <a:p>
            <a:pPr eaLnBrk="1" hangingPunct="1"/>
            <a:endParaRPr kumimoji="1" lang="zh-CN" altLang="en-US" sz="3200" dirty="0">
              <a:solidFill>
                <a:srgbClr val="FFFF99"/>
              </a:solidFill>
              <a:latin typeface="Times New Roman" pitchFamily="18" charset="0"/>
              <a:ea typeface="隶书" pitchFamily="49" charset="-122"/>
            </a:endParaRPr>
          </a:p>
          <a:p>
            <a:pPr eaLnBrk="1" hangingPunct="1"/>
            <a:r>
              <a:rPr kumimoji="1" lang="zh-CN" altLang="en-US" sz="4000" dirty="0" smtClean="0">
                <a:latin typeface="方正粗宋简体" panose="03000509000000000000" pitchFamily="65" charset="-122"/>
                <a:ea typeface="方正粗宋简体" panose="03000509000000000000" pitchFamily="65" charset="-122"/>
              </a:rPr>
              <a:t>万事俱备   </a:t>
            </a:r>
            <a:r>
              <a:rPr kumimoji="1" lang="en-US" altLang="zh-CN" sz="4000" dirty="0" smtClean="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周瑜打黄</a:t>
            </a:r>
            <a:r>
              <a:rPr kumimoji="1" lang="zh-CN" altLang="en-US" sz="4000" dirty="0" smtClean="0">
                <a:latin typeface="方正粗宋简体" panose="03000509000000000000" pitchFamily="65" charset="-122"/>
                <a:ea typeface="方正粗宋简体" panose="03000509000000000000" pitchFamily="65" charset="-122"/>
              </a:rPr>
              <a:t>盖</a:t>
            </a:r>
            <a:r>
              <a:rPr kumimoji="1" lang="en-US" altLang="zh-CN" sz="4000" dirty="0" smtClean="0">
                <a:latin typeface="方正粗宋简体" panose="03000509000000000000" pitchFamily="65" charset="-122"/>
                <a:ea typeface="方正粗宋简体" panose="03000509000000000000" pitchFamily="65" charset="-122"/>
              </a:rPr>
              <a:t>——</a:t>
            </a:r>
            <a:r>
              <a:rPr kumimoji="1" lang="zh-CN" altLang="en-US" sz="4000" dirty="0" smtClean="0">
                <a:latin typeface="方正粗宋简体" panose="03000509000000000000" pitchFamily="65" charset="-122"/>
                <a:ea typeface="方正粗宋简体" panose="03000509000000000000" pitchFamily="65" charset="-122"/>
              </a:rPr>
              <a:t>（　</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刘备招亲　</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a:t>
            </a:r>
            <a:r>
              <a:rPr kumimoji="1" lang="zh-CN" altLang="en-US" sz="4000" dirty="0">
                <a:solidFill>
                  <a:srgbClr val="FF0000"/>
                </a:solidFill>
                <a:latin typeface="方正粗宋简体" panose="03000509000000000000" pitchFamily="65" charset="-122"/>
                <a:ea typeface="方正粗宋简体" panose="03000509000000000000" pitchFamily="65" charset="-122"/>
              </a:rPr>
              <a:t>　　　　　</a:t>
            </a:r>
            <a:r>
              <a:rPr kumimoji="1" lang="zh-CN" altLang="en-US" sz="4000" dirty="0">
                <a:latin typeface="方正粗宋简体" panose="03000509000000000000" pitchFamily="65" charset="-122"/>
                <a:ea typeface="方正粗宋简体" panose="03000509000000000000" pitchFamily="65" charset="-122"/>
              </a:rPr>
              <a:t>）</a:t>
            </a:r>
          </a:p>
          <a:p>
            <a:pPr eaLnBrk="1" hangingPunct="1"/>
            <a:r>
              <a:rPr kumimoji="1" lang="zh-CN" altLang="en-US" sz="4000" dirty="0">
                <a:latin typeface="方正粗宋简体" panose="03000509000000000000" pitchFamily="65" charset="-122"/>
                <a:ea typeface="方正粗宋简体" panose="03000509000000000000" pitchFamily="65" charset="-122"/>
              </a:rPr>
              <a:t>司马昭之心</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刘备的荆州</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张飞穿针　</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三个臭皮匠</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a:p>
            <a:pPr eaLnBrk="1" hangingPunct="1"/>
            <a:r>
              <a:rPr kumimoji="1" lang="zh-CN" altLang="en-US" sz="4000" dirty="0">
                <a:latin typeface="方正粗宋简体" panose="03000509000000000000" pitchFamily="65" charset="-122"/>
                <a:ea typeface="方正粗宋简体" panose="03000509000000000000" pitchFamily="65" charset="-122"/>
              </a:rPr>
              <a:t>马中赤兔　</a:t>
            </a:r>
            <a:r>
              <a:rPr kumimoji="1" lang="en-US" altLang="zh-CN" sz="4000" dirty="0">
                <a:latin typeface="方正粗宋简体" panose="03000509000000000000" pitchFamily="65" charset="-122"/>
                <a:ea typeface="方正粗宋简体" panose="03000509000000000000" pitchFamily="65" charset="-122"/>
              </a:rPr>
              <a:t>——</a:t>
            </a:r>
            <a:r>
              <a:rPr kumimoji="1" lang="zh-CN" altLang="en-US" sz="4000" dirty="0">
                <a:latin typeface="方正粗宋简体" panose="03000509000000000000" pitchFamily="65" charset="-122"/>
                <a:ea typeface="方正粗宋简体" panose="03000509000000000000" pitchFamily="65" charset="-122"/>
              </a:rPr>
              <a:t>（　　　　　）</a:t>
            </a:r>
          </a:p>
        </p:txBody>
      </p:sp>
      <p:sp>
        <p:nvSpPr>
          <p:cNvPr id="111619" name="Text Box 3"/>
          <p:cNvSpPr txBox="1">
            <a:spLocks noChangeArrowheads="1"/>
          </p:cNvSpPr>
          <p:nvPr/>
        </p:nvSpPr>
        <p:spPr bwMode="auto">
          <a:xfrm>
            <a:off x="4683529" y="1349378"/>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只欠东风</a:t>
            </a:r>
          </a:p>
        </p:txBody>
      </p:sp>
      <p:sp>
        <p:nvSpPr>
          <p:cNvPr id="111620" name="Text Box 4"/>
          <p:cNvSpPr txBox="1">
            <a:spLocks noChangeArrowheads="1"/>
          </p:cNvSpPr>
          <p:nvPr/>
        </p:nvSpPr>
        <p:spPr bwMode="auto">
          <a:xfrm>
            <a:off x="4612996" y="1979755"/>
            <a:ext cx="42883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一个愿打一个愿挨</a:t>
            </a:r>
          </a:p>
        </p:txBody>
      </p:sp>
      <p:sp>
        <p:nvSpPr>
          <p:cNvPr id="111621" name="Text Box 5"/>
          <p:cNvSpPr txBox="1">
            <a:spLocks noChangeArrowheads="1"/>
          </p:cNvSpPr>
          <p:nvPr/>
        </p:nvSpPr>
        <p:spPr bwMode="auto">
          <a:xfrm>
            <a:off x="4627820" y="2641602"/>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弄假成真</a:t>
            </a:r>
          </a:p>
        </p:txBody>
      </p:sp>
      <p:sp>
        <p:nvSpPr>
          <p:cNvPr id="111622" name="Text Box 6"/>
          <p:cNvSpPr txBox="1">
            <a:spLocks noChangeArrowheads="1"/>
          </p:cNvSpPr>
          <p:nvPr/>
        </p:nvSpPr>
        <p:spPr bwMode="auto">
          <a:xfrm>
            <a:off x="4612996" y="3200401"/>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路人皆知</a:t>
            </a:r>
          </a:p>
        </p:txBody>
      </p:sp>
      <p:sp>
        <p:nvSpPr>
          <p:cNvPr id="111623" name="Text Box 7"/>
          <p:cNvSpPr txBox="1">
            <a:spLocks noChangeArrowheads="1"/>
          </p:cNvSpPr>
          <p:nvPr/>
        </p:nvSpPr>
        <p:spPr bwMode="auto">
          <a:xfrm>
            <a:off x="4627820" y="3848102"/>
            <a:ext cx="172354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哭来的</a:t>
            </a:r>
          </a:p>
        </p:txBody>
      </p:sp>
      <p:sp>
        <p:nvSpPr>
          <p:cNvPr id="111624" name="Text Box 8"/>
          <p:cNvSpPr txBox="1">
            <a:spLocks noChangeArrowheads="1"/>
          </p:cNvSpPr>
          <p:nvPr/>
        </p:nvSpPr>
        <p:spPr bwMode="auto">
          <a:xfrm>
            <a:off x="4489300" y="4467228"/>
            <a:ext cx="287771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大 眼瞪小眼</a:t>
            </a:r>
          </a:p>
        </p:txBody>
      </p:sp>
      <p:sp>
        <p:nvSpPr>
          <p:cNvPr id="111625" name="Text Box 9"/>
          <p:cNvSpPr txBox="1">
            <a:spLocks noChangeArrowheads="1"/>
          </p:cNvSpPr>
          <p:nvPr/>
        </p:nvSpPr>
        <p:spPr bwMode="auto">
          <a:xfrm>
            <a:off x="4665165" y="5029201"/>
            <a:ext cx="274947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赛过诸葛亮</a:t>
            </a:r>
          </a:p>
        </p:txBody>
      </p:sp>
      <p:sp>
        <p:nvSpPr>
          <p:cNvPr id="111626" name="Text Box 10"/>
          <p:cNvSpPr txBox="1">
            <a:spLocks noChangeArrowheads="1"/>
          </p:cNvSpPr>
          <p:nvPr/>
        </p:nvSpPr>
        <p:spPr bwMode="auto">
          <a:xfrm>
            <a:off x="4489300" y="5654678"/>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4000" b="0" dirty="0">
                <a:solidFill>
                  <a:srgbClr val="FF0000"/>
                </a:solidFill>
                <a:latin typeface="Times New Roman" pitchFamily="18" charset="0"/>
                <a:ea typeface="华文新魏" pitchFamily="2" charset="-122"/>
              </a:rPr>
              <a:t>人中吕布</a:t>
            </a:r>
          </a:p>
        </p:txBody>
      </p:sp>
    </p:spTree>
    <p:extLst>
      <p:ext uri="{BB962C8B-B14F-4D97-AF65-F5344CB8AC3E}">
        <p14:creationId xmlns:p14="http://schemas.microsoft.com/office/powerpoint/2010/main" val="3880132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1619"/>
                                        </p:tgtEl>
                                        <p:attrNameLst>
                                          <p:attrName>style.visibility</p:attrName>
                                        </p:attrNameLst>
                                      </p:cBhvr>
                                      <p:to>
                                        <p:strVal val="visible"/>
                                      </p:to>
                                    </p:set>
                                    <p:animEffect transition="in" filter="blinds(horizontal)">
                                      <p:cBhvr>
                                        <p:cTn id="7" dur="500"/>
                                        <p:tgtEl>
                                          <p:spTgt spid="111619"/>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1620"/>
                                        </p:tgtEl>
                                        <p:attrNameLst>
                                          <p:attrName>style.visibility</p:attrName>
                                        </p:attrNameLst>
                                      </p:cBhvr>
                                      <p:to>
                                        <p:strVal val="visible"/>
                                      </p:to>
                                    </p:set>
                                    <p:animEffect transition="in" filter="blinds(horizontal)">
                                      <p:cBhvr>
                                        <p:cTn id="12" dur="500"/>
                                        <p:tgtEl>
                                          <p:spTgt spid="111620"/>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1621"/>
                                        </p:tgtEl>
                                        <p:attrNameLst>
                                          <p:attrName>style.visibility</p:attrName>
                                        </p:attrNameLst>
                                      </p:cBhvr>
                                      <p:to>
                                        <p:strVal val="visible"/>
                                      </p:to>
                                    </p:set>
                                    <p:animEffect transition="in" filter="blinds(horizontal)">
                                      <p:cBhvr>
                                        <p:cTn id="17" dur="500"/>
                                        <p:tgtEl>
                                          <p:spTgt spid="111621"/>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1622"/>
                                        </p:tgtEl>
                                        <p:attrNameLst>
                                          <p:attrName>style.visibility</p:attrName>
                                        </p:attrNameLst>
                                      </p:cBhvr>
                                      <p:to>
                                        <p:strVal val="visible"/>
                                      </p:to>
                                    </p:set>
                                    <p:animEffect transition="in" filter="blinds(horizontal)">
                                      <p:cBhvr>
                                        <p:cTn id="22" dur="500"/>
                                        <p:tgtEl>
                                          <p:spTgt spid="111622"/>
                                        </p:tgtEl>
                                      </p:cBhvr>
                                    </p:animEffec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1623"/>
                                        </p:tgtEl>
                                        <p:attrNameLst>
                                          <p:attrName>style.visibility</p:attrName>
                                        </p:attrNameLst>
                                      </p:cBhvr>
                                      <p:to>
                                        <p:strVal val="visible"/>
                                      </p:to>
                                    </p:set>
                                    <p:animEffect transition="in" filter="blinds(horizontal)">
                                      <p:cBhvr>
                                        <p:cTn id="27" dur="500"/>
                                        <p:tgtEl>
                                          <p:spTgt spid="111623"/>
                                        </p:tgtEl>
                                      </p:cBhvr>
                                    </p:animEffect>
                                  </p:childTnLst>
                                  <p:subTnLst>
                                    <p:audio>
                                      <p:cMediaNode>
                                        <p:cTn display="0" masterRel="sameClick">
                                          <p:stCondLst>
                                            <p:cond evt="begin" delay="0">
                                              <p:tn val="25"/>
                                            </p:cond>
                                          </p:stCondLst>
                                          <p:endCondLst>
                                            <p:cond evt="onStopAudio" delay="0">
                                              <p:tgtEl>
                                                <p:sldTgt/>
                                              </p:tgtEl>
                                            </p:cond>
                                          </p:endCondLst>
                                        </p:cTn>
                                        <p:tgtEl>
                                          <p:sndTgt r:embed="rId2" name="chimes.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1624"/>
                                        </p:tgtEl>
                                        <p:attrNameLst>
                                          <p:attrName>style.visibility</p:attrName>
                                        </p:attrNameLst>
                                      </p:cBhvr>
                                      <p:to>
                                        <p:strVal val="visible"/>
                                      </p:to>
                                    </p:set>
                                    <p:animEffect transition="in" filter="blinds(horizontal)">
                                      <p:cBhvr>
                                        <p:cTn id="32" dur="500"/>
                                        <p:tgtEl>
                                          <p:spTgt spid="111624"/>
                                        </p:tgtEl>
                                      </p:cBhvr>
                                    </p:animEffect>
                                  </p:childTnLst>
                                  <p:subTnLst>
                                    <p:audio>
                                      <p:cMediaNode>
                                        <p:cTn display="0" masterRel="sameClick">
                                          <p:stCondLst>
                                            <p:cond evt="begin" delay="0">
                                              <p:tn val="30"/>
                                            </p:cond>
                                          </p:stCondLst>
                                          <p:endCondLst>
                                            <p:cond evt="onStopAudio" delay="0">
                                              <p:tgtEl>
                                                <p:sldTgt/>
                                              </p:tgtEl>
                                            </p:cond>
                                          </p:endCondLst>
                                        </p:cTn>
                                        <p:tgtEl>
                                          <p:sndTgt r:embed="rId2" name="chimes.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1625"/>
                                        </p:tgtEl>
                                        <p:attrNameLst>
                                          <p:attrName>style.visibility</p:attrName>
                                        </p:attrNameLst>
                                      </p:cBhvr>
                                      <p:to>
                                        <p:strVal val="visible"/>
                                      </p:to>
                                    </p:set>
                                    <p:animEffect transition="in" filter="blinds(horizontal)">
                                      <p:cBhvr>
                                        <p:cTn id="37" dur="500"/>
                                        <p:tgtEl>
                                          <p:spTgt spid="111625"/>
                                        </p:tgtEl>
                                      </p:cBhvr>
                                    </p:animEffect>
                                  </p:childTnLst>
                                  <p:subTnLst>
                                    <p:audio>
                                      <p:cMediaNode>
                                        <p:cTn display="0" masterRel="sameClick">
                                          <p:stCondLst>
                                            <p:cond evt="begin" delay="0">
                                              <p:tn val="35"/>
                                            </p:cond>
                                          </p:stCondLst>
                                          <p:endCondLst>
                                            <p:cond evt="onStopAudio" delay="0">
                                              <p:tgtEl>
                                                <p:sldTgt/>
                                              </p:tgtEl>
                                            </p:cond>
                                          </p:endCondLst>
                                        </p:cTn>
                                        <p:tgtEl>
                                          <p:sndTgt r:embed="rId2" name="chimes.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1626"/>
                                        </p:tgtEl>
                                        <p:attrNameLst>
                                          <p:attrName>style.visibility</p:attrName>
                                        </p:attrNameLst>
                                      </p:cBhvr>
                                      <p:to>
                                        <p:strVal val="visible"/>
                                      </p:to>
                                    </p:set>
                                    <p:animEffect transition="in" filter="blinds(horizontal)">
                                      <p:cBhvr>
                                        <p:cTn id="42" dur="500"/>
                                        <p:tgtEl>
                                          <p:spTgt spid="111626"/>
                                        </p:tgtEl>
                                      </p:cBhvr>
                                    </p:animEffect>
                                  </p:childTnLst>
                                  <p:subTnLst>
                                    <p:audio>
                                      <p:cMediaNode>
                                        <p:cTn display="0" masterRel="sameClick">
                                          <p:stCondLst>
                                            <p:cond evt="begin" delay="0">
                                              <p:tn val="4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autoUpdateAnimBg="0"/>
      <p:bldP spid="111620" grpId="0" autoUpdateAnimBg="0"/>
      <p:bldP spid="111621" grpId="0" autoUpdateAnimBg="0"/>
      <p:bldP spid="111622" grpId="0" autoUpdateAnimBg="0"/>
      <p:bldP spid="111623" grpId="0" autoUpdateAnimBg="0"/>
      <p:bldP spid="111624" grpId="0" autoUpdateAnimBg="0"/>
      <p:bldP spid="111625" grpId="0" autoUpdateAnimBg="0"/>
      <p:bldP spid="111626"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a:xfrm>
            <a:off x="912285" y="188913"/>
            <a:ext cx="4703233" cy="1143000"/>
          </a:xfrm>
        </p:spPr>
        <p:txBody>
          <a:bodyPr/>
          <a:lstStyle/>
          <a:p>
            <a:pPr algn="l" eaLnBrk="1" hangingPunct="1"/>
            <a:r>
              <a:rPr lang="zh-CN" altLang="en-US" sz="4000" b="1" smtClean="0">
                <a:solidFill>
                  <a:srgbClr val="FF0000"/>
                </a:solidFill>
                <a:latin typeface="方正粗宋简体" pitchFamily="65" charset="-122"/>
                <a:ea typeface="方正粗宋简体" pitchFamily="65" charset="-122"/>
              </a:rPr>
              <a:t>有意思的谚语</a:t>
            </a:r>
          </a:p>
        </p:txBody>
      </p:sp>
      <p:sp>
        <p:nvSpPr>
          <p:cNvPr id="25603" name="Rectangle 3"/>
          <p:cNvSpPr>
            <a:spLocks noGrp="1" noChangeArrowheads="1"/>
          </p:cNvSpPr>
          <p:nvPr>
            <p:ph type="subTitle" idx="1"/>
          </p:nvPr>
        </p:nvSpPr>
        <p:spPr>
          <a:xfrm>
            <a:off x="1045633" y="976315"/>
            <a:ext cx="5698067" cy="4243386"/>
          </a:xfrm>
        </p:spPr>
        <p:txBody>
          <a:bodyPr/>
          <a:lstStyle/>
          <a:p>
            <a:pPr algn="l">
              <a:lnSpc>
                <a:spcPct val="80000"/>
              </a:lnSpc>
            </a:pPr>
            <a:r>
              <a:rPr lang="zh-CN" altLang="en-US" b="1" dirty="0" smtClean="0">
                <a:latin typeface="方正粗宋简体" pitchFamily="65" charset="-122"/>
                <a:ea typeface="方正粗宋简体" pitchFamily="65" charset="-122"/>
              </a:rPr>
              <a:t>曹操下江南</a:t>
            </a:r>
            <a:r>
              <a:rPr lang="en-US" altLang="zh-CN" b="1" dirty="0" smtClean="0">
                <a:latin typeface="方正粗宋简体" pitchFamily="65" charset="-122"/>
                <a:ea typeface="方正粗宋简体" pitchFamily="65" charset="-122"/>
              </a:rPr>
              <a:t>——</a:t>
            </a:r>
            <a:r>
              <a:rPr lang="zh-CN" altLang="en-US" b="1" dirty="0">
                <a:latin typeface="方正粗宋简体" pitchFamily="65" charset="-122"/>
                <a:ea typeface="方正粗宋简体" pitchFamily="65" charset="-122"/>
              </a:rPr>
              <a:t>来得凶</a:t>
            </a:r>
            <a:r>
              <a:rPr lang="zh-CN" altLang="en-US" b="1" dirty="0" smtClean="0">
                <a:latin typeface="方正粗宋简体" pitchFamily="65" charset="-122"/>
                <a:ea typeface="方正粗宋简体" pitchFamily="65" charset="-122"/>
              </a:rPr>
              <a:t>，败得惨</a:t>
            </a:r>
          </a:p>
          <a:p>
            <a:pPr algn="l" eaLnBrk="1" hangingPunct="1">
              <a:lnSpc>
                <a:spcPct val="80000"/>
              </a:lnSpc>
            </a:pPr>
            <a:r>
              <a:rPr lang="zh-CN" altLang="en-US" b="1" dirty="0" smtClean="0">
                <a:latin typeface="方正粗宋简体" pitchFamily="65" charset="-122"/>
                <a:ea typeface="方正粗宋简体" pitchFamily="65" charset="-122"/>
              </a:rPr>
              <a:t>赵子龙战长坂</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浑身是胆</a:t>
            </a:r>
          </a:p>
          <a:p>
            <a:pPr algn="l" eaLnBrk="1" hangingPunct="1">
              <a:lnSpc>
                <a:spcPct val="80000"/>
              </a:lnSpc>
            </a:pPr>
            <a:r>
              <a:rPr lang="zh-CN" altLang="en-US" b="1" dirty="0" smtClean="0">
                <a:latin typeface="方正粗宋简体" pitchFamily="65" charset="-122"/>
                <a:ea typeface="方正粗宋简体" pitchFamily="65" charset="-122"/>
              </a:rPr>
              <a:t>赵子龙出兵</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回回胜</a:t>
            </a:r>
          </a:p>
          <a:p>
            <a:pPr algn="l" eaLnBrk="1" hangingPunct="1">
              <a:lnSpc>
                <a:spcPct val="80000"/>
              </a:lnSpc>
            </a:pPr>
            <a:r>
              <a:rPr lang="zh-CN" altLang="en-US" b="1" dirty="0" smtClean="0">
                <a:latin typeface="方正粗宋简体" pitchFamily="65" charset="-122"/>
                <a:ea typeface="方正粗宋简体" pitchFamily="65" charset="-122"/>
              </a:rPr>
              <a:t>关羽降曹操</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身在曹营心在汉</a:t>
            </a:r>
          </a:p>
          <a:p>
            <a:pPr algn="l" eaLnBrk="1" hangingPunct="1">
              <a:lnSpc>
                <a:spcPct val="80000"/>
              </a:lnSpc>
            </a:pPr>
            <a:r>
              <a:rPr lang="zh-CN" altLang="en-US" b="1" dirty="0" smtClean="0">
                <a:latin typeface="方正粗宋简体" pitchFamily="65" charset="-122"/>
                <a:ea typeface="方正粗宋简体" pitchFamily="65" charset="-122"/>
              </a:rPr>
              <a:t>刘备摔孩子</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收买人心</a:t>
            </a:r>
          </a:p>
          <a:p>
            <a:pPr algn="l" eaLnBrk="1" hangingPunct="1">
              <a:lnSpc>
                <a:spcPct val="80000"/>
              </a:lnSpc>
            </a:pPr>
            <a:r>
              <a:rPr lang="zh-CN" altLang="en-US" b="1" dirty="0" smtClean="0">
                <a:latin typeface="方正粗宋简体" pitchFamily="65" charset="-122"/>
                <a:ea typeface="方正粗宋简体" pitchFamily="65" charset="-122"/>
              </a:rPr>
              <a:t>对着张飞骂刘备</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找气受</a:t>
            </a:r>
          </a:p>
          <a:p>
            <a:pPr algn="l" eaLnBrk="1" hangingPunct="1">
              <a:lnSpc>
                <a:spcPct val="80000"/>
              </a:lnSpc>
            </a:pPr>
            <a:r>
              <a:rPr lang="zh-CN" altLang="en-US" b="1" dirty="0" smtClean="0">
                <a:latin typeface="方正粗宋简体" pitchFamily="65" charset="-122"/>
                <a:ea typeface="方正粗宋简体" pitchFamily="65" charset="-122"/>
              </a:rPr>
              <a:t>徐庶进曹营</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一言不发</a:t>
            </a:r>
          </a:p>
          <a:p>
            <a:pPr algn="l" eaLnBrk="1" hangingPunct="1">
              <a:lnSpc>
                <a:spcPct val="80000"/>
              </a:lnSpc>
            </a:pPr>
            <a:r>
              <a:rPr lang="zh-CN" altLang="en-US" b="1" dirty="0" smtClean="0">
                <a:latin typeface="方正粗宋简体" pitchFamily="65" charset="-122"/>
                <a:ea typeface="方正粗宋简体" pitchFamily="65" charset="-122"/>
              </a:rPr>
              <a:t>诸葛亮用空城计</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情非得已</a:t>
            </a:r>
          </a:p>
          <a:p>
            <a:pPr algn="l" eaLnBrk="1" hangingPunct="1">
              <a:lnSpc>
                <a:spcPct val="80000"/>
              </a:lnSpc>
            </a:pPr>
            <a:r>
              <a:rPr lang="zh-CN" altLang="en-US" b="1" dirty="0" smtClean="0">
                <a:latin typeface="方正粗宋简体" pitchFamily="65" charset="-122"/>
                <a:ea typeface="方正粗宋简体" pitchFamily="65" charset="-122"/>
              </a:rPr>
              <a:t>看三国流泪</a:t>
            </a:r>
            <a:r>
              <a:rPr lang="en-US" altLang="zh-CN" b="1" dirty="0" smtClean="0">
                <a:latin typeface="方正粗宋简体" pitchFamily="65" charset="-122"/>
                <a:ea typeface="方正粗宋简体" pitchFamily="65" charset="-122"/>
              </a:rPr>
              <a:t>——</a:t>
            </a:r>
            <a:r>
              <a:rPr lang="zh-CN" altLang="en-US" b="1" dirty="0" smtClean="0">
                <a:latin typeface="方正粗宋简体" pitchFamily="65" charset="-122"/>
                <a:ea typeface="方正粗宋简体" pitchFamily="65" charset="-122"/>
              </a:rPr>
              <a:t>替古人担忧</a:t>
            </a:r>
            <a:endParaRPr lang="zh-CN" altLang="en-US" dirty="0" smtClean="0">
              <a:latin typeface="方正粗宋简体" pitchFamily="65" charset="-122"/>
              <a:ea typeface="方正粗宋简体" pitchFamily="65" charset="-122"/>
            </a:endParaRPr>
          </a:p>
        </p:txBody>
      </p:sp>
    </p:spTree>
    <p:extLst>
      <p:ext uri="{BB962C8B-B14F-4D97-AF65-F5344CB8AC3E}">
        <p14:creationId xmlns:p14="http://schemas.microsoft.com/office/powerpoint/2010/main" val="685687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87043" name="Text Box 3"/>
          <p:cNvSpPr txBox="1">
            <a:spLocks noChangeArrowheads="1"/>
          </p:cNvSpPr>
          <p:nvPr/>
        </p:nvSpPr>
        <p:spPr bwMode="auto">
          <a:xfrm>
            <a:off x="446618" y="1803400"/>
            <a:ext cx="1113578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en-US" altLang="zh-CN" sz="2400" dirty="0">
                <a:latin typeface="黑体" pitchFamily="49" charset="-122"/>
                <a:ea typeface="黑体" pitchFamily="49" charset="-122"/>
              </a:rPr>
              <a:t>1.</a:t>
            </a:r>
            <a:r>
              <a:rPr lang="zh-CN" altLang="en-US" sz="2400" dirty="0">
                <a:latin typeface="黑体" pitchFamily="49" charset="-122"/>
                <a:ea typeface="黑体" pitchFamily="49" charset="-122"/>
              </a:rPr>
              <a:t>身长七尺五寸，两耳垂肩，目能自顾其耳。          </a:t>
            </a:r>
          </a:p>
          <a:p>
            <a:pPr eaLnBrk="1" hangingPunct="1"/>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面如重枣，唇若涂丹，丹凤眼，卧蚕眉，相貌堂堂，</a:t>
            </a:r>
            <a:r>
              <a:rPr lang="zh-CN" altLang="en-US" sz="2400" dirty="0" smtClean="0">
                <a:latin typeface="黑体" pitchFamily="49" charset="-122"/>
                <a:ea typeface="黑体" pitchFamily="49" charset="-122"/>
              </a:rPr>
              <a:t>威风凛凛</a:t>
            </a:r>
            <a:r>
              <a:rPr lang="zh-CN" altLang="en-US" sz="2400" dirty="0">
                <a:latin typeface="黑体" pitchFamily="49" charset="-122"/>
                <a:ea typeface="黑体" pitchFamily="49" charset="-122"/>
              </a:rPr>
              <a:t>。</a:t>
            </a:r>
          </a:p>
          <a:p>
            <a:pPr eaLnBrk="1" hangingPunct="1"/>
            <a:r>
              <a:rPr lang="en-US" altLang="zh-CN" sz="2400" dirty="0">
                <a:latin typeface="黑体" pitchFamily="49" charset="-122"/>
                <a:ea typeface="黑体" pitchFamily="49" charset="-122"/>
              </a:rPr>
              <a:t>3.</a:t>
            </a:r>
            <a:r>
              <a:rPr lang="zh-CN" altLang="en-US" sz="2400" dirty="0">
                <a:latin typeface="黑体" pitchFamily="49" charset="-122"/>
                <a:ea typeface="黑体" pitchFamily="49" charset="-122"/>
              </a:rPr>
              <a:t>身长八尺，豹头环眼，燕颔虎须，声若巨雷，势如奔马。</a:t>
            </a:r>
          </a:p>
          <a:p>
            <a:pPr eaLnBrk="1" hangingPunct="1"/>
            <a:r>
              <a:rPr lang="en-US" altLang="zh-CN" sz="2400" dirty="0">
                <a:latin typeface="黑体" pitchFamily="49" charset="-122"/>
                <a:ea typeface="黑体" pitchFamily="49" charset="-122"/>
              </a:rPr>
              <a:t>4.</a:t>
            </a:r>
            <a:r>
              <a:rPr lang="zh-CN" altLang="en-US" sz="2400" dirty="0">
                <a:latin typeface="黑体" pitchFamily="49" charset="-122"/>
                <a:ea typeface="黑体" pitchFamily="49" charset="-122"/>
              </a:rPr>
              <a:t>身长七尺，细眼长髯，</a:t>
            </a:r>
            <a:r>
              <a:rPr lang="zh-CN" altLang="en-US" sz="2400" dirty="0">
                <a:ea typeface="黑体" pitchFamily="49" charset="-122"/>
              </a:rPr>
              <a:t>“</a:t>
            </a:r>
            <a:r>
              <a:rPr lang="zh-CN" altLang="en-US" sz="2400" dirty="0">
                <a:latin typeface="黑体" pitchFamily="49" charset="-122"/>
                <a:ea typeface="黑体" pitchFamily="49" charset="-122"/>
              </a:rPr>
              <a:t>治世之能臣，乱世之奸雄</a:t>
            </a:r>
            <a:r>
              <a:rPr lang="zh-CN" altLang="en-US" sz="2400" dirty="0">
                <a:ea typeface="黑体" pitchFamily="49" charset="-122"/>
              </a:rPr>
              <a:t>”</a:t>
            </a:r>
            <a:r>
              <a:rPr lang="zh-CN" altLang="en-US" sz="2400" dirty="0">
                <a:latin typeface="黑体" pitchFamily="49" charset="-122"/>
                <a:ea typeface="黑体" pitchFamily="49" charset="-122"/>
              </a:rPr>
              <a:t>。  </a:t>
            </a:r>
          </a:p>
          <a:p>
            <a:pPr eaLnBrk="1" hangingPunct="1"/>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纶巾羽扇，身衣鹤氅，素履皂</a:t>
            </a:r>
            <a:r>
              <a:rPr lang="zh-CN" altLang="en-US" sz="2400" dirty="0" smtClean="0">
                <a:solidFill>
                  <a:srgbClr val="FF0000"/>
                </a:solidFill>
                <a:latin typeface="黑体" pitchFamily="49" charset="-122"/>
                <a:ea typeface="黑体" pitchFamily="49" charset="-122"/>
              </a:rPr>
              <a:t>绦</a:t>
            </a:r>
            <a:r>
              <a:rPr lang="en-US" altLang="zh-CN" sz="1600" dirty="0">
                <a:latin typeface="仿宋" panose="02010609060101010101" pitchFamily="49" charset="-122"/>
                <a:ea typeface="仿宋" panose="02010609060101010101" pitchFamily="49" charset="-122"/>
              </a:rPr>
              <a:t>[</a:t>
            </a:r>
            <a:r>
              <a:rPr lang="en-US" altLang="zh-CN" sz="1600" dirty="0" err="1">
                <a:latin typeface="仿宋" panose="02010609060101010101" pitchFamily="49" charset="-122"/>
                <a:ea typeface="仿宋" panose="02010609060101010101" pitchFamily="49" charset="-122"/>
              </a:rPr>
              <a:t>tāo</a:t>
            </a:r>
            <a:r>
              <a:rPr lang="zh-CN" altLang="en-US" sz="1600" dirty="0">
                <a:latin typeface="仿宋" panose="02010609060101010101" pitchFamily="49" charset="-122"/>
                <a:ea typeface="仿宋" panose="02010609060101010101" pitchFamily="49" charset="-122"/>
              </a:rPr>
              <a:t>丝带</a:t>
            </a:r>
            <a:r>
              <a:rPr lang="en-US" altLang="zh-CN" sz="1600" dirty="0" smtClean="0">
                <a:latin typeface="仿宋" panose="02010609060101010101" pitchFamily="49" charset="-122"/>
                <a:ea typeface="仿宋" panose="02010609060101010101" pitchFamily="49" charset="-122"/>
              </a:rPr>
              <a:t>]</a:t>
            </a:r>
            <a:r>
              <a:rPr lang="zh-CN" altLang="en-US" sz="2400" dirty="0" smtClean="0">
                <a:latin typeface="黑体" pitchFamily="49" charset="-122"/>
                <a:ea typeface="黑体" pitchFamily="49" charset="-122"/>
              </a:rPr>
              <a:t>，</a:t>
            </a:r>
            <a:r>
              <a:rPr lang="zh-CN" altLang="en-US" sz="2400" dirty="0">
                <a:latin typeface="黑体" pitchFamily="49" charset="-122"/>
                <a:ea typeface="黑体" pitchFamily="49" charset="-122"/>
              </a:rPr>
              <a:t>面如冠玉，唇若抹朱</a:t>
            </a:r>
            <a:r>
              <a:rPr lang="zh-CN" altLang="en-US" sz="2400" dirty="0" smtClean="0">
                <a:latin typeface="黑体" pitchFamily="49" charset="-122"/>
                <a:ea typeface="黑体" pitchFamily="49" charset="-122"/>
              </a:rPr>
              <a:t>，眉</a:t>
            </a:r>
            <a:r>
              <a:rPr lang="zh-CN" altLang="en-US" sz="2400" dirty="0">
                <a:latin typeface="黑体" pitchFamily="49" charset="-122"/>
                <a:ea typeface="黑体" pitchFamily="49" charset="-122"/>
              </a:rPr>
              <a:t>清目朗，身长八尺，飘飘然有神仙之概。                                 </a:t>
            </a:r>
          </a:p>
          <a:p>
            <a:pPr eaLnBrk="1" hangingPunct="1"/>
            <a:r>
              <a:rPr lang="en-US" altLang="zh-CN" sz="2400" dirty="0">
                <a:latin typeface="黑体" pitchFamily="49" charset="-122"/>
                <a:ea typeface="黑体" pitchFamily="49" charset="-122"/>
              </a:rPr>
              <a:t>6.</a:t>
            </a:r>
            <a:r>
              <a:rPr lang="zh-CN" altLang="en-US" sz="2400" dirty="0">
                <a:latin typeface="黑体" pitchFamily="49" charset="-122"/>
                <a:ea typeface="黑体" pitchFamily="49" charset="-122"/>
              </a:rPr>
              <a:t>面如美玉</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唇若点朱</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姿质风流</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仪容秀丽</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胸藏纬地经天</a:t>
            </a:r>
            <a:r>
              <a:rPr lang="zh-CN" altLang="en-US" sz="2400" dirty="0" smtClean="0">
                <a:latin typeface="黑体" pitchFamily="49" charset="-122"/>
                <a:ea typeface="黑体" pitchFamily="49" charset="-122"/>
              </a:rPr>
              <a:t>之术</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腹隐安邦定国之谋。</a:t>
            </a:r>
          </a:p>
        </p:txBody>
      </p:sp>
      <p:sp>
        <p:nvSpPr>
          <p:cNvPr id="26628" name="AutoShape 4"/>
          <p:cNvSpPr>
            <a:spLocks noChangeArrowheads="1"/>
          </p:cNvSpPr>
          <p:nvPr/>
        </p:nvSpPr>
        <p:spPr bwMode="auto">
          <a:xfrm>
            <a:off x="1117600" y="542926"/>
            <a:ext cx="5588000" cy="904875"/>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26629" name="Picture 5" descr="未命名-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1" y="-142875"/>
            <a:ext cx="19685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Text Box 6"/>
          <p:cNvSpPr txBox="1">
            <a:spLocks noChangeArrowheads="1"/>
          </p:cNvSpPr>
          <p:nvPr/>
        </p:nvSpPr>
        <p:spPr bwMode="auto">
          <a:xfrm>
            <a:off x="2235200" y="609601"/>
            <a:ext cx="4775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4000">
                <a:solidFill>
                  <a:srgbClr val="800000"/>
                </a:solidFill>
                <a:effectLst>
                  <a:outerShdw blurRad="38100" dist="38100" dir="2700000" algn="tl">
                    <a:srgbClr val="C0C0C0"/>
                  </a:outerShdw>
                </a:effectLst>
                <a:latin typeface="Arial" pitchFamily="34" charset="0"/>
                <a:ea typeface="黑体" pitchFamily="49" charset="-122"/>
              </a:rPr>
              <a:t>三国人物判断</a:t>
            </a:r>
          </a:p>
        </p:txBody>
      </p:sp>
      <p:sp>
        <p:nvSpPr>
          <p:cNvPr id="87047" name="Text Box 7"/>
          <p:cNvSpPr txBox="1">
            <a:spLocks noChangeArrowheads="1"/>
          </p:cNvSpPr>
          <p:nvPr/>
        </p:nvSpPr>
        <p:spPr bwMode="auto">
          <a:xfrm>
            <a:off x="1094319" y="5039380"/>
            <a:ext cx="6728882" cy="523220"/>
          </a:xfrm>
          <a:prstGeom prst="rect">
            <a:avLst/>
          </a:prstGeom>
          <a:solidFill>
            <a:srgbClr val="FFFFFF"/>
          </a:solidFill>
          <a:ln w="730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800">
                <a:solidFill>
                  <a:srgbClr val="A50021"/>
                </a:solidFill>
                <a:ea typeface="黑体" pitchFamily="49" charset="-122"/>
              </a:rPr>
              <a:t>刘备、关羽、张飞、曹操、诸葛亮、周瑜</a:t>
            </a:r>
          </a:p>
        </p:txBody>
      </p:sp>
    </p:spTree>
    <p:extLst>
      <p:ext uri="{BB962C8B-B14F-4D97-AF65-F5344CB8AC3E}">
        <p14:creationId xmlns:p14="http://schemas.microsoft.com/office/powerpoint/2010/main" val="4058293724"/>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7043"/>
                                        </p:tgtEl>
                                        <p:attrNameLst>
                                          <p:attrName>style.visibility</p:attrName>
                                        </p:attrNameLst>
                                      </p:cBhvr>
                                      <p:to>
                                        <p:strVal val="visible"/>
                                      </p:to>
                                    </p:set>
                                    <p:anim calcmode="lin" valueType="num">
                                      <p:cBhvr additive="base">
                                        <p:cTn id="7" dur="500" fill="hold"/>
                                        <p:tgtEl>
                                          <p:spTgt spid="87043"/>
                                        </p:tgtEl>
                                        <p:attrNameLst>
                                          <p:attrName>ppt_x</p:attrName>
                                        </p:attrNameLst>
                                      </p:cBhvr>
                                      <p:tavLst>
                                        <p:tav tm="0">
                                          <p:val>
                                            <p:strVal val="0-#ppt_w/2"/>
                                          </p:val>
                                        </p:tav>
                                        <p:tav tm="100000">
                                          <p:val>
                                            <p:strVal val="#ppt_x"/>
                                          </p:val>
                                        </p:tav>
                                      </p:tavLst>
                                    </p:anim>
                                    <p:anim calcmode="lin" valueType="num">
                                      <p:cBhvr additive="base">
                                        <p:cTn id="8" dur="500" fill="hold"/>
                                        <p:tgtEl>
                                          <p:spTgt spid="87043"/>
                                        </p:tgtEl>
                                        <p:attrNameLst>
                                          <p:attrName>ppt_y</p:attrName>
                                        </p:attrNameLst>
                                      </p:cBhvr>
                                      <p:tavLst>
                                        <p:tav tm="0">
                                          <p:val>
                                            <p:strVal val="#ppt_y"/>
                                          </p:val>
                                        </p:tav>
                                        <p:tav tm="100000">
                                          <p:val>
                                            <p:strVal val="#ppt_y"/>
                                          </p:val>
                                        </p:tav>
                                      </p:tavLst>
                                    </p:anim>
                                  </p:childTnLst>
                                </p:cTn>
                              </p:par>
                              <p:par>
                                <p:cTn id="9" presetID="12" presetClass="entr" presetSubtype="4" fill="hold" grpId="0" nodeType="withEffect">
                                  <p:stCondLst>
                                    <p:cond delay="0"/>
                                  </p:stCondLst>
                                  <p:childTnLst>
                                    <p:set>
                                      <p:cBhvr>
                                        <p:cTn id="10" dur="1" fill="hold">
                                          <p:stCondLst>
                                            <p:cond delay="0"/>
                                          </p:stCondLst>
                                        </p:cTn>
                                        <p:tgtEl>
                                          <p:spTgt spid="87046"/>
                                        </p:tgtEl>
                                        <p:attrNameLst>
                                          <p:attrName>style.visibility</p:attrName>
                                        </p:attrNameLst>
                                      </p:cBhvr>
                                      <p:to>
                                        <p:strVal val="visible"/>
                                      </p:to>
                                    </p:set>
                                    <p:animEffect transition="in" filter="slide(fromBottom)">
                                      <p:cBhvr>
                                        <p:cTn id="11" dur="500"/>
                                        <p:tgtEl>
                                          <p:spTgt spid="870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7047"/>
                                        </p:tgtEl>
                                        <p:attrNameLst>
                                          <p:attrName>style.visibility</p:attrName>
                                        </p:attrNameLst>
                                      </p:cBhvr>
                                      <p:to>
                                        <p:strVal val="visible"/>
                                      </p:to>
                                    </p:set>
                                    <p:anim calcmode="lin" valueType="num">
                                      <p:cBhvr additive="base">
                                        <p:cTn id="16" dur="500" fill="hold"/>
                                        <p:tgtEl>
                                          <p:spTgt spid="87047"/>
                                        </p:tgtEl>
                                        <p:attrNameLst>
                                          <p:attrName>ppt_x</p:attrName>
                                        </p:attrNameLst>
                                      </p:cBhvr>
                                      <p:tavLst>
                                        <p:tav tm="0">
                                          <p:val>
                                            <p:strVal val="#ppt_x"/>
                                          </p:val>
                                        </p:tav>
                                        <p:tav tm="100000">
                                          <p:val>
                                            <p:strVal val="#ppt_x"/>
                                          </p:val>
                                        </p:tav>
                                      </p:tavLst>
                                    </p:anim>
                                    <p:anim calcmode="lin" valueType="num">
                                      <p:cBhvr additive="base">
                                        <p:cTn id="17" dur="500" fill="hold"/>
                                        <p:tgtEl>
                                          <p:spTgt spid="870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p:bldP spid="87046" grpId="0"/>
      <p:bldP spid="870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p:cNvSpPr>
            <a:spLocks noChangeArrowheads="1"/>
          </p:cNvSpPr>
          <p:nvPr/>
        </p:nvSpPr>
        <p:spPr bwMode="auto">
          <a:xfrm>
            <a:off x="1117600" y="542926"/>
            <a:ext cx="5283200" cy="904875"/>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27651" name="Text Box 3"/>
          <p:cNvSpPr txBox="1">
            <a:spLocks noChangeArrowheads="1"/>
          </p:cNvSpPr>
          <p:nvPr/>
        </p:nvSpPr>
        <p:spPr bwMode="auto">
          <a:xfrm>
            <a:off x="304800" y="228600"/>
            <a:ext cx="579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spcBef>
                <a:spcPct val="50000"/>
              </a:spcBef>
            </a:pPr>
            <a:r>
              <a:rPr lang="zh-CN" altLang="en-US" sz="3200">
                <a:latin typeface="楷体_GB2312" pitchFamily="49" charset="-122"/>
                <a:ea typeface="楷体_GB2312" pitchFamily="49" charset="-122"/>
              </a:rPr>
              <a:t>二、</a:t>
            </a:r>
          </a:p>
        </p:txBody>
      </p:sp>
      <p:sp>
        <p:nvSpPr>
          <p:cNvPr id="27652" name="Text Box 4"/>
          <p:cNvSpPr txBox="1">
            <a:spLocks noChangeArrowheads="1"/>
          </p:cNvSpPr>
          <p:nvPr/>
        </p:nvSpPr>
        <p:spPr bwMode="auto">
          <a:xfrm>
            <a:off x="1016000" y="1627188"/>
            <a:ext cx="109728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r>
              <a:rPr lang="zh-CN" altLang="en-US" sz="2800" dirty="0">
                <a:latin typeface="黑体" pitchFamily="49" charset="-122"/>
                <a:ea typeface="黑体" pitchFamily="49" charset="-122"/>
              </a:rPr>
              <a:t>    孔明神算、关羽神威、张飞神声、赵云神将、黄忠神箭、华佗神医和管辂神卜。</a:t>
            </a:r>
          </a:p>
          <a:p>
            <a:pPr algn="just" eaLnBrk="1" hangingPunct="1"/>
            <a:r>
              <a:rPr lang="zh-CN" altLang="en-US" sz="2800" dirty="0">
                <a:ea typeface="黑体" pitchFamily="49" charset="-122"/>
              </a:rPr>
              <a:t> </a:t>
            </a:r>
            <a:r>
              <a:rPr lang="zh-CN" altLang="en-US" sz="2800" dirty="0">
                <a:latin typeface="黑体" pitchFamily="49" charset="-122"/>
                <a:ea typeface="黑体" pitchFamily="49" charset="-122"/>
              </a:rPr>
              <a:t>   曹操献刀、孙策献玺、王允献貂婵、黄盖献苦肉、阚泽献降书、庞统献连环、张松献地图、孔明献空城。</a:t>
            </a:r>
            <a:r>
              <a:rPr lang="zh-CN" altLang="en-US" sz="2800" dirty="0">
                <a:ea typeface="黑体" pitchFamily="49" charset="-122"/>
              </a:rPr>
              <a:t> </a:t>
            </a:r>
            <a:endParaRPr lang="zh-CN" altLang="en-US" sz="2800" dirty="0">
              <a:latin typeface="黑体" pitchFamily="49" charset="-122"/>
              <a:ea typeface="黑体" pitchFamily="49" charset="-122"/>
            </a:endParaRPr>
          </a:p>
          <a:p>
            <a:pPr algn="just" eaLnBrk="1" hangingPunct="1"/>
            <a:r>
              <a:rPr lang="zh-CN" altLang="en-US" sz="2800" dirty="0">
                <a:latin typeface="黑体" pitchFamily="49" charset="-122"/>
                <a:ea typeface="黑体" pitchFamily="49" charset="-122"/>
              </a:rPr>
              <a:t>      单刀赴会、二嫂过关、三请诸葛、四别徐庶、五马破曹</a:t>
            </a:r>
            <a:r>
              <a:rPr lang="en-US" altLang="zh-CN" sz="2800" dirty="0">
                <a:latin typeface="黑体" pitchFamily="49" charset="-122"/>
                <a:ea typeface="黑体" pitchFamily="49" charset="-122"/>
              </a:rPr>
              <a:t>(</a:t>
            </a:r>
            <a:r>
              <a:rPr lang="zh-CN" altLang="en-US" sz="2800" dirty="0">
                <a:latin typeface="黑体" pitchFamily="49" charset="-122"/>
                <a:ea typeface="黑体" pitchFamily="49" charset="-122"/>
              </a:rPr>
              <a:t>马超、马良、马忠、马谡、马岱 </a:t>
            </a:r>
            <a:r>
              <a:rPr lang="en-US" altLang="zh-CN" sz="2800" dirty="0">
                <a:latin typeface="黑体" pitchFamily="49" charset="-122"/>
                <a:ea typeface="黑体" pitchFamily="49" charset="-122"/>
              </a:rPr>
              <a:t>)</a:t>
            </a:r>
            <a:r>
              <a:rPr lang="zh-CN" altLang="en-US" sz="2800" dirty="0">
                <a:latin typeface="黑体" pitchFamily="49" charset="-122"/>
                <a:ea typeface="黑体" pitchFamily="49" charset="-122"/>
              </a:rPr>
              <a:t>、六出祁山、七擒孟获、八卦图阵、九伐中原、舌战群儒。</a:t>
            </a:r>
          </a:p>
          <a:p>
            <a:pPr eaLnBrk="1" hangingPunct="1"/>
            <a:endParaRPr lang="zh-CN" altLang="en-US" sz="2800" dirty="0">
              <a:latin typeface="黑体" pitchFamily="49" charset="-122"/>
              <a:ea typeface="黑体" pitchFamily="49" charset="-122"/>
            </a:endParaRPr>
          </a:p>
        </p:txBody>
      </p:sp>
      <p:sp>
        <p:nvSpPr>
          <p:cNvPr id="88069" name="Text Box 5"/>
          <p:cNvSpPr txBox="1">
            <a:spLocks noChangeArrowheads="1"/>
          </p:cNvSpPr>
          <p:nvPr/>
        </p:nvSpPr>
        <p:spPr bwMode="auto">
          <a:xfrm>
            <a:off x="304800" y="1630363"/>
            <a:ext cx="1930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0000"/>
                </a:solidFill>
                <a:ea typeface="楷体_GB2312" pitchFamily="49" charset="-122"/>
              </a:rPr>
              <a:t>“</a:t>
            </a:r>
            <a:r>
              <a:rPr lang="zh-CN" altLang="en-US" sz="3200" dirty="0">
                <a:solidFill>
                  <a:srgbClr val="FF0000"/>
                </a:solidFill>
                <a:latin typeface="楷体_GB2312" pitchFamily="49" charset="-122"/>
                <a:ea typeface="楷体_GB2312" pitchFamily="49" charset="-122"/>
              </a:rPr>
              <a:t>七神</a:t>
            </a:r>
            <a:r>
              <a:rPr lang="zh-CN" altLang="en-US" sz="3200" dirty="0">
                <a:solidFill>
                  <a:srgbClr val="FF0000"/>
                </a:solidFill>
                <a:ea typeface="楷体_GB2312" pitchFamily="49" charset="-122"/>
              </a:rPr>
              <a:t>”</a:t>
            </a:r>
            <a:r>
              <a:rPr lang="zh-CN" altLang="en-US" b="0" dirty="0">
                <a:solidFill>
                  <a:srgbClr val="FF0000"/>
                </a:solidFill>
              </a:rPr>
              <a:t> </a:t>
            </a:r>
          </a:p>
        </p:txBody>
      </p:sp>
      <p:sp>
        <p:nvSpPr>
          <p:cNvPr id="88070" name="Text Box 6"/>
          <p:cNvSpPr txBox="1">
            <a:spLocks noChangeArrowheads="1"/>
          </p:cNvSpPr>
          <p:nvPr/>
        </p:nvSpPr>
        <p:spPr bwMode="auto">
          <a:xfrm>
            <a:off x="304800" y="2397128"/>
            <a:ext cx="2032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0000"/>
                </a:solidFill>
                <a:ea typeface="楷体_GB2312" pitchFamily="49" charset="-122"/>
              </a:rPr>
              <a:t>“</a:t>
            </a:r>
            <a:r>
              <a:rPr lang="zh-CN" altLang="en-US" sz="3200" dirty="0">
                <a:solidFill>
                  <a:srgbClr val="FF0000"/>
                </a:solidFill>
                <a:latin typeface="楷体_GB2312" pitchFamily="49" charset="-122"/>
                <a:ea typeface="楷体_GB2312" pitchFamily="49" charset="-122"/>
              </a:rPr>
              <a:t>八献</a:t>
            </a:r>
            <a:r>
              <a:rPr lang="zh-CN" altLang="en-US" sz="3200" dirty="0">
                <a:solidFill>
                  <a:srgbClr val="FF0000"/>
                </a:solidFill>
                <a:ea typeface="楷体_GB2312" pitchFamily="49" charset="-122"/>
              </a:rPr>
              <a:t>”</a:t>
            </a:r>
            <a:r>
              <a:rPr lang="zh-CN" altLang="en-US" b="0" dirty="0">
                <a:solidFill>
                  <a:srgbClr val="FF0000"/>
                </a:solidFill>
              </a:rPr>
              <a:t> </a:t>
            </a:r>
          </a:p>
        </p:txBody>
      </p:sp>
      <p:sp>
        <p:nvSpPr>
          <p:cNvPr id="88071" name="Text Box 7"/>
          <p:cNvSpPr txBox="1">
            <a:spLocks noChangeArrowheads="1"/>
          </p:cNvSpPr>
          <p:nvPr/>
        </p:nvSpPr>
        <p:spPr bwMode="auto">
          <a:xfrm>
            <a:off x="166158" y="3396901"/>
            <a:ext cx="2639484"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0000"/>
                </a:solidFill>
                <a:latin typeface="Times New Roman" pitchFamily="18" charset="0"/>
                <a:ea typeface="楷体_GB2312" pitchFamily="49" charset="-122"/>
              </a:rPr>
              <a:t>“</a:t>
            </a:r>
            <a:r>
              <a:rPr lang="zh-CN" altLang="en-US" sz="3200" dirty="0">
                <a:solidFill>
                  <a:srgbClr val="FF0000"/>
                </a:solidFill>
                <a:latin typeface="楷体_GB2312" pitchFamily="49" charset="-122"/>
                <a:ea typeface="楷体_GB2312" pitchFamily="49" charset="-122"/>
              </a:rPr>
              <a:t>十字歌</a:t>
            </a:r>
            <a:r>
              <a:rPr lang="zh-CN" altLang="en-US" sz="3200" dirty="0">
                <a:solidFill>
                  <a:srgbClr val="FF0000"/>
                </a:solidFill>
                <a:latin typeface="Times New Roman" pitchFamily="18" charset="0"/>
                <a:ea typeface="楷体_GB2312" pitchFamily="49" charset="-122"/>
              </a:rPr>
              <a:t>”</a:t>
            </a:r>
            <a:r>
              <a:rPr lang="zh-CN" altLang="en-US" sz="3200" b="0" dirty="0">
                <a:solidFill>
                  <a:srgbClr val="FF0000"/>
                </a:solidFill>
              </a:rPr>
              <a:t> </a:t>
            </a:r>
          </a:p>
        </p:txBody>
      </p:sp>
      <p:sp>
        <p:nvSpPr>
          <p:cNvPr id="27656" name="Rectangle 9"/>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27657" name="Picture 10" descr="未命名-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1" y="-142875"/>
            <a:ext cx="19685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5" name="Text Box 11"/>
          <p:cNvSpPr txBox="1">
            <a:spLocks noChangeArrowheads="1"/>
          </p:cNvSpPr>
          <p:nvPr/>
        </p:nvSpPr>
        <p:spPr bwMode="auto">
          <a:xfrm>
            <a:off x="2235200" y="609600"/>
            <a:ext cx="416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solidFill>
                  <a:srgbClr val="A50021"/>
                </a:solidFill>
                <a:ea typeface="黑体" pitchFamily="49" charset="-122"/>
              </a:rPr>
              <a:t>趣读三国有绝招</a:t>
            </a:r>
          </a:p>
        </p:txBody>
      </p:sp>
    </p:spTree>
    <p:extLst>
      <p:ext uri="{BB962C8B-B14F-4D97-AF65-F5344CB8AC3E}">
        <p14:creationId xmlns:p14="http://schemas.microsoft.com/office/powerpoint/2010/main" val="3636861434"/>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8069"/>
                                        </p:tgtEl>
                                        <p:attrNameLst>
                                          <p:attrName>style.visibility</p:attrName>
                                        </p:attrNameLst>
                                      </p:cBhvr>
                                      <p:to>
                                        <p:strVal val="visible"/>
                                      </p:to>
                                    </p:set>
                                    <p:animEffect transition="in" filter="slide(fromBottom)">
                                      <p:cBhvr>
                                        <p:cTn id="7" dur="500"/>
                                        <p:tgtEl>
                                          <p:spTgt spid="880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8070"/>
                                        </p:tgtEl>
                                        <p:attrNameLst>
                                          <p:attrName>style.visibility</p:attrName>
                                        </p:attrNameLst>
                                      </p:cBhvr>
                                      <p:to>
                                        <p:strVal val="visible"/>
                                      </p:to>
                                    </p:set>
                                    <p:animEffect transition="in" filter="slide(fromBottom)">
                                      <p:cBhvr>
                                        <p:cTn id="12" dur="500"/>
                                        <p:tgtEl>
                                          <p:spTgt spid="880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8071"/>
                                        </p:tgtEl>
                                        <p:attrNameLst>
                                          <p:attrName>style.visibility</p:attrName>
                                        </p:attrNameLst>
                                      </p:cBhvr>
                                      <p:to>
                                        <p:strVal val="visible"/>
                                      </p:to>
                                    </p:set>
                                    <p:animEffect transition="in" filter="slide(fromBottom)">
                                      <p:cBhvr>
                                        <p:cTn id="17" dur="500"/>
                                        <p:tgtEl>
                                          <p:spTgt spid="88071"/>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88075"/>
                                        </p:tgtEl>
                                        <p:attrNameLst>
                                          <p:attrName>style.visibility</p:attrName>
                                        </p:attrNameLst>
                                      </p:cBhvr>
                                      <p:to>
                                        <p:strVal val="visible"/>
                                      </p:to>
                                    </p:set>
                                    <p:animEffect transition="in" filter="slide(fromBottom)">
                                      <p:cBhvr>
                                        <p:cTn id="20" dur="500"/>
                                        <p:tgtEl>
                                          <p:spTgt spid="88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autoUpdateAnimBg="0"/>
      <p:bldP spid="88070" grpId="0" autoUpdateAnimBg="0"/>
      <p:bldP spid="88071" grpId="0" autoUpdateAnimBg="0"/>
      <p:bldP spid="8807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609600" y="355600"/>
            <a:ext cx="413446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4400" dirty="0">
                <a:solidFill>
                  <a:srgbClr val="FF0000"/>
                </a:solidFill>
                <a:latin typeface="方正超粗黑简体" panose="03000509000000000000" pitchFamily="65" charset="-122"/>
                <a:ea typeface="方正超粗黑简体" panose="03000509000000000000" pitchFamily="65" charset="-122"/>
              </a:rPr>
              <a:t>三、名著的价值</a:t>
            </a:r>
          </a:p>
        </p:txBody>
      </p:sp>
      <p:sp>
        <p:nvSpPr>
          <p:cNvPr id="67587" name="Text Box 3"/>
          <p:cNvSpPr txBox="1">
            <a:spLocks noChangeArrowheads="1"/>
          </p:cNvSpPr>
          <p:nvPr/>
        </p:nvSpPr>
        <p:spPr bwMode="auto">
          <a:xfrm>
            <a:off x="469900" y="1143001"/>
            <a:ext cx="1157816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3600" dirty="0" smtClean="0">
                <a:latin typeface="方正粗宋简体" pitchFamily="65" charset="-122"/>
                <a:ea typeface="方正粗宋简体" pitchFamily="65" charset="-122"/>
              </a:rPr>
              <a:t>     １</a:t>
            </a:r>
            <a:r>
              <a:rPr lang="en-US" altLang="zh-CN" sz="3600" dirty="0">
                <a:latin typeface="方正粗宋简体" pitchFamily="65" charset="-122"/>
                <a:ea typeface="方正粗宋简体" pitchFamily="65" charset="-122"/>
              </a:rPr>
              <a:t>.</a:t>
            </a:r>
            <a:r>
              <a:rPr lang="zh-CN" altLang="en-US" sz="3600" dirty="0">
                <a:latin typeface="方正粗宋简体" pitchFamily="65" charset="-122"/>
                <a:ea typeface="方正粗宋简体" pitchFamily="65" charset="-122"/>
              </a:rPr>
              <a:t>展示了东汉末年天下大，群雄并起，斗争错综复杂，百姓流离失所的社会现实；表现了对导致</a:t>
            </a:r>
            <a:r>
              <a:rPr lang="zh-CN" altLang="en-US" sz="3600" dirty="0">
                <a:solidFill>
                  <a:srgbClr val="FF0000"/>
                </a:solidFill>
                <a:latin typeface="方正粗宋简体" pitchFamily="65" charset="-122"/>
                <a:ea typeface="方正粗宋简体" pitchFamily="65" charset="-122"/>
              </a:rPr>
              <a:t>天下大乱</a:t>
            </a:r>
            <a:r>
              <a:rPr lang="zh-CN" altLang="en-US" sz="3600" dirty="0">
                <a:latin typeface="方正粗宋简体" pitchFamily="65" charset="-122"/>
                <a:ea typeface="方正粗宋简体" pitchFamily="65" charset="-122"/>
              </a:rPr>
              <a:t>的</a:t>
            </a:r>
            <a:r>
              <a:rPr lang="zh-CN" altLang="en-US" sz="3600" dirty="0">
                <a:solidFill>
                  <a:srgbClr val="FF0000"/>
                </a:solidFill>
                <a:latin typeface="方正粗宋简体" pitchFamily="65" charset="-122"/>
                <a:ea typeface="方正粗宋简体" pitchFamily="65" charset="-122"/>
              </a:rPr>
              <a:t>昏君贼臣</a:t>
            </a:r>
            <a:r>
              <a:rPr lang="zh-CN" altLang="en-US" sz="3600" dirty="0">
                <a:latin typeface="方正粗宋简体" pitchFamily="65" charset="-122"/>
                <a:ea typeface="方正粗宋简体" pitchFamily="65" charset="-122"/>
              </a:rPr>
              <a:t>的痛恨，对创造</a:t>
            </a:r>
            <a:r>
              <a:rPr lang="zh-CN" altLang="en-US" sz="3600" dirty="0">
                <a:solidFill>
                  <a:srgbClr val="FF0000"/>
                </a:solidFill>
                <a:latin typeface="方正粗宋简体" pitchFamily="65" charset="-122"/>
                <a:ea typeface="方正粗宋简体" pitchFamily="65" charset="-122"/>
              </a:rPr>
              <a:t>清平世界</a:t>
            </a:r>
            <a:r>
              <a:rPr lang="zh-CN" altLang="en-US" sz="3600" dirty="0">
                <a:latin typeface="方正粗宋简体" pitchFamily="65" charset="-122"/>
                <a:ea typeface="方正粗宋简体" pitchFamily="65" charset="-122"/>
              </a:rPr>
              <a:t>的</a:t>
            </a:r>
            <a:r>
              <a:rPr lang="zh-CN" altLang="en-US" sz="3600" dirty="0">
                <a:solidFill>
                  <a:srgbClr val="FF0000"/>
                </a:solidFill>
                <a:latin typeface="方正粗宋简体" pitchFamily="65" charset="-122"/>
                <a:ea typeface="方正粗宋简体" pitchFamily="65" charset="-122"/>
              </a:rPr>
              <a:t>明君良臣</a:t>
            </a:r>
            <a:r>
              <a:rPr lang="zh-CN" altLang="en-US" sz="3600" dirty="0">
                <a:latin typeface="方正粗宋简体" pitchFamily="65" charset="-122"/>
                <a:ea typeface="方正粗宋简体" pitchFamily="65" charset="-122"/>
              </a:rPr>
              <a:t>的渴望。</a:t>
            </a:r>
          </a:p>
        </p:txBody>
      </p:sp>
      <p:sp>
        <p:nvSpPr>
          <p:cNvPr id="9220" name="Text Box 4"/>
          <p:cNvSpPr txBox="1">
            <a:spLocks noChangeArrowheads="1"/>
          </p:cNvSpPr>
          <p:nvPr/>
        </p:nvSpPr>
        <p:spPr bwMode="auto">
          <a:xfrm>
            <a:off x="304801" y="3022601"/>
            <a:ext cx="75680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3600" dirty="0">
                <a:latin typeface="方正粗宋简体" pitchFamily="65" charset="-122"/>
                <a:ea typeface="方正粗宋简体" pitchFamily="65" charset="-122"/>
              </a:rPr>
              <a:t>   </a:t>
            </a:r>
            <a:r>
              <a:rPr lang="zh-CN" altLang="en-US" sz="3600" dirty="0" smtClean="0">
                <a:latin typeface="方正粗宋简体" pitchFamily="65" charset="-122"/>
                <a:ea typeface="方正粗宋简体" pitchFamily="65" charset="-122"/>
              </a:rPr>
              <a:t>   ２</a:t>
            </a:r>
            <a:r>
              <a:rPr lang="en-US" altLang="zh-CN" sz="3600" dirty="0">
                <a:latin typeface="方正粗宋简体" pitchFamily="65" charset="-122"/>
                <a:ea typeface="方正粗宋简体" pitchFamily="65" charset="-122"/>
              </a:rPr>
              <a:t>.</a:t>
            </a:r>
            <a:r>
              <a:rPr lang="zh-CN" altLang="en-US" sz="3600" dirty="0">
                <a:latin typeface="方正粗宋简体" pitchFamily="65" charset="-122"/>
                <a:ea typeface="方正粗宋简体" pitchFamily="65" charset="-122"/>
              </a:rPr>
              <a:t>给予我们最宝贵的人生启示？</a:t>
            </a:r>
          </a:p>
        </p:txBody>
      </p:sp>
      <p:sp>
        <p:nvSpPr>
          <p:cNvPr id="9221" name="Text Box 5"/>
          <p:cNvSpPr txBox="1">
            <a:spLocks noChangeArrowheads="1"/>
          </p:cNvSpPr>
          <p:nvPr/>
        </p:nvSpPr>
        <p:spPr bwMode="auto">
          <a:xfrm>
            <a:off x="609600" y="3836769"/>
            <a:ext cx="9766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3600" dirty="0">
                <a:latin typeface="方正粗宋简体" pitchFamily="65" charset="-122"/>
                <a:ea typeface="方正粗宋简体" pitchFamily="65" charset="-122"/>
              </a:rPr>
              <a:t>    </a:t>
            </a:r>
            <a:r>
              <a:rPr lang="zh-CN" altLang="en-US" sz="3600" dirty="0" smtClean="0">
                <a:latin typeface="方正粗宋简体" pitchFamily="65" charset="-122"/>
                <a:ea typeface="方正粗宋简体" pitchFamily="65" charset="-122"/>
              </a:rPr>
              <a:t>历史</a:t>
            </a:r>
            <a:r>
              <a:rPr lang="zh-CN" altLang="en-US" sz="3600" dirty="0">
                <a:latin typeface="方正粗宋简体" pitchFamily="65" charset="-122"/>
                <a:ea typeface="方正粗宋简体" pitchFamily="65" charset="-122"/>
              </a:rPr>
              <a:t>不能改变，人的命运却掌握在自己手中。</a:t>
            </a:r>
          </a:p>
        </p:txBody>
      </p:sp>
      <p:sp>
        <p:nvSpPr>
          <p:cNvPr id="9222" name="Text Box 6"/>
          <p:cNvSpPr txBox="1">
            <a:spLocks noChangeArrowheads="1"/>
          </p:cNvSpPr>
          <p:nvPr/>
        </p:nvSpPr>
        <p:spPr bwMode="auto">
          <a:xfrm>
            <a:off x="758220" y="4597401"/>
            <a:ext cx="76354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3600" dirty="0">
                <a:latin typeface="方正粗宋简体" pitchFamily="65" charset="-122"/>
                <a:ea typeface="方正粗宋简体" pitchFamily="65" charset="-122"/>
              </a:rPr>
              <a:t> </a:t>
            </a:r>
            <a:r>
              <a:rPr lang="zh-CN" altLang="en-US" sz="3600" dirty="0" smtClean="0">
                <a:latin typeface="方正粗宋简体" pitchFamily="65" charset="-122"/>
                <a:ea typeface="方正粗宋简体" pitchFamily="65" charset="-122"/>
              </a:rPr>
              <a:t> </a:t>
            </a:r>
            <a:r>
              <a:rPr lang="zh-CN" altLang="en-US" sz="3600" dirty="0">
                <a:latin typeface="方正粗宋简体" pitchFamily="65" charset="-122"/>
                <a:ea typeface="方正粗宋简体" pitchFamily="65" charset="-122"/>
              </a:rPr>
              <a:t>３</a:t>
            </a:r>
            <a:r>
              <a:rPr lang="en-US" altLang="zh-CN" sz="3600" dirty="0">
                <a:latin typeface="方正粗宋简体" pitchFamily="65" charset="-122"/>
                <a:ea typeface="方正粗宋简体" pitchFamily="65" charset="-122"/>
              </a:rPr>
              <a:t>.</a:t>
            </a:r>
            <a:r>
              <a:rPr lang="zh-CN" altLang="en-US" sz="3600" dirty="0">
                <a:latin typeface="方正粗宋简体" pitchFamily="65" charset="-122"/>
                <a:ea typeface="方正粗宋简体" pitchFamily="65" charset="-122"/>
              </a:rPr>
              <a:t>表现了怎样的历史观、社会观？</a:t>
            </a:r>
          </a:p>
        </p:txBody>
      </p:sp>
      <p:sp>
        <p:nvSpPr>
          <p:cNvPr id="9223" name="Text Box 7"/>
          <p:cNvSpPr txBox="1">
            <a:spLocks noChangeArrowheads="1"/>
          </p:cNvSpPr>
          <p:nvPr/>
        </p:nvSpPr>
        <p:spPr bwMode="auto">
          <a:xfrm>
            <a:off x="304801" y="5270720"/>
            <a:ext cx="91518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3600" dirty="0">
                <a:latin typeface="方正粗宋简体" pitchFamily="65" charset="-122"/>
                <a:ea typeface="方正粗宋简体" pitchFamily="65" charset="-122"/>
              </a:rPr>
              <a:t>     天下者非一人之天下，乃天下人之天下。</a:t>
            </a:r>
          </a:p>
        </p:txBody>
      </p:sp>
    </p:spTree>
    <p:extLst>
      <p:ext uri="{BB962C8B-B14F-4D97-AF65-F5344CB8AC3E}">
        <p14:creationId xmlns:p14="http://schemas.microsoft.com/office/powerpoint/2010/main" val="618599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linds(horizontal)">
                                      <p:cBhvr>
                                        <p:cTn id="7" dur="500"/>
                                        <p:tgtEl>
                                          <p:spTgt spid="92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21"/>
                                        </p:tgtEl>
                                        <p:attrNameLst>
                                          <p:attrName>style.visibility</p:attrName>
                                        </p:attrNameLst>
                                      </p:cBhvr>
                                      <p:to>
                                        <p:strVal val="visible"/>
                                      </p:to>
                                    </p:set>
                                    <p:animEffect transition="in" filter="blinds(horizontal)">
                                      <p:cBhvr>
                                        <p:cTn id="12" dur="500"/>
                                        <p:tgtEl>
                                          <p:spTgt spid="92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22"/>
                                        </p:tgtEl>
                                        <p:attrNameLst>
                                          <p:attrName>style.visibility</p:attrName>
                                        </p:attrNameLst>
                                      </p:cBhvr>
                                      <p:to>
                                        <p:strVal val="visible"/>
                                      </p:to>
                                    </p:set>
                                    <p:animEffect transition="in" filter="blinds(horizontal)">
                                      <p:cBhvr>
                                        <p:cTn id="17" dur="500"/>
                                        <p:tgtEl>
                                          <p:spTgt spid="92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23"/>
                                        </p:tgtEl>
                                        <p:attrNameLst>
                                          <p:attrName>style.visibility</p:attrName>
                                        </p:attrNameLst>
                                      </p:cBhvr>
                                      <p:to>
                                        <p:strVal val="visible"/>
                                      </p:to>
                                    </p:set>
                                    <p:animEffect transition="in" filter="blinds(horizontal)">
                                      <p:cBhvr>
                                        <p:cTn id="22" dur="500"/>
                                        <p:tgtEl>
                                          <p:spTgt spid="9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utoUpdateAnimBg="0"/>
      <p:bldP spid="9221" grpId="0" autoUpdateAnimBg="0"/>
      <p:bldP spid="9222" grpId="0" autoUpdateAnimBg="0"/>
      <p:bldP spid="922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0243" name="Group 3"/>
          <p:cNvGrpSpPr>
            <a:grpSpLocks/>
          </p:cNvGrpSpPr>
          <p:nvPr/>
        </p:nvGrpSpPr>
        <p:grpSpPr bwMode="auto">
          <a:xfrm>
            <a:off x="101600" y="-76200"/>
            <a:ext cx="8534400" cy="1323975"/>
            <a:chOff x="48" y="-48"/>
            <a:chExt cx="4032" cy="834"/>
          </a:xfrm>
        </p:grpSpPr>
        <p:grpSp>
          <p:nvGrpSpPr>
            <p:cNvPr id="10248" name="Group 4"/>
            <p:cNvGrpSpPr>
              <a:grpSpLocks/>
            </p:cNvGrpSpPr>
            <p:nvPr/>
          </p:nvGrpSpPr>
          <p:grpSpPr bwMode="auto">
            <a:xfrm>
              <a:off x="48" y="-48"/>
              <a:ext cx="2112" cy="834"/>
              <a:chOff x="48" y="0"/>
              <a:chExt cx="2112" cy="834"/>
            </a:xfrm>
          </p:grpSpPr>
          <p:sp>
            <p:nvSpPr>
              <p:cNvPr id="10254" name="AutoShape 5"/>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0255" name="Text Box 6"/>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600" b="1">
                    <a:solidFill>
                      <a:srgbClr val="006600"/>
                    </a:solidFill>
                    <a:latin typeface="黑体" pitchFamily="49" charset="-122"/>
                    <a:ea typeface="黑体" pitchFamily="49" charset="-122"/>
                  </a:rPr>
                  <a:t>导读小说</a:t>
                </a:r>
                <a:r>
                  <a:rPr lang="zh-CN" altLang="en-US" sz="3600">
                    <a:solidFill>
                      <a:srgbClr val="800000"/>
                    </a:solidFill>
                    <a:latin typeface="黑体" pitchFamily="49" charset="-122"/>
                    <a:ea typeface="黑体" pitchFamily="49" charset="-122"/>
                  </a:rPr>
                  <a:t> </a:t>
                </a:r>
              </a:p>
            </p:txBody>
          </p:sp>
          <p:pic>
            <p:nvPicPr>
              <p:cNvPr id="10256" name="Picture 7"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9" name="Group 8"/>
            <p:cNvGrpSpPr>
              <a:grpSpLocks/>
            </p:cNvGrpSpPr>
            <p:nvPr/>
          </p:nvGrpSpPr>
          <p:grpSpPr bwMode="auto">
            <a:xfrm>
              <a:off x="2160" y="240"/>
              <a:ext cx="1920" cy="528"/>
              <a:chOff x="2160" y="240"/>
              <a:chExt cx="1920" cy="528"/>
            </a:xfrm>
          </p:grpSpPr>
          <p:grpSp>
            <p:nvGrpSpPr>
              <p:cNvPr id="10250" name="Group 9"/>
              <p:cNvGrpSpPr>
                <a:grpSpLocks/>
              </p:cNvGrpSpPr>
              <p:nvPr/>
            </p:nvGrpSpPr>
            <p:grpSpPr bwMode="auto">
              <a:xfrm>
                <a:off x="2160" y="240"/>
                <a:ext cx="1920" cy="528"/>
                <a:chOff x="2112" y="192"/>
                <a:chExt cx="1872" cy="528"/>
              </a:xfrm>
            </p:grpSpPr>
            <p:sp>
              <p:nvSpPr>
                <p:cNvPr id="10252" name="Oval 10"/>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0253" name="Line 11"/>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251" name="Text Box 12"/>
              <p:cNvSpPr txBox="1">
                <a:spLocks noChangeArrowheads="1"/>
              </p:cNvSpPr>
              <p:nvPr/>
            </p:nvSpPr>
            <p:spPr bwMode="auto">
              <a:xfrm>
                <a:off x="2784" y="288"/>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b="1">
                    <a:solidFill>
                      <a:srgbClr val="003300"/>
                    </a:solidFill>
                    <a:ea typeface="黑体" pitchFamily="49" charset="-122"/>
                  </a:rPr>
                  <a:t>情节梳理</a:t>
                </a:r>
              </a:p>
            </p:txBody>
          </p:sp>
        </p:grpSp>
      </p:grpSp>
      <p:sp>
        <p:nvSpPr>
          <p:cNvPr id="143373" name="Rectangle 13"/>
          <p:cNvSpPr>
            <a:spLocks noChangeArrowheads="1"/>
          </p:cNvSpPr>
          <p:nvPr/>
        </p:nvSpPr>
        <p:spPr bwMode="auto">
          <a:xfrm>
            <a:off x="243418" y="1295401"/>
            <a:ext cx="453178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b="1">
                <a:solidFill>
                  <a:srgbClr val="000000"/>
                </a:solidFill>
                <a:effectLst>
                  <a:outerShdw blurRad="38100" dist="38100" dir="2700000" algn="tl">
                    <a:srgbClr val="C0C0C0"/>
                  </a:outerShdw>
                </a:effectLst>
                <a:latin typeface="Arial" pitchFamily="34" charset="0"/>
                <a:ea typeface="黑体" pitchFamily="49" charset="-122"/>
              </a:rPr>
              <a:t>全书可分四大部分：</a:t>
            </a:r>
          </a:p>
        </p:txBody>
      </p:sp>
      <p:sp>
        <p:nvSpPr>
          <p:cNvPr id="143374" name="Rectangle 14"/>
          <p:cNvSpPr>
            <a:spLocks noChangeArrowheads="1"/>
          </p:cNvSpPr>
          <p:nvPr/>
        </p:nvSpPr>
        <p:spPr bwMode="auto">
          <a:xfrm>
            <a:off x="304800" y="1870076"/>
            <a:ext cx="8537915" cy="1938992"/>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（一）魏武挥鞭。</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       从黄巾起义（群雄纷争）到曹操平定北方。（</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1</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33</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回）</a:t>
            </a:r>
          </a:p>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主写曹</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。两次机会给了各路英雄豪杰起事的理由。一次是黄巾</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起义，一次是董卓造反。平息之后，各路诸侯相互拼杀，最后</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由曹操统一北方。</a:t>
            </a:r>
          </a:p>
        </p:txBody>
      </p:sp>
      <p:sp>
        <p:nvSpPr>
          <p:cNvPr id="10246" name="Line 15"/>
          <p:cNvSpPr>
            <a:spLocks noChangeShapeType="1"/>
          </p:cNvSpPr>
          <p:nvPr/>
        </p:nvSpPr>
        <p:spPr bwMode="auto">
          <a:xfrm>
            <a:off x="5588000" y="3581400"/>
            <a:ext cx="0" cy="685800"/>
          </a:xfrm>
          <a:prstGeom prst="line">
            <a:avLst/>
          </a:prstGeom>
          <a:noFill/>
          <a:ln w="1111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6" name="Rectangle 16"/>
          <p:cNvSpPr>
            <a:spLocks noChangeArrowheads="1"/>
          </p:cNvSpPr>
          <p:nvPr/>
        </p:nvSpPr>
        <p:spPr bwMode="auto">
          <a:xfrm>
            <a:off x="431801" y="4327526"/>
            <a:ext cx="8443337"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defRPr/>
            </a:pPr>
            <a:r>
              <a:rPr lang="zh-CN" altLang="en-US" sz="2000" b="1" dirty="0">
                <a:solidFill>
                  <a:srgbClr val="CC0000"/>
                </a:solidFill>
                <a:effectLst>
                  <a:outerShdw blurRad="38100" dist="38100" dir="2700000" algn="tl">
                    <a:srgbClr val="C0C0C0"/>
                  </a:outerShdw>
                </a:effectLst>
                <a:latin typeface="楷体_GB2312" pitchFamily="49" charset="-122"/>
                <a:ea typeface="楷体_GB2312" pitchFamily="49" charset="-122"/>
              </a:rPr>
              <a:t>诸侯混战、曹定北方（</a:t>
            </a:r>
            <a:r>
              <a:rPr lang="en-US" altLang="zh-CN" sz="2000" b="1" dirty="0">
                <a:solidFill>
                  <a:srgbClr val="CC0000"/>
                </a:solidFill>
                <a:effectLst>
                  <a:outerShdw blurRad="38100" dist="38100" dir="2700000" algn="tl">
                    <a:srgbClr val="C0C0C0"/>
                  </a:outerShdw>
                </a:effectLst>
                <a:latin typeface="楷体_GB2312" pitchFamily="49" charset="-122"/>
                <a:ea typeface="楷体_GB2312" pitchFamily="49" charset="-122"/>
              </a:rPr>
              <a:t>10</a:t>
            </a:r>
            <a:r>
              <a:rPr lang="zh-CN" altLang="en-US" sz="20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000" b="1" dirty="0">
                <a:solidFill>
                  <a:srgbClr val="CC0000"/>
                </a:solidFill>
                <a:effectLst>
                  <a:outerShdw blurRad="38100" dist="38100" dir="2700000" algn="tl">
                    <a:srgbClr val="C0C0C0"/>
                  </a:outerShdw>
                </a:effectLst>
                <a:latin typeface="楷体_GB2312" pitchFamily="49" charset="-122"/>
                <a:ea typeface="楷体_GB2312" pitchFamily="49" charset="-122"/>
              </a:rPr>
              <a:t>33</a:t>
            </a:r>
            <a:r>
              <a:rPr lang="zh-CN" altLang="en-US" sz="2000" b="1" dirty="0">
                <a:solidFill>
                  <a:srgbClr val="CC0000"/>
                </a:solidFill>
                <a:effectLst>
                  <a:outerShdw blurRad="38100" dist="38100" dir="2700000" algn="tl">
                    <a:srgbClr val="C0C0C0"/>
                  </a:outerShdw>
                </a:effectLst>
                <a:latin typeface="楷体_GB2312" pitchFamily="49" charset="-122"/>
                <a:ea typeface="楷体_GB2312" pitchFamily="49" charset="-122"/>
              </a:rPr>
              <a:t>回）。</a:t>
            </a:r>
            <a:br>
              <a:rPr lang="zh-CN" altLang="en-US" sz="2000" b="1" dirty="0">
                <a:solidFill>
                  <a:srgbClr val="CC0000"/>
                </a:solidFill>
                <a:effectLst>
                  <a:outerShdw blurRad="38100" dist="38100" dir="2700000" algn="tl">
                    <a:srgbClr val="C0C0C0"/>
                  </a:outerShdw>
                </a:effectLst>
                <a:latin typeface="楷体_GB2312" pitchFamily="49" charset="-122"/>
                <a:ea typeface="楷体_GB2312" pitchFamily="49" charset="-122"/>
              </a:rPr>
            </a:br>
            <a:r>
              <a:rPr lang="zh-CN" altLang="en-US" sz="2000" b="1" dirty="0" smtClean="0">
                <a:solidFill>
                  <a:srgbClr val="CC0000"/>
                </a:solidFill>
                <a:effectLst>
                  <a:outerShdw blurRad="38100" dist="38100" dir="2700000" algn="tl">
                    <a:srgbClr val="C0C0C0"/>
                  </a:outerShdw>
                </a:effectLst>
                <a:latin typeface="楷体_GB2312" pitchFamily="49" charset="-122"/>
                <a:ea typeface="楷体_GB2312" pitchFamily="49" charset="-122"/>
              </a:rPr>
              <a:t>魏蜀吴</a:t>
            </a:r>
            <a:r>
              <a:rPr lang="zh-CN" altLang="en-US" sz="2000" b="1" dirty="0" smtClean="0">
                <a:solidFill>
                  <a:srgbClr val="000000"/>
                </a:solidFill>
                <a:latin typeface="楷体_GB2312" pitchFamily="49" charset="-122"/>
                <a:ea typeface="楷体_GB2312" pitchFamily="49" charset="-122"/>
              </a:rPr>
              <a:t>三</a:t>
            </a:r>
            <a:r>
              <a:rPr lang="zh-CN" altLang="en-US" sz="2000" b="1" dirty="0">
                <a:solidFill>
                  <a:srgbClr val="000000"/>
                </a:solidFill>
                <a:latin typeface="楷体_GB2312" pitchFamily="49" charset="-122"/>
                <a:ea typeface="楷体_GB2312" pitchFamily="49" charset="-122"/>
              </a:rPr>
              <a:t>家中，曹操抢的了先机，孙坚得到了地利，刘备赢得了名声。</a:t>
            </a:r>
            <a:br>
              <a:rPr lang="zh-CN" altLang="en-US" sz="2000" b="1" dirty="0">
                <a:solidFill>
                  <a:srgbClr val="000000"/>
                </a:solidFill>
                <a:latin typeface="楷体_GB2312" pitchFamily="49" charset="-122"/>
                <a:ea typeface="楷体_GB2312" pitchFamily="49" charset="-122"/>
              </a:rPr>
            </a:br>
            <a:r>
              <a:rPr lang="zh-CN" altLang="en-US" sz="2000" b="1" dirty="0" smtClean="0">
                <a:solidFill>
                  <a:srgbClr val="000000"/>
                </a:solidFill>
                <a:latin typeface="楷体_GB2312" pitchFamily="49" charset="-122"/>
                <a:ea typeface="楷体_GB2312" pitchFamily="49" charset="-122"/>
              </a:rPr>
              <a:t>其一</a:t>
            </a:r>
            <a:r>
              <a:rPr lang="zh-CN" altLang="en-US" sz="2000" b="1" dirty="0">
                <a:solidFill>
                  <a:srgbClr val="000000"/>
                </a:solidFill>
                <a:latin typeface="楷体_GB2312" pitchFamily="49" charset="-122"/>
                <a:ea typeface="楷体_GB2312" pitchFamily="49" charset="-122"/>
              </a:rPr>
              <a:t>，曹操挟持献帝，迁都许昌，破袁术、败袁绍、平定北方。</a:t>
            </a:r>
            <a:br>
              <a:rPr lang="zh-CN" altLang="en-US" sz="2000" b="1" dirty="0">
                <a:solidFill>
                  <a:srgbClr val="000000"/>
                </a:solidFill>
                <a:latin typeface="楷体_GB2312" pitchFamily="49" charset="-122"/>
                <a:ea typeface="楷体_GB2312" pitchFamily="49" charset="-122"/>
              </a:rPr>
            </a:br>
            <a:r>
              <a:rPr lang="zh-CN" altLang="en-US" sz="2000" b="1" dirty="0" smtClean="0">
                <a:solidFill>
                  <a:srgbClr val="000000"/>
                </a:solidFill>
                <a:latin typeface="楷体_GB2312" pitchFamily="49" charset="-122"/>
                <a:ea typeface="楷体_GB2312" pitchFamily="49" charset="-122"/>
              </a:rPr>
              <a:t>其二</a:t>
            </a:r>
            <a:r>
              <a:rPr lang="zh-CN" altLang="en-US" sz="2000" b="1" dirty="0">
                <a:solidFill>
                  <a:srgbClr val="000000"/>
                </a:solidFill>
                <a:latin typeface="楷体_GB2312" pitchFamily="49" charset="-122"/>
                <a:ea typeface="楷体_GB2312" pitchFamily="49" charset="-122"/>
              </a:rPr>
              <a:t>，孙坚死，孙策投奔袁术，借兵下江南统一江东，建立吴国。</a:t>
            </a:r>
            <a:br>
              <a:rPr lang="zh-CN" altLang="en-US" sz="2000" b="1" dirty="0">
                <a:solidFill>
                  <a:srgbClr val="000000"/>
                </a:solidFill>
                <a:latin typeface="楷体_GB2312" pitchFamily="49" charset="-122"/>
                <a:ea typeface="楷体_GB2312" pitchFamily="49" charset="-122"/>
              </a:rPr>
            </a:br>
            <a:r>
              <a:rPr lang="zh-CN" altLang="en-US" sz="2000" b="1" dirty="0" smtClean="0">
                <a:solidFill>
                  <a:srgbClr val="000000"/>
                </a:solidFill>
                <a:latin typeface="楷体_GB2312" pitchFamily="49" charset="-122"/>
                <a:ea typeface="楷体_GB2312" pitchFamily="49" charset="-122"/>
              </a:rPr>
              <a:t>其</a:t>
            </a:r>
            <a:r>
              <a:rPr lang="zh-CN" altLang="en-US" sz="2000" b="1" dirty="0">
                <a:solidFill>
                  <a:srgbClr val="000000"/>
                </a:solidFill>
                <a:latin typeface="楷体_GB2312" pitchFamily="49" charset="-122"/>
                <a:ea typeface="楷体_GB2312" pitchFamily="49" charset="-122"/>
              </a:rPr>
              <a:t>三，刘备是流亡政治家。事曹、投袁绍、奔刘辟、依刘表，四处奔波</a:t>
            </a:r>
            <a:r>
              <a:rPr lang="zh-CN" altLang="en-US" sz="2000" b="1" dirty="0" smtClean="0">
                <a:solidFill>
                  <a:srgbClr val="000000"/>
                </a:solidFill>
                <a:latin typeface="楷体_GB2312" pitchFamily="49" charset="-122"/>
                <a:ea typeface="楷体_GB2312" pitchFamily="49" charset="-122"/>
              </a:rPr>
              <a:t>。</a:t>
            </a:r>
            <a:endParaRPr lang="en-US" altLang="zh-CN" sz="2000" b="1" dirty="0" smtClean="0">
              <a:solidFill>
                <a:srgbClr val="000000"/>
              </a:solidFill>
              <a:latin typeface="楷体_GB2312" pitchFamily="49" charset="-122"/>
              <a:ea typeface="楷体_GB2312" pitchFamily="49" charset="-122"/>
            </a:endParaRPr>
          </a:p>
          <a:p>
            <a:pPr>
              <a:spcBef>
                <a:spcPct val="20000"/>
              </a:spcBef>
              <a:defRPr/>
            </a:pPr>
            <a:r>
              <a:rPr lang="zh-CN" altLang="en-US" sz="1600" b="1" dirty="0">
                <a:solidFill>
                  <a:srgbClr val="000000"/>
                </a:solidFill>
                <a:latin typeface="仿宋" panose="02010609060101010101" pitchFamily="49" charset="-122"/>
                <a:ea typeface="仿宋" panose="02010609060101010101" pitchFamily="49" charset="-122"/>
              </a:rPr>
              <a:t>注</a:t>
            </a:r>
            <a:r>
              <a:rPr lang="zh-CN" altLang="en-US" sz="1600" b="1" dirty="0" smtClean="0">
                <a:solidFill>
                  <a:srgbClr val="000000"/>
                </a:solidFill>
                <a:latin typeface="仿宋" panose="02010609060101010101" pitchFamily="49" charset="-122"/>
                <a:ea typeface="仿宋" panose="02010609060101010101" pitchFamily="49" charset="-122"/>
              </a:rPr>
              <a:t>：</a:t>
            </a:r>
            <a:r>
              <a:rPr lang="zh-CN" altLang="en-US" sz="1600" b="1" dirty="0">
                <a:solidFill>
                  <a:srgbClr val="000000"/>
                </a:solidFill>
                <a:latin typeface="仿宋" panose="02010609060101010101" pitchFamily="49" charset="-122"/>
                <a:ea typeface="仿宋" panose="02010609060101010101" pitchFamily="49" charset="-122"/>
              </a:rPr>
              <a:t>刘</a:t>
            </a:r>
            <a:r>
              <a:rPr lang="zh-CN" altLang="en-US" sz="1600" b="1" dirty="0" smtClean="0">
                <a:solidFill>
                  <a:srgbClr val="000000"/>
                </a:solidFill>
                <a:latin typeface="仿宋" panose="02010609060101010101" pitchFamily="49" charset="-122"/>
                <a:ea typeface="仿宋" panose="02010609060101010101" pitchFamily="49" charset="-122"/>
              </a:rPr>
              <a:t>辟，黄巾起义</a:t>
            </a:r>
            <a:r>
              <a:rPr lang="zh-CN" altLang="en-US" sz="1600" b="1" dirty="0">
                <a:solidFill>
                  <a:srgbClr val="000000"/>
                </a:solidFill>
                <a:latin typeface="仿宋" panose="02010609060101010101" pitchFamily="49" charset="-122"/>
                <a:ea typeface="仿宋" panose="02010609060101010101" pitchFamily="49" charset="-122"/>
              </a:rPr>
              <a:t>军将领，为救玄德而死</a:t>
            </a:r>
            <a:r>
              <a:rPr lang="en-US" altLang="zh-CN" sz="1600" b="1" dirty="0">
                <a:solidFill>
                  <a:srgbClr val="000000"/>
                </a:solidFill>
                <a:latin typeface="仿宋" panose="02010609060101010101" pitchFamily="49" charset="-122"/>
                <a:ea typeface="仿宋" panose="02010609060101010101" pitchFamily="49" charset="-122"/>
              </a:rPr>
              <a:t>,</a:t>
            </a:r>
            <a:r>
              <a:rPr lang="zh-CN" altLang="en-US" sz="1600" b="1" dirty="0">
                <a:solidFill>
                  <a:srgbClr val="000000"/>
                </a:solidFill>
                <a:latin typeface="仿宋" panose="02010609060101010101" pitchFamily="49" charset="-122"/>
                <a:ea typeface="仿宋" panose="02010609060101010101" pitchFamily="49" charset="-122"/>
              </a:rPr>
              <a:t>此乃忠义也。</a:t>
            </a:r>
          </a:p>
        </p:txBody>
      </p:sp>
    </p:spTree>
    <p:extLst>
      <p:ext uri="{BB962C8B-B14F-4D97-AF65-F5344CB8AC3E}">
        <p14:creationId xmlns:p14="http://schemas.microsoft.com/office/powerpoint/2010/main" val="1264577513"/>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3376"/>
                                        </p:tgtEl>
                                        <p:attrNameLst>
                                          <p:attrName>style.visibility</p:attrName>
                                        </p:attrNameLst>
                                      </p:cBhvr>
                                      <p:to>
                                        <p:strVal val="visible"/>
                                      </p:to>
                                    </p:set>
                                    <p:animEffect transition="in" filter="slide(fromLeft)">
                                      <p:cBhvr>
                                        <p:cTn id="7" dur="500"/>
                                        <p:tgtEl>
                                          <p:spTgt spid="143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304801" y="1447800"/>
            <a:ext cx="8295861" cy="1200329"/>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（二）赤壁之战。</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34</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50</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回）主要展示魏吴之争。是一场改写历史的重要战</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 争，也是</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三国演义</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中最精彩的战争。</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主写吴。</a:t>
            </a:r>
          </a:p>
        </p:txBody>
      </p:sp>
      <p:sp>
        <p:nvSpPr>
          <p:cNvPr id="11267" name="Rectangle 3"/>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1268" name="Group 4"/>
          <p:cNvGrpSpPr>
            <a:grpSpLocks/>
          </p:cNvGrpSpPr>
          <p:nvPr/>
        </p:nvGrpSpPr>
        <p:grpSpPr bwMode="auto">
          <a:xfrm>
            <a:off x="101600" y="-76200"/>
            <a:ext cx="8534400" cy="1323975"/>
            <a:chOff x="48" y="-48"/>
            <a:chExt cx="4032" cy="834"/>
          </a:xfrm>
        </p:grpSpPr>
        <p:grpSp>
          <p:nvGrpSpPr>
            <p:cNvPr id="11273" name="Group 5"/>
            <p:cNvGrpSpPr>
              <a:grpSpLocks/>
            </p:cNvGrpSpPr>
            <p:nvPr/>
          </p:nvGrpSpPr>
          <p:grpSpPr bwMode="auto">
            <a:xfrm>
              <a:off x="48" y="-48"/>
              <a:ext cx="2112" cy="834"/>
              <a:chOff x="48" y="0"/>
              <a:chExt cx="2112" cy="834"/>
            </a:xfrm>
          </p:grpSpPr>
          <p:sp>
            <p:nvSpPr>
              <p:cNvPr id="11279" name="AutoShape 6"/>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1280" name="Text Box 7"/>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600" b="1">
                    <a:solidFill>
                      <a:srgbClr val="006600"/>
                    </a:solidFill>
                    <a:latin typeface="黑体" pitchFamily="49" charset="-122"/>
                    <a:ea typeface="黑体" pitchFamily="49" charset="-122"/>
                  </a:rPr>
                  <a:t>导读小说</a:t>
                </a:r>
                <a:r>
                  <a:rPr lang="zh-CN" altLang="en-US" sz="3600">
                    <a:solidFill>
                      <a:srgbClr val="800000"/>
                    </a:solidFill>
                    <a:latin typeface="黑体" pitchFamily="49" charset="-122"/>
                    <a:ea typeface="黑体" pitchFamily="49" charset="-122"/>
                  </a:rPr>
                  <a:t> </a:t>
                </a:r>
              </a:p>
            </p:txBody>
          </p:sp>
          <p:pic>
            <p:nvPicPr>
              <p:cNvPr id="11281" name="Picture 8"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74" name="Group 9"/>
            <p:cNvGrpSpPr>
              <a:grpSpLocks/>
            </p:cNvGrpSpPr>
            <p:nvPr/>
          </p:nvGrpSpPr>
          <p:grpSpPr bwMode="auto">
            <a:xfrm>
              <a:off x="2160" y="240"/>
              <a:ext cx="1920" cy="528"/>
              <a:chOff x="2160" y="240"/>
              <a:chExt cx="1920" cy="528"/>
            </a:xfrm>
          </p:grpSpPr>
          <p:grpSp>
            <p:nvGrpSpPr>
              <p:cNvPr id="11275" name="Group 10"/>
              <p:cNvGrpSpPr>
                <a:grpSpLocks/>
              </p:cNvGrpSpPr>
              <p:nvPr/>
            </p:nvGrpSpPr>
            <p:grpSpPr bwMode="auto">
              <a:xfrm>
                <a:off x="2160" y="240"/>
                <a:ext cx="1920" cy="528"/>
                <a:chOff x="2112" y="192"/>
                <a:chExt cx="1872" cy="528"/>
              </a:xfrm>
            </p:grpSpPr>
            <p:sp>
              <p:nvSpPr>
                <p:cNvPr id="11277" name="Oval 11"/>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1278" name="Line 12"/>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76" name="Text Box 13"/>
              <p:cNvSpPr txBox="1">
                <a:spLocks noChangeArrowheads="1"/>
              </p:cNvSpPr>
              <p:nvPr/>
            </p:nvSpPr>
            <p:spPr bwMode="auto">
              <a:xfrm>
                <a:off x="2784" y="288"/>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b="1">
                    <a:solidFill>
                      <a:srgbClr val="003300"/>
                    </a:solidFill>
                    <a:ea typeface="黑体" pitchFamily="49" charset="-122"/>
                  </a:rPr>
                  <a:t>情节梳理</a:t>
                </a:r>
              </a:p>
            </p:txBody>
          </p:sp>
        </p:grpSp>
      </p:grpSp>
      <p:sp>
        <p:nvSpPr>
          <p:cNvPr id="144398" name="Line 14"/>
          <p:cNvSpPr>
            <a:spLocks noChangeShapeType="1"/>
          </p:cNvSpPr>
          <p:nvPr/>
        </p:nvSpPr>
        <p:spPr bwMode="auto">
          <a:xfrm>
            <a:off x="7547056" y="2514601"/>
            <a:ext cx="0" cy="685800"/>
          </a:xfrm>
          <a:prstGeom prst="line">
            <a:avLst/>
          </a:prstGeom>
          <a:noFill/>
          <a:ln w="1111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399" name="Rectangle 15"/>
          <p:cNvSpPr>
            <a:spLocks noChangeArrowheads="1"/>
          </p:cNvSpPr>
          <p:nvPr/>
        </p:nvSpPr>
        <p:spPr bwMode="auto">
          <a:xfrm>
            <a:off x="510118" y="3200401"/>
            <a:ext cx="9814982"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Bef>
                <a:spcPct val="20000"/>
              </a:spcBef>
              <a:defRPr/>
            </a:pP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曹军压境。</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曹操平定北方之后，急于完成统一大业，亲</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率</a:t>
            </a:r>
            <a:r>
              <a:rPr lang="en-US" altLang="zh-CN" sz="2400" b="1" dirty="0" smtClean="0">
                <a:solidFill>
                  <a:srgbClr val="000000"/>
                </a:solidFill>
                <a:effectLst>
                  <a:outerShdw blurRad="38100" dist="38100" dir="2700000" algn="tl">
                    <a:srgbClr val="C0C0C0"/>
                  </a:outerShdw>
                </a:effectLst>
                <a:latin typeface="Arial" pitchFamily="34" charset="0"/>
                <a:ea typeface="楷体_GB2312" pitchFamily="49" charset="-122"/>
              </a:rPr>
              <a:t>80</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万</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大军兵临吴国，希望尽快地铲除最后一个劲敌。这</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似乎</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是一场没有悬念的战争。不但曹操这样认为，吴国上下一</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片哀</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鸿，哗声一片，形势非常严峻。</a:t>
            </a:r>
          </a:p>
        </p:txBody>
      </p:sp>
      <p:sp>
        <p:nvSpPr>
          <p:cNvPr id="144400" name="Rectangle 16"/>
          <p:cNvSpPr>
            <a:spLocks noChangeArrowheads="1"/>
          </p:cNvSpPr>
          <p:nvPr/>
        </p:nvSpPr>
        <p:spPr bwMode="auto">
          <a:xfrm>
            <a:off x="508001" y="5076825"/>
            <a:ext cx="98170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2.</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三顾茅庐。</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在没有寸土的情况下，刘备的领导班子才</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组建完成</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，在隆中对策，讨论建国大计：联吴抗曹，三分天下，</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徐图</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天下。这里最重要的一个</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前提就是“联吴抗曹”</a:t>
            </a:r>
            <a:r>
              <a:rPr lang="zh-CN" altLang="en-US" sz="2400" b="1" dirty="0" smtClean="0">
                <a:solidFill>
                  <a:srgbClr val="CC0000"/>
                </a:solidFill>
                <a:effectLst>
                  <a:outerShdw blurRad="38100" dist="38100" dir="2700000" algn="tl">
                    <a:srgbClr val="C0C0C0"/>
                  </a:outerShdw>
                </a:effectLst>
                <a:latin typeface="Arial" pitchFamily="34" charset="0"/>
                <a:ea typeface="楷体_GB2312" pitchFamily="49" charset="-122"/>
              </a:rPr>
              <a:t>。</a:t>
            </a:r>
            <a:endPar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endParaRPr>
          </a:p>
        </p:txBody>
      </p:sp>
      <p:sp>
        <p:nvSpPr>
          <p:cNvPr id="144401" name="Line 17"/>
          <p:cNvSpPr>
            <a:spLocks noChangeShapeType="1"/>
          </p:cNvSpPr>
          <p:nvPr/>
        </p:nvSpPr>
        <p:spPr bwMode="auto">
          <a:xfrm>
            <a:off x="711200" y="4953000"/>
            <a:ext cx="10871200" cy="0"/>
          </a:xfrm>
          <a:prstGeom prst="line">
            <a:avLst/>
          </a:prstGeom>
          <a:noFill/>
          <a:ln w="111125">
            <a:solidFill>
              <a:srgbClr val="FFCC00"/>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972824678"/>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slide(fromBottom)">
                                      <p:cBhvr>
                                        <p:cTn id="7" dur="500"/>
                                        <p:tgtEl>
                                          <p:spTgt spid="144386"/>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4398"/>
                                        </p:tgtEl>
                                        <p:attrNameLst>
                                          <p:attrName>style.visibility</p:attrName>
                                        </p:attrNameLst>
                                      </p:cBhvr>
                                      <p:to>
                                        <p:strVal val="visible"/>
                                      </p:to>
                                    </p:set>
                                    <p:animEffect transition="in" filter="wipe(up)">
                                      <p:cBhvr>
                                        <p:cTn id="11" dur="500"/>
                                        <p:tgtEl>
                                          <p:spTgt spid="1443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4399"/>
                                        </p:tgtEl>
                                        <p:attrNameLst>
                                          <p:attrName>style.visibility</p:attrName>
                                        </p:attrNameLst>
                                      </p:cBhvr>
                                      <p:to>
                                        <p:strVal val="visible"/>
                                      </p:to>
                                    </p:set>
                                    <p:animEffect transition="in" filter="wipe(left)">
                                      <p:cBhvr>
                                        <p:cTn id="16" dur="500"/>
                                        <p:tgtEl>
                                          <p:spTgt spid="144399"/>
                                        </p:tgtEl>
                                      </p:cBhvr>
                                    </p:animEffect>
                                  </p:childTnLst>
                                </p:cTn>
                              </p:par>
                            </p:childTnLst>
                          </p:cTn>
                        </p:par>
                        <p:par>
                          <p:cTn id="17" fill="hold" nodeType="afterGroup">
                            <p:stCondLst>
                              <p:cond delay="500"/>
                            </p:stCondLst>
                            <p:childTnLst>
                              <p:par>
                                <p:cTn id="18" presetID="50" presetClass="entr" presetSubtype="0" decel="100000" fill="hold" grpId="0" nodeType="afterEffect">
                                  <p:stCondLst>
                                    <p:cond delay="0"/>
                                  </p:stCondLst>
                                  <p:childTnLst>
                                    <p:set>
                                      <p:cBhvr>
                                        <p:cTn id="19" dur="1" fill="hold">
                                          <p:stCondLst>
                                            <p:cond delay="0"/>
                                          </p:stCondLst>
                                        </p:cTn>
                                        <p:tgtEl>
                                          <p:spTgt spid="144401"/>
                                        </p:tgtEl>
                                        <p:attrNameLst>
                                          <p:attrName>style.visibility</p:attrName>
                                        </p:attrNameLst>
                                      </p:cBhvr>
                                      <p:to>
                                        <p:strVal val="visible"/>
                                      </p:to>
                                    </p:set>
                                    <p:anim calcmode="lin" valueType="num">
                                      <p:cBhvr>
                                        <p:cTn id="20" dur="1000" fill="hold"/>
                                        <p:tgtEl>
                                          <p:spTgt spid="144401"/>
                                        </p:tgtEl>
                                        <p:attrNameLst>
                                          <p:attrName>ppt_w</p:attrName>
                                        </p:attrNameLst>
                                      </p:cBhvr>
                                      <p:tavLst>
                                        <p:tav tm="0">
                                          <p:val>
                                            <p:strVal val="#ppt_w+.3"/>
                                          </p:val>
                                        </p:tav>
                                        <p:tav tm="100000">
                                          <p:val>
                                            <p:strVal val="#ppt_w"/>
                                          </p:val>
                                        </p:tav>
                                      </p:tavLst>
                                    </p:anim>
                                    <p:anim calcmode="lin" valueType="num">
                                      <p:cBhvr>
                                        <p:cTn id="21" dur="1000" fill="hold"/>
                                        <p:tgtEl>
                                          <p:spTgt spid="144401"/>
                                        </p:tgtEl>
                                        <p:attrNameLst>
                                          <p:attrName>ppt_h</p:attrName>
                                        </p:attrNameLst>
                                      </p:cBhvr>
                                      <p:tavLst>
                                        <p:tav tm="0">
                                          <p:val>
                                            <p:strVal val="#ppt_h"/>
                                          </p:val>
                                        </p:tav>
                                        <p:tav tm="100000">
                                          <p:val>
                                            <p:strVal val="#ppt_h"/>
                                          </p:val>
                                        </p:tav>
                                      </p:tavLst>
                                    </p:anim>
                                    <p:animEffect transition="in" filter="fade">
                                      <p:cBhvr>
                                        <p:cTn id="22" dur="1000"/>
                                        <p:tgtEl>
                                          <p:spTgt spid="144401"/>
                                        </p:tgtEl>
                                      </p:cBhvr>
                                    </p:animEffect>
                                  </p:childTnLst>
                                </p:cTn>
                              </p:par>
                            </p:childTnLst>
                          </p:cTn>
                        </p:par>
                        <p:par>
                          <p:cTn id="23" fill="hold" nodeType="afterGroup">
                            <p:stCondLst>
                              <p:cond delay="1500"/>
                            </p:stCondLst>
                            <p:childTnLst>
                              <p:par>
                                <p:cTn id="24" presetID="22" presetClass="entr" presetSubtype="2" fill="hold" grpId="0" nodeType="afterEffect">
                                  <p:stCondLst>
                                    <p:cond delay="0"/>
                                  </p:stCondLst>
                                  <p:childTnLst>
                                    <p:set>
                                      <p:cBhvr>
                                        <p:cTn id="25" dur="1" fill="hold">
                                          <p:stCondLst>
                                            <p:cond delay="0"/>
                                          </p:stCondLst>
                                        </p:cTn>
                                        <p:tgtEl>
                                          <p:spTgt spid="144400"/>
                                        </p:tgtEl>
                                        <p:attrNameLst>
                                          <p:attrName>style.visibility</p:attrName>
                                        </p:attrNameLst>
                                      </p:cBhvr>
                                      <p:to>
                                        <p:strVal val="visible"/>
                                      </p:to>
                                    </p:set>
                                    <p:animEffect transition="in" filter="wipe(right)">
                                      <p:cBhvr>
                                        <p:cTn id="26" dur="500"/>
                                        <p:tgtEl>
                                          <p:spTgt spid="144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nimBg="1"/>
      <p:bldP spid="144398" grpId="0" animBg="1"/>
      <p:bldP spid="144399" grpId="0"/>
      <p:bldP spid="144400" grpId="0"/>
      <p:bldP spid="14440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3119" r:id="rId3" imgW="4572000" imgH="3429000" progId="PowerPoint.Show.8">
                  <p:embed/>
                </p:oleObj>
              </mc:Choice>
              <mc:Fallback>
                <p:oleObj r:id="rId3" imgW="4572000" imgH="3429000"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315" name="Picture 3" descr="200471010274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20714"/>
            <a:ext cx="12192000" cy="578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sg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4800" y="4572000"/>
            <a:ext cx="723053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01763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2291" name="Group 3"/>
          <p:cNvGrpSpPr>
            <a:grpSpLocks/>
          </p:cNvGrpSpPr>
          <p:nvPr/>
        </p:nvGrpSpPr>
        <p:grpSpPr bwMode="auto">
          <a:xfrm>
            <a:off x="101600" y="-76200"/>
            <a:ext cx="8534400" cy="1323975"/>
            <a:chOff x="48" y="-48"/>
            <a:chExt cx="4032" cy="834"/>
          </a:xfrm>
        </p:grpSpPr>
        <p:grpSp>
          <p:nvGrpSpPr>
            <p:cNvPr id="12297" name="Group 4"/>
            <p:cNvGrpSpPr>
              <a:grpSpLocks/>
            </p:cNvGrpSpPr>
            <p:nvPr/>
          </p:nvGrpSpPr>
          <p:grpSpPr bwMode="auto">
            <a:xfrm>
              <a:off x="48" y="-48"/>
              <a:ext cx="2112" cy="834"/>
              <a:chOff x="48" y="0"/>
              <a:chExt cx="2112" cy="834"/>
            </a:xfrm>
          </p:grpSpPr>
          <p:sp>
            <p:nvSpPr>
              <p:cNvPr id="12303" name="AutoShape 5"/>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2304" name="Text Box 6"/>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600" b="1">
                    <a:solidFill>
                      <a:srgbClr val="006600"/>
                    </a:solidFill>
                    <a:latin typeface="黑体" pitchFamily="49" charset="-122"/>
                    <a:ea typeface="黑体" pitchFamily="49" charset="-122"/>
                  </a:rPr>
                  <a:t>导读小说</a:t>
                </a:r>
                <a:r>
                  <a:rPr lang="zh-CN" altLang="en-US" sz="3600">
                    <a:solidFill>
                      <a:srgbClr val="800000"/>
                    </a:solidFill>
                    <a:latin typeface="黑体" pitchFamily="49" charset="-122"/>
                    <a:ea typeface="黑体" pitchFamily="49" charset="-122"/>
                  </a:rPr>
                  <a:t> </a:t>
                </a:r>
              </a:p>
            </p:txBody>
          </p:sp>
          <p:pic>
            <p:nvPicPr>
              <p:cNvPr id="12305" name="Picture 7"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98" name="Group 8"/>
            <p:cNvGrpSpPr>
              <a:grpSpLocks/>
            </p:cNvGrpSpPr>
            <p:nvPr/>
          </p:nvGrpSpPr>
          <p:grpSpPr bwMode="auto">
            <a:xfrm>
              <a:off x="2160" y="240"/>
              <a:ext cx="1920" cy="528"/>
              <a:chOff x="2160" y="240"/>
              <a:chExt cx="1920" cy="528"/>
            </a:xfrm>
          </p:grpSpPr>
          <p:grpSp>
            <p:nvGrpSpPr>
              <p:cNvPr id="12299" name="Group 9"/>
              <p:cNvGrpSpPr>
                <a:grpSpLocks/>
              </p:cNvGrpSpPr>
              <p:nvPr/>
            </p:nvGrpSpPr>
            <p:grpSpPr bwMode="auto">
              <a:xfrm>
                <a:off x="2160" y="240"/>
                <a:ext cx="1920" cy="528"/>
                <a:chOff x="2112" y="192"/>
                <a:chExt cx="1872" cy="528"/>
              </a:xfrm>
            </p:grpSpPr>
            <p:sp>
              <p:nvSpPr>
                <p:cNvPr id="12301" name="Oval 10"/>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2302" name="Line 11"/>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300" name="Text Box 12"/>
              <p:cNvSpPr txBox="1">
                <a:spLocks noChangeArrowheads="1"/>
              </p:cNvSpPr>
              <p:nvPr/>
            </p:nvSpPr>
            <p:spPr bwMode="auto">
              <a:xfrm>
                <a:off x="2784" y="288"/>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b="1">
                    <a:solidFill>
                      <a:srgbClr val="003300"/>
                    </a:solidFill>
                    <a:ea typeface="黑体" pitchFamily="49" charset="-122"/>
                  </a:rPr>
                  <a:t>情节梳理</a:t>
                </a:r>
              </a:p>
            </p:txBody>
          </p:sp>
        </p:grpSp>
      </p:grpSp>
      <p:sp>
        <p:nvSpPr>
          <p:cNvPr id="145421" name="Rectangle 13"/>
          <p:cNvSpPr>
            <a:spLocks noChangeArrowheads="1"/>
          </p:cNvSpPr>
          <p:nvPr/>
        </p:nvSpPr>
        <p:spPr bwMode="auto">
          <a:xfrm>
            <a:off x="304801" y="1447800"/>
            <a:ext cx="8295861" cy="1200329"/>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（二）赤壁之战。</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34</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50</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回）主要展示魏吴之争。是一场改写历史的重要战</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 争，也是</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三国演义</a:t>
            </a:r>
            <a:r>
              <a:rPr lang="en-US" altLang="zh-CN"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中最精彩的战争。</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主写吴。</a:t>
            </a:r>
          </a:p>
        </p:txBody>
      </p:sp>
      <p:sp>
        <p:nvSpPr>
          <p:cNvPr id="12293" name="Line 14"/>
          <p:cNvSpPr>
            <a:spLocks noChangeShapeType="1"/>
          </p:cNvSpPr>
          <p:nvPr/>
        </p:nvSpPr>
        <p:spPr bwMode="auto">
          <a:xfrm>
            <a:off x="7747000" y="2530476"/>
            <a:ext cx="0" cy="685800"/>
          </a:xfrm>
          <a:prstGeom prst="line">
            <a:avLst/>
          </a:prstGeom>
          <a:noFill/>
          <a:ln w="1111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23" name="Rectangle 15"/>
          <p:cNvSpPr>
            <a:spLocks noChangeArrowheads="1"/>
          </p:cNvSpPr>
          <p:nvPr/>
        </p:nvSpPr>
        <p:spPr bwMode="auto">
          <a:xfrm>
            <a:off x="590552" y="3216276"/>
            <a:ext cx="81756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3.</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刘吴联盟：</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舌战群儒、义激周瑜、定计火攻、蒋干中计、</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                    </a:t>
            </a:r>
            <a:r>
              <a:rPr lang="zh-CN" altLang="en-US" sz="2400" b="1" dirty="0" smtClean="0">
                <a:solidFill>
                  <a:srgbClr val="000000"/>
                </a:solidFill>
                <a:effectLst>
                  <a:outerShdw blurRad="38100" dist="38100" dir="2700000" algn="tl">
                    <a:srgbClr val="C0C0C0"/>
                  </a:outerShdw>
                </a:effectLst>
                <a:latin typeface="Arial" pitchFamily="34" charset="0"/>
                <a:ea typeface="楷体_GB2312" pitchFamily="49" charset="-122"/>
              </a:rPr>
              <a:t>  </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献苦肉计。赤壁鏖战。</a:t>
            </a:r>
          </a:p>
        </p:txBody>
      </p:sp>
      <p:sp>
        <p:nvSpPr>
          <p:cNvPr id="145424" name="Rectangle 16"/>
          <p:cNvSpPr>
            <a:spLocks noChangeArrowheads="1"/>
          </p:cNvSpPr>
          <p:nvPr/>
        </p:nvSpPr>
        <p:spPr bwMode="auto">
          <a:xfrm>
            <a:off x="1706034" y="4267201"/>
            <a:ext cx="7609776" cy="830997"/>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（三）三分天下（</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51</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104</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回）。</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以蜀为主线，诸葛亮为主体，夹写魏吴两国。</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主写刘。</a:t>
            </a:r>
            <a:endPar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endParaRPr>
          </a:p>
        </p:txBody>
      </p:sp>
      <p:pic>
        <p:nvPicPr>
          <p:cNvPr id="12296" name="Picture 17" descr="未命名-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 y="4267200"/>
            <a:ext cx="3623733"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623575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45423"/>
                                        </p:tgtEl>
                                        <p:attrNameLst>
                                          <p:attrName>style.visibility</p:attrName>
                                        </p:attrNameLst>
                                      </p:cBhvr>
                                      <p:to>
                                        <p:strVal val="visible"/>
                                      </p:to>
                                    </p:set>
                                    <p:anim calcmode="lin" valueType="num">
                                      <p:cBhvr>
                                        <p:cTn id="7" dur="500" fill="hold"/>
                                        <p:tgtEl>
                                          <p:spTgt spid="1454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5423"/>
                                        </p:tgtEl>
                                        <p:attrNameLst>
                                          <p:attrName>ppt_y</p:attrName>
                                        </p:attrNameLst>
                                      </p:cBhvr>
                                      <p:tavLst>
                                        <p:tav tm="0">
                                          <p:val>
                                            <p:strVal val="#ppt_y"/>
                                          </p:val>
                                        </p:tav>
                                        <p:tav tm="100000">
                                          <p:val>
                                            <p:strVal val="#ppt_y"/>
                                          </p:val>
                                        </p:tav>
                                      </p:tavLst>
                                    </p:anim>
                                    <p:anim calcmode="lin" valueType="num">
                                      <p:cBhvr>
                                        <p:cTn id="9" dur="500" fill="hold"/>
                                        <p:tgtEl>
                                          <p:spTgt spid="1454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542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542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145424"/>
                                        </p:tgtEl>
                                        <p:attrNameLst>
                                          <p:attrName>style.visibility</p:attrName>
                                        </p:attrNameLst>
                                      </p:cBhvr>
                                      <p:to>
                                        <p:strVal val="visible"/>
                                      </p:to>
                                    </p:set>
                                    <p:animEffect transition="in" filter="slide(fromLeft)">
                                      <p:cBhvr>
                                        <p:cTn id="16" dur="500"/>
                                        <p:tgtEl>
                                          <p:spTgt spid="145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23" grpId="0"/>
      <p:bldP spid="14542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3315" name="Group 3"/>
          <p:cNvGrpSpPr>
            <a:grpSpLocks/>
          </p:cNvGrpSpPr>
          <p:nvPr/>
        </p:nvGrpSpPr>
        <p:grpSpPr bwMode="auto">
          <a:xfrm>
            <a:off x="101600" y="-76200"/>
            <a:ext cx="8534400" cy="1323975"/>
            <a:chOff x="48" y="-48"/>
            <a:chExt cx="4032" cy="834"/>
          </a:xfrm>
        </p:grpSpPr>
        <p:grpSp>
          <p:nvGrpSpPr>
            <p:cNvPr id="13320" name="Group 4"/>
            <p:cNvGrpSpPr>
              <a:grpSpLocks/>
            </p:cNvGrpSpPr>
            <p:nvPr/>
          </p:nvGrpSpPr>
          <p:grpSpPr bwMode="auto">
            <a:xfrm>
              <a:off x="48" y="-48"/>
              <a:ext cx="2112" cy="834"/>
              <a:chOff x="48" y="0"/>
              <a:chExt cx="2112" cy="834"/>
            </a:xfrm>
          </p:grpSpPr>
          <p:sp>
            <p:nvSpPr>
              <p:cNvPr id="13326" name="AutoShape 5"/>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3327" name="Text Box 6"/>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600" b="1">
                    <a:solidFill>
                      <a:srgbClr val="006600"/>
                    </a:solidFill>
                    <a:latin typeface="黑体" pitchFamily="49" charset="-122"/>
                    <a:ea typeface="黑体" pitchFamily="49" charset="-122"/>
                  </a:rPr>
                  <a:t>导读小说</a:t>
                </a:r>
                <a:r>
                  <a:rPr lang="zh-CN" altLang="en-US" sz="3600">
                    <a:solidFill>
                      <a:srgbClr val="800000"/>
                    </a:solidFill>
                    <a:latin typeface="黑体" pitchFamily="49" charset="-122"/>
                    <a:ea typeface="黑体" pitchFamily="49" charset="-122"/>
                  </a:rPr>
                  <a:t> </a:t>
                </a:r>
              </a:p>
            </p:txBody>
          </p:sp>
          <p:pic>
            <p:nvPicPr>
              <p:cNvPr id="13328" name="Picture 7"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21" name="Group 8"/>
            <p:cNvGrpSpPr>
              <a:grpSpLocks/>
            </p:cNvGrpSpPr>
            <p:nvPr/>
          </p:nvGrpSpPr>
          <p:grpSpPr bwMode="auto">
            <a:xfrm>
              <a:off x="2160" y="240"/>
              <a:ext cx="1920" cy="528"/>
              <a:chOff x="2160" y="240"/>
              <a:chExt cx="1920" cy="528"/>
            </a:xfrm>
          </p:grpSpPr>
          <p:grpSp>
            <p:nvGrpSpPr>
              <p:cNvPr id="13322" name="Group 9"/>
              <p:cNvGrpSpPr>
                <a:grpSpLocks/>
              </p:cNvGrpSpPr>
              <p:nvPr/>
            </p:nvGrpSpPr>
            <p:grpSpPr bwMode="auto">
              <a:xfrm>
                <a:off x="2160" y="240"/>
                <a:ext cx="1920" cy="528"/>
                <a:chOff x="2112" y="192"/>
                <a:chExt cx="1872" cy="528"/>
              </a:xfrm>
            </p:grpSpPr>
            <p:sp>
              <p:nvSpPr>
                <p:cNvPr id="13324" name="Oval 10"/>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3325" name="Line 11"/>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323" name="Text Box 12"/>
              <p:cNvSpPr txBox="1">
                <a:spLocks noChangeArrowheads="1"/>
              </p:cNvSpPr>
              <p:nvPr/>
            </p:nvSpPr>
            <p:spPr bwMode="auto">
              <a:xfrm>
                <a:off x="2784" y="288"/>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b="1">
                    <a:solidFill>
                      <a:srgbClr val="003300"/>
                    </a:solidFill>
                    <a:ea typeface="黑体" pitchFamily="49" charset="-122"/>
                  </a:rPr>
                  <a:t>情节梳理</a:t>
                </a:r>
              </a:p>
            </p:txBody>
          </p:sp>
        </p:grpSp>
      </p:grpSp>
      <p:sp>
        <p:nvSpPr>
          <p:cNvPr id="146445" name="Rectangle 13"/>
          <p:cNvSpPr>
            <a:spLocks noChangeArrowheads="1"/>
          </p:cNvSpPr>
          <p:nvPr/>
        </p:nvSpPr>
        <p:spPr bwMode="auto">
          <a:xfrm>
            <a:off x="406401" y="1524001"/>
            <a:ext cx="7609776" cy="830997"/>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（三）三分天下（</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51</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104</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回）。</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以蜀为主线，诸葛亮为主体，夹写魏吴两国。</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主写刘。</a:t>
            </a:r>
            <a:endPar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endParaRPr>
          </a:p>
        </p:txBody>
      </p:sp>
      <p:sp>
        <p:nvSpPr>
          <p:cNvPr id="146446" name="Line 14"/>
          <p:cNvSpPr>
            <a:spLocks noChangeShapeType="1"/>
          </p:cNvSpPr>
          <p:nvPr/>
        </p:nvSpPr>
        <p:spPr bwMode="auto">
          <a:xfrm>
            <a:off x="5791200" y="2286000"/>
            <a:ext cx="0" cy="685800"/>
          </a:xfrm>
          <a:prstGeom prst="line">
            <a:avLst/>
          </a:prstGeom>
          <a:noFill/>
          <a:ln w="1111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7" name="Rectangle 15"/>
          <p:cNvSpPr>
            <a:spLocks noChangeArrowheads="1"/>
          </p:cNvSpPr>
          <p:nvPr/>
        </p:nvSpPr>
        <p:spPr bwMode="auto">
          <a:xfrm>
            <a:off x="508000" y="3051176"/>
            <a:ext cx="699101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b="1" dirty="0" smtClean="0">
                <a:solidFill>
                  <a:srgbClr val="CC0000"/>
                </a:solidFill>
                <a:effectLst>
                  <a:outerShdw blurRad="38100" dist="38100" dir="2700000" algn="tl">
                    <a:srgbClr val="C0C0C0"/>
                  </a:outerShdw>
                </a:effectLst>
                <a:latin typeface="楷体_GB2312" pitchFamily="49" charset="-122"/>
                <a:ea typeface="楷体_GB2312" pitchFamily="49" charset="-122"/>
              </a:rPr>
              <a:t>1.</a:t>
            </a:r>
            <a:r>
              <a:rPr lang="zh-CN" altLang="en-US" sz="2400" b="1" dirty="0" smtClean="0">
                <a:solidFill>
                  <a:srgbClr val="CC0000"/>
                </a:solidFill>
                <a:effectLst>
                  <a:outerShdw blurRad="38100" dist="38100" dir="2700000" algn="tl">
                    <a:srgbClr val="C0C0C0"/>
                  </a:outerShdw>
                </a:effectLst>
                <a:latin typeface="楷体_GB2312" pitchFamily="49" charset="-122"/>
                <a:ea typeface="楷体_GB2312" pitchFamily="49" charset="-122"/>
              </a:rPr>
              <a:t>蜀</a:t>
            </a:r>
            <a:r>
              <a:rPr lang="zh-CN" altLang="en-US" sz="2400" b="1" dirty="0">
                <a:solidFill>
                  <a:srgbClr val="CC0000"/>
                </a:solidFill>
                <a:effectLst>
                  <a:outerShdw blurRad="38100" dist="38100" dir="2700000" algn="tl">
                    <a:srgbClr val="C0C0C0"/>
                  </a:outerShdw>
                </a:effectLst>
                <a:latin typeface="楷体_GB2312" pitchFamily="49" charset="-122"/>
                <a:ea typeface="楷体_GB2312" pitchFamily="49" charset="-122"/>
              </a:rPr>
              <a:t>国的创建。从无到有，由弱而强。</a:t>
            </a:r>
            <a:br>
              <a:rPr lang="zh-CN" altLang="en-US" sz="2400" b="1" dirty="0">
                <a:solidFill>
                  <a:srgbClr val="CC0000"/>
                </a:solidFill>
                <a:effectLst>
                  <a:outerShdw blurRad="38100" dist="38100" dir="2700000" algn="tl">
                    <a:srgbClr val="C0C0C0"/>
                  </a:outerShdw>
                </a:effectLst>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拓疆建蜀：借荆州、攻西川、取汉中，称汉中王。</a:t>
            </a:r>
            <a:br>
              <a:rPr lang="zh-CN" altLang="en-US" sz="2400" b="1" dirty="0">
                <a:solidFill>
                  <a:srgbClr val="000000"/>
                </a:solidFill>
                <a:latin typeface="楷体_GB2312" pitchFamily="49" charset="-122"/>
                <a:ea typeface="楷体_GB2312" pitchFamily="49" charset="-122"/>
              </a:rPr>
            </a:br>
            <a:endParaRPr lang="zh-CN" altLang="en-US" sz="2400" b="1" dirty="0">
              <a:solidFill>
                <a:srgbClr val="000000"/>
              </a:solidFill>
              <a:latin typeface="楷体_GB2312" pitchFamily="49" charset="-122"/>
              <a:ea typeface="楷体_GB2312" pitchFamily="49" charset="-122"/>
            </a:endParaRPr>
          </a:p>
          <a:p>
            <a:pPr>
              <a:defRPr/>
            </a:pPr>
            <a:r>
              <a:rPr lang="en-US" altLang="zh-CN" sz="2400" b="1" dirty="0" smtClean="0">
                <a:solidFill>
                  <a:srgbClr val="CC0000"/>
                </a:solidFill>
                <a:effectLst>
                  <a:outerShdw blurRad="38100" dist="38100" dir="2700000" algn="tl">
                    <a:srgbClr val="C0C0C0"/>
                  </a:outerShdw>
                </a:effectLst>
                <a:latin typeface="楷体_GB2312" pitchFamily="49" charset="-122"/>
                <a:ea typeface="楷体_GB2312" pitchFamily="49" charset="-122"/>
              </a:rPr>
              <a:t>2.</a:t>
            </a:r>
            <a:r>
              <a:rPr lang="zh-CN" altLang="en-US" sz="2400" b="1" dirty="0" smtClean="0">
                <a:solidFill>
                  <a:srgbClr val="CC0000"/>
                </a:solidFill>
                <a:effectLst>
                  <a:outerShdw blurRad="38100" dist="38100" dir="2700000" algn="tl">
                    <a:srgbClr val="C0C0C0"/>
                  </a:outerShdw>
                </a:effectLst>
                <a:latin typeface="楷体_GB2312" pitchFamily="49" charset="-122"/>
                <a:ea typeface="楷体_GB2312" pitchFamily="49" charset="-122"/>
              </a:rPr>
              <a:t>蜀</a:t>
            </a:r>
            <a:r>
              <a:rPr lang="zh-CN" altLang="en-US" sz="2400" b="1" dirty="0">
                <a:solidFill>
                  <a:srgbClr val="CC0000"/>
                </a:solidFill>
                <a:effectLst>
                  <a:outerShdw blurRad="38100" dist="38100" dir="2700000" algn="tl">
                    <a:srgbClr val="C0C0C0"/>
                  </a:outerShdw>
                </a:effectLst>
                <a:latin typeface="楷体_GB2312" pitchFamily="49" charset="-122"/>
                <a:ea typeface="楷体_GB2312" pitchFamily="49" charset="-122"/>
              </a:rPr>
              <a:t>国由强而弱。</a:t>
            </a:r>
            <a:br>
              <a:rPr lang="zh-CN" altLang="en-US" sz="2400" b="1" dirty="0">
                <a:solidFill>
                  <a:srgbClr val="CC0000"/>
                </a:solidFill>
                <a:effectLst>
                  <a:outerShdw blurRad="38100" dist="38100" dir="2700000" algn="tl">
                    <a:srgbClr val="C0C0C0"/>
                  </a:outerShdw>
                </a:effectLst>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失</a:t>
            </a:r>
            <a:r>
              <a:rPr lang="zh-CN" altLang="en-US" sz="2400" b="1" dirty="0" smtClean="0">
                <a:solidFill>
                  <a:srgbClr val="000000"/>
                </a:solidFill>
                <a:latin typeface="楷体_GB2312" pitchFamily="49" charset="-122"/>
                <a:ea typeface="楷体_GB2312" pitchFamily="49" charset="-122"/>
              </a:rPr>
              <a:t>荆州：这</a:t>
            </a:r>
            <a:r>
              <a:rPr lang="zh-CN" altLang="en-US" sz="2400" b="1" dirty="0">
                <a:solidFill>
                  <a:srgbClr val="000000"/>
                </a:solidFill>
                <a:latin typeface="楷体_GB2312" pitchFamily="49" charset="-122"/>
                <a:ea typeface="楷体_GB2312" pitchFamily="49" charset="-122"/>
              </a:rPr>
              <a:t>是蜀国由胜而衰转折点。</a:t>
            </a:r>
            <a:br>
              <a:rPr lang="zh-CN" altLang="en-US" sz="2400" b="1" dirty="0">
                <a:solidFill>
                  <a:srgbClr val="000000"/>
                </a:solidFill>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彝陵之</a:t>
            </a:r>
            <a:r>
              <a:rPr lang="zh-CN" altLang="en-US" sz="2400" b="1" dirty="0" smtClean="0">
                <a:solidFill>
                  <a:srgbClr val="000000"/>
                </a:solidFill>
                <a:latin typeface="楷体_GB2312" pitchFamily="49" charset="-122"/>
                <a:ea typeface="楷体_GB2312" pitchFamily="49" charset="-122"/>
              </a:rPr>
              <a:t>战：白帝城</a:t>
            </a:r>
            <a:r>
              <a:rPr lang="zh-CN" altLang="en-US" sz="2400" b="1" dirty="0">
                <a:solidFill>
                  <a:srgbClr val="000000"/>
                </a:solidFill>
                <a:latin typeface="楷体_GB2312" pitchFamily="49" charset="-122"/>
                <a:ea typeface="楷体_GB2312" pitchFamily="49" charset="-122"/>
              </a:rPr>
              <a:t>托孤。</a:t>
            </a:r>
          </a:p>
        </p:txBody>
      </p:sp>
      <p:pic>
        <p:nvPicPr>
          <p:cNvPr id="13319" name="Picture 16" descr="未命名-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5167" y="2354998"/>
            <a:ext cx="3750733"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0400" y="5486400"/>
            <a:ext cx="7581900" cy="1015663"/>
          </a:xfrm>
          <a:prstGeom prst="rect">
            <a:avLst/>
          </a:prstGeom>
          <a:noFill/>
        </p:spPr>
        <p:txBody>
          <a:bodyPr wrap="square" rtlCol="0">
            <a:spAutoFit/>
          </a:bodyPr>
          <a:lstStyle/>
          <a:p>
            <a:r>
              <a:rPr lang="en-US" altLang="zh-CN" sz="1200" dirty="0" smtClean="0"/>
              <a:t>【</a:t>
            </a:r>
            <a:r>
              <a:rPr lang="zh-CN" altLang="en-US" sz="1200" dirty="0"/>
              <a:t>彝陵之战</a:t>
            </a:r>
            <a:r>
              <a:rPr lang="en-US" altLang="zh-CN" sz="1200" dirty="0" smtClean="0"/>
              <a:t>】</a:t>
            </a:r>
            <a:r>
              <a:rPr lang="zh-CN" altLang="en-US" sz="1200" dirty="0" smtClean="0"/>
              <a:t>是</a:t>
            </a:r>
            <a:r>
              <a:rPr lang="zh-CN" altLang="en-US" sz="1200" dirty="0"/>
              <a:t>三国时期蜀汉昭烈帝刘备对东吴发动的大规模战役，是中国古代战争史上一次著名的积极防御的成功战例，也是三国</a:t>
            </a:r>
            <a:r>
              <a:rPr lang="en-US" altLang="zh-CN" sz="1200" dirty="0"/>
              <a:t>"</a:t>
            </a:r>
            <a:r>
              <a:rPr lang="zh-CN" altLang="en-US" sz="1200" dirty="0"/>
              <a:t>三大战役</a:t>
            </a:r>
            <a:r>
              <a:rPr lang="en-US" altLang="zh-CN" sz="1200" dirty="0"/>
              <a:t>"</a:t>
            </a:r>
            <a:r>
              <a:rPr lang="zh-CN" altLang="en-US" sz="1200" dirty="0"/>
              <a:t>的最后一场。章武元年</a:t>
            </a:r>
            <a:r>
              <a:rPr lang="en-US" altLang="zh-CN" sz="1200" dirty="0"/>
              <a:t>(221</a:t>
            </a:r>
            <a:r>
              <a:rPr lang="zh-CN" altLang="en-US" sz="1200" dirty="0"/>
              <a:t>年</a:t>
            </a:r>
            <a:r>
              <a:rPr lang="en-US" altLang="zh-CN" sz="1200" dirty="0"/>
              <a:t>)</a:t>
            </a:r>
            <a:r>
              <a:rPr lang="zh-CN" altLang="en-US" sz="1200" dirty="0"/>
              <a:t>七月，也就是刘备称帝三个月后，刘备以替名将关羽报仇为由，挥兵东征东吴孙权，气势强劲。孙权求和不成后，决定一面向曹魏求和、避免两线作战，一面派陆逊率军应战。陆逊用以逸待劳的方法，阻挡了蜀汉军的攻势，更在章武二年</a:t>
            </a:r>
            <a:r>
              <a:rPr lang="en-US" altLang="zh-CN" sz="1200" dirty="0"/>
              <a:t>(222</a:t>
            </a:r>
            <a:r>
              <a:rPr lang="zh-CN" altLang="en-US" sz="1200" dirty="0"/>
              <a:t>年</a:t>
            </a:r>
            <a:r>
              <a:rPr lang="en-US" altLang="zh-CN" sz="1200" dirty="0"/>
              <a:t>)</a:t>
            </a:r>
            <a:r>
              <a:rPr lang="zh-CN" altLang="en-US" sz="1200" dirty="0" smtClean="0"/>
              <a:t>八月</a:t>
            </a:r>
            <a:r>
              <a:rPr lang="zh-CN" altLang="en-US" sz="1200" dirty="0"/>
              <a:t>彝陵</a:t>
            </a:r>
            <a:r>
              <a:rPr lang="zh-CN" altLang="en-US" sz="1200" dirty="0" smtClean="0"/>
              <a:t>一带</a:t>
            </a:r>
            <a:r>
              <a:rPr lang="zh-CN" altLang="en-US" sz="1200" dirty="0"/>
              <a:t>打败蜀汉军</a:t>
            </a:r>
            <a:r>
              <a:rPr lang="zh-CN" altLang="en-US" sz="1200" dirty="0" smtClean="0"/>
              <a:t>。</a:t>
            </a:r>
            <a:r>
              <a:rPr lang="zh-CN" altLang="en-US" sz="1200" dirty="0"/>
              <a:t>彝陵之战</a:t>
            </a:r>
            <a:r>
              <a:rPr lang="zh-CN" altLang="en-US" sz="1200" dirty="0" smtClean="0"/>
              <a:t>的</a:t>
            </a:r>
            <a:r>
              <a:rPr lang="zh-CN" altLang="en-US" sz="1200" dirty="0"/>
              <a:t>惨败，使得蜀汉继关羽失荆州后又一次实力大损。</a:t>
            </a:r>
          </a:p>
        </p:txBody>
      </p:sp>
    </p:spTree>
    <p:extLst>
      <p:ext uri="{BB962C8B-B14F-4D97-AF65-F5344CB8AC3E}">
        <p14:creationId xmlns:p14="http://schemas.microsoft.com/office/powerpoint/2010/main" val="3343429201"/>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6446"/>
                                        </p:tgtEl>
                                        <p:attrNameLst>
                                          <p:attrName>style.visibility</p:attrName>
                                        </p:attrNameLst>
                                      </p:cBhvr>
                                      <p:to>
                                        <p:strVal val="visible"/>
                                      </p:to>
                                    </p:set>
                                    <p:animEffect transition="in" filter="wipe(up)">
                                      <p:cBhvr>
                                        <p:cTn id="7" dur="500"/>
                                        <p:tgtEl>
                                          <p:spTgt spid="146446"/>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46447"/>
                                        </p:tgtEl>
                                        <p:attrNameLst>
                                          <p:attrName>style.visibility</p:attrName>
                                        </p:attrNameLst>
                                      </p:cBhvr>
                                      <p:to>
                                        <p:strVal val="visible"/>
                                      </p:to>
                                    </p:set>
                                    <p:animEffect transition="in" filter="slide(fromLeft)">
                                      <p:cBhvr>
                                        <p:cTn id="11" dur="500"/>
                                        <p:tgtEl>
                                          <p:spTgt spid="14644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6" grpId="0" animBg="1"/>
      <p:bldP spid="146447"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406401" y="1371601"/>
            <a:ext cx="7609776" cy="830997"/>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（三）三分天下（</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51</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104</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回）。</a:t>
            </a:r>
          </a:p>
          <a:p>
            <a:pPr>
              <a:defRPr/>
            </a:pP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以蜀为主线，诸葛亮为主体，夹写魏吴两国。</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主写刘。</a:t>
            </a:r>
            <a:endPar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endParaRPr>
          </a:p>
        </p:txBody>
      </p:sp>
      <p:sp>
        <p:nvSpPr>
          <p:cNvPr id="14339" name="Line 3"/>
          <p:cNvSpPr>
            <a:spLocks noChangeShapeType="1"/>
          </p:cNvSpPr>
          <p:nvPr/>
        </p:nvSpPr>
        <p:spPr bwMode="auto">
          <a:xfrm>
            <a:off x="2514600" y="2206626"/>
            <a:ext cx="0" cy="685800"/>
          </a:xfrm>
          <a:prstGeom prst="line">
            <a:avLst/>
          </a:prstGeom>
          <a:noFill/>
          <a:ln w="1111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0" name="Rectangle 4"/>
          <p:cNvSpPr>
            <a:spLocks noChangeArrowheads="1"/>
          </p:cNvSpPr>
          <p:nvPr/>
        </p:nvSpPr>
        <p:spPr bwMode="auto">
          <a:xfrm>
            <a:off x="304800" y="2549526"/>
            <a:ext cx="1099819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400" b="1" dirty="0">
                <a:solidFill>
                  <a:srgbClr val="CC0000"/>
                </a:solidFill>
                <a:effectLst>
                  <a:outerShdw blurRad="38100" dist="38100" dir="2700000" algn="tl">
                    <a:srgbClr val="C0C0C0"/>
                  </a:outerShdw>
                </a:effectLst>
                <a:latin typeface="楷体_GB2312" pitchFamily="49" charset="-122"/>
                <a:ea typeface="楷体_GB2312" pitchFamily="49" charset="-122"/>
              </a:rPr>
              <a:t>3.</a:t>
            </a:r>
            <a:r>
              <a:rPr lang="zh-CN" altLang="en-US" sz="2400" b="1" dirty="0">
                <a:solidFill>
                  <a:srgbClr val="CC0000"/>
                </a:solidFill>
                <a:effectLst>
                  <a:outerShdw blurRad="38100" dist="38100" dir="2700000" algn="tl">
                    <a:srgbClr val="C0C0C0"/>
                  </a:outerShdw>
                </a:effectLst>
                <a:latin typeface="楷体_GB2312" pitchFamily="49" charset="-122"/>
                <a:ea typeface="楷体_GB2312" pitchFamily="49" charset="-122"/>
              </a:rPr>
              <a:t>孔明活动。</a:t>
            </a:r>
            <a:r>
              <a:rPr lang="zh-CN" altLang="en-US" b="1" dirty="0">
                <a:solidFill>
                  <a:srgbClr val="CC0000"/>
                </a:solidFill>
                <a:effectLst>
                  <a:outerShdw blurRad="38100" dist="38100" dir="2700000" algn="tl">
                    <a:srgbClr val="C0C0C0"/>
                  </a:outerShdw>
                </a:effectLst>
                <a:latin typeface="Arial" pitchFamily="34" charset="0"/>
              </a:rPr>
              <a:t/>
            </a:r>
            <a:br>
              <a:rPr lang="zh-CN" altLang="en-US" b="1" dirty="0">
                <a:solidFill>
                  <a:srgbClr val="CC0000"/>
                </a:solidFill>
                <a:effectLst>
                  <a:outerShdw blurRad="38100" dist="38100" dir="2700000" algn="tl">
                    <a:srgbClr val="C0C0C0"/>
                  </a:outerShdw>
                </a:effectLst>
                <a:latin typeface="Arial" pitchFamily="34" charset="0"/>
              </a:rPr>
            </a:br>
            <a:r>
              <a:rPr lang="zh-CN" altLang="en-US" b="1" dirty="0">
                <a:solidFill>
                  <a:srgbClr val="000000"/>
                </a:solidFill>
                <a:latin typeface="Arial" pitchFamily="34" charset="0"/>
              </a:rPr>
              <a:t>          </a:t>
            </a:r>
            <a:r>
              <a:rPr lang="zh-CN" altLang="en-US" sz="2400" b="1" dirty="0">
                <a:solidFill>
                  <a:srgbClr val="000000"/>
                </a:solidFill>
                <a:latin typeface="楷体_GB2312" pitchFamily="49" charset="-122"/>
                <a:ea typeface="楷体_GB2312" pitchFamily="49" charset="-122"/>
              </a:rPr>
              <a:t>五路围剿，安居平五路。</a:t>
            </a:r>
            <a:br>
              <a:rPr lang="zh-CN" altLang="en-US" sz="2400" b="1" dirty="0">
                <a:solidFill>
                  <a:srgbClr val="000000"/>
                </a:solidFill>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    </a:t>
            </a:r>
            <a:r>
              <a:rPr lang="zh-CN" altLang="en-US" sz="2400" b="1" u="sng" dirty="0">
                <a:solidFill>
                  <a:srgbClr val="000000"/>
                </a:solidFill>
                <a:latin typeface="楷体_GB2312" pitchFamily="49" charset="-122"/>
                <a:ea typeface="楷体_GB2312" pitchFamily="49" charset="-122"/>
              </a:rPr>
              <a:t>七擒孟获</a:t>
            </a:r>
            <a:r>
              <a:rPr lang="zh-CN" altLang="en-US" sz="2400" b="1" dirty="0">
                <a:solidFill>
                  <a:srgbClr val="000000"/>
                </a:solidFill>
                <a:latin typeface="楷体_GB2312" pitchFamily="49" charset="-122"/>
                <a:ea typeface="楷体_GB2312" pitchFamily="49" charset="-122"/>
              </a:rPr>
              <a:t>是安定后方的举措</a:t>
            </a:r>
            <a:br>
              <a:rPr lang="zh-CN" altLang="en-US" sz="2400" b="1" dirty="0">
                <a:solidFill>
                  <a:srgbClr val="000000"/>
                </a:solidFill>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    </a:t>
            </a:r>
            <a:r>
              <a:rPr lang="zh-CN" altLang="en-US" sz="2400" b="1" u="sng" dirty="0">
                <a:solidFill>
                  <a:srgbClr val="000000"/>
                </a:solidFill>
                <a:latin typeface="楷体_GB2312" pitchFamily="49" charset="-122"/>
                <a:ea typeface="楷体_GB2312" pitchFamily="49" charset="-122"/>
              </a:rPr>
              <a:t>六出祁山</a:t>
            </a:r>
            <a:r>
              <a:rPr lang="zh-CN" altLang="en-US" sz="2400" b="1" dirty="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是以攻为守</a:t>
            </a:r>
            <a:r>
              <a:rPr lang="zh-CN" altLang="en-US" sz="2400" b="1" dirty="0">
                <a:solidFill>
                  <a:srgbClr val="000000"/>
                </a:solidFill>
                <a:latin typeface="楷体_GB2312" pitchFamily="49" charset="-122"/>
                <a:ea typeface="楷体_GB2312" pitchFamily="49" charset="-122"/>
              </a:rPr>
              <a:t>的计谋</a:t>
            </a:r>
            <a:br>
              <a:rPr lang="zh-CN" altLang="en-US" sz="2400" b="1" dirty="0">
                <a:solidFill>
                  <a:srgbClr val="000000"/>
                </a:solidFill>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    九伐中原，孔明的学生姜维执行孔明的路线，可是国界离</a:t>
            </a:r>
            <a:r>
              <a:rPr lang="zh-CN" altLang="en-US" sz="2400" b="1" dirty="0" smtClean="0">
                <a:solidFill>
                  <a:srgbClr val="000000"/>
                </a:solidFill>
                <a:latin typeface="楷体_GB2312" pitchFamily="49" charset="-122"/>
                <a:ea typeface="楷体_GB2312" pitchFamily="49" charset="-122"/>
              </a:rPr>
              <a:t>国都越来越</a:t>
            </a:r>
            <a:r>
              <a:rPr lang="zh-CN" altLang="en-US" sz="2400" b="1" dirty="0">
                <a:solidFill>
                  <a:srgbClr val="000000"/>
                </a:solidFill>
                <a:latin typeface="楷体_GB2312" pitchFamily="49" charset="-122"/>
                <a:ea typeface="楷体_GB2312" pitchFamily="49" charset="-122"/>
              </a:rPr>
              <a:t>近。</a:t>
            </a:r>
            <a:br>
              <a:rPr lang="zh-CN" altLang="en-US" sz="2400" b="1" dirty="0">
                <a:solidFill>
                  <a:srgbClr val="000000"/>
                </a:solidFill>
                <a:latin typeface="楷体_GB2312" pitchFamily="49" charset="-122"/>
                <a:ea typeface="楷体_GB2312" pitchFamily="49" charset="-122"/>
              </a:rPr>
            </a:br>
            <a:r>
              <a:rPr lang="zh-CN" altLang="en-US" sz="2400" b="1" dirty="0">
                <a:solidFill>
                  <a:srgbClr val="000000"/>
                </a:solidFill>
                <a:latin typeface="楷体_GB2312" pitchFamily="49" charset="-122"/>
                <a:ea typeface="楷体_GB2312" pitchFamily="49" charset="-122"/>
              </a:rPr>
              <a:t>    写出了孔明无力回天的困境，多次出征，寸土为得，</a:t>
            </a:r>
            <a:r>
              <a:rPr lang="zh-CN" altLang="en-US" sz="2400" b="1" dirty="0" smtClean="0">
                <a:solidFill>
                  <a:srgbClr val="000000"/>
                </a:solidFill>
                <a:latin typeface="楷体_GB2312" pitchFamily="49" charset="-122"/>
                <a:ea typeface="楷体_GB2312" pitchFamily="49" charset="-122"/>
              </a:rPr>
              <a:t>最后病死</a:t>
            </a:r>
            <a:r>
              <a:rPr lang="zh-CN" altLang="en-US" sz="2400" b="1" dirty="0">
                <a:solidFill>
                  <a:srgbClr val="000000"/>
                </a:solidFill>
                <a:latin typeface="楷体_GB2312" pitchFamily="49" charset="-122"/>
                <a:ea typeface="楷体_GB2312" pitchFamily="49" charset="-122"/>
              </a:rPr>
              <a:t>沙场。</a:t>
            </a:r>
          </a:p>
        </p:txBody>
      </p:sp>
      <p:sp>
        <p:nvSpPr>
          <p:cNvPr id="147461" name="Rectangle 5"/>
          <p:cNvSpPr>
            <a:spLocks noChangeArrowheads="1"/>
          </p:cNvSpPr>
          <p:nvPr/>
        </p:nvSpPr>
        <p:spPr bwMode="auto">
          <a:xfrm>
            <a:off x="561928" y="5177136"/>
            <a:ext cx="8020144" cy="461665"/>
          </a:xfrm>
          <a:prstGeom prst="rect">
            <a:avLst/>
          </a:prstGeom>
          <a:solidFill>
            <a:srgbClr val="FFFFFF"/>
          </a:solidFill>
          <a:ln w="98425">
            <a:solidFill>
              <a:srgbClr val="FFCC00"/>
            </a:solidFill>
            <a:miter lim="800000"/>
            <a:headEnd/>
            <a:tailEnd/>
          </a:ln>
          <a:effectLst>
            <a:outerShdw dist="35921" dir="2700000" algn="ctr" rotWithShape="0">
              <a:schemeClr val="bg2"/>
            </a:outerShdw>
          </a:effectLst>
        </p:spPr>
        <p:txBody>
          <a:bodyPr wrap="none">
            <a:spAutoFit/>
          </a:bodyPr>
          <a:lstStyle/>
          <a:p>
            <a:pPr>
              <a:defRPr/>
            </a:pP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（四）三国归晋（</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105</a:t>
            </a:r>
            <a:r>
              <a:rPr lang="zh-CN" altLang="en-US" sz="2400" b="1" dirty="0">
                <a:solidFill>
                  <a:srgbClr val="000000"/>
                </a:solidFill>
                <a:effectLst>
                  <a:outerShdw blurRad="38100" dist="38100" dir="2700000" algn="tl">
                    <a:srgbClr val="C0C0C0"/>
                  </a:outerShdw>
                </a:effectLst>
                <a:latin typeface="Arial" pitchFamily="34" charset="0"/>
                <a:ea typeface="楷体_GB2312" pitchFamily="49" charset="-122"/>
              </a:rPr>
              <a:t>～</a:t>
            </a:r>
            <a:r>
              <a:rPr lang="en-US" altLang="zh-CN" sz="2400" b="1" dirty="0">
                <a:solidFill>
                  <a:srgbClr val="CC0000"/>
                </a:solidFill>
                <a:effectLst>
                  <a:outerShdw blurRad="38100" dist="38100" dir="2700000" algn="tl">
                    <a:srgbClr val="C0C0C0"/>
                  </a:outerShdw>
                </a:effectLst>
                <a:latin typeface="Arial" pitchFamily="34" charset="0"/>
                <a:ea typeface="楷体_GB2312" pitchFamily="49" charset="-122"/>
              </a:rPr>
              <a:t>120</a:t>
            </a:r>
            <a:r>
              <a:rPr lang="zh-CN" altLang="en-US" sz="2400" b="1" dirty="0">
                <a:solidFill>
                  <a:srgbClr val="CC0000"/>
                </a:solidFill>
                <a:effectLst>
                  <a:outerShdw blurRad="38100" dist="38100" dir="2700000" algn="tl">
                    <a:srgbClr val="C0C0C0"/>
                  </a:outerShdw>
                </a:effectLst>
                <a:latin typeface="Arial" pitchFamily="34" charset="0"/>
                <a:ea typeface="楷体_GB2312" pitchFamily="49" charset="-122"/>
              </a:rPr>
              <a:t>回）。完成了一次历史循环。</a:t>
            </a:r>
          </a:p>
        </p:txBody>
      </p:sp>
      <p:sp>
        <p:nvSpPr>
          <p:cNvPr id="14342" name="Rectangle 6"/>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4343" name="Group 7"/>
          <p:cNvGrpSpPr>
            <a:grpSpLocks/>
          </p:cNvGrpSpPr>
          <p:nvPr/>
        </p:nvGrpSpPr>
        <p:grpSpPr bwMode="auto">
          <a:xfrm>
            <a:off x="101600" y="-76200"/>
            <a:ext cx="8534400" cy="1323975"/>
            <a:chOff x="48" y="-48"/>
            <a:chExt cx="4032" cy="834"/>
          </a:xfrm>
        </p:grpSpPr>
        <p:grpSp>
          <p:nvGrpSpPr>
            <p:cNvPr id="14344" name="Group 8"/>
            <p:cNvGrpSpPr>
              <a:grpSpLocks/>
            </p:cNvGrpSpPr>
            <p:nvPr/>
          </p:nvGrpSpPr>
          <p:grpSpPr bwMode="auto">
            <a:xfrm>
              <a:off x="48" y="-48"/>
              <a:ext cx="2112" cy="834"/>
              <a:chOff x="48" y="0"/>
              <a:chExt cx="2112" cy="834"/>
            </a:xfrm>
          </p:grpSpPr>
          <p:sp>
            <p:nvSpPr>
              <p:cNvPr id="14350" name="AutoShape 9"/>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4351" name="Text Box 10"/>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600" b="1">
                    <a:solidFill>
                      <a:srgbClr val="006600"/>
                    </a:solidFill>
                    <a:latin typeface="黑体" pitchFamily="49" charset="-122"/>
                    <a:ea typeface="黑体" pitchFamily="49" charset="-122"/>
                  </a:rPr>
                  <a:t>导读小说</a:t>
                </a:r>
                <a:r>
                  <a:rPr lang="zh-CN" altLang="en-US" sz="3600">
                    <a:solidFill>
                      <a:srgbClr val="800000"/>
                    </a:solidFill>
                    <a:latin typeface="黑体" pitchFamily="49" charset="-122"/>
                    <a:ea typeface="黑体" pitchFamily="49" charset="-122"/>
                  </a:rPr>
                  <a:t> </a:t>
                </a:r>
              </a:p>
            </p:txBody>
          </p:sp>
          <p:pic>
            <p:nvPicPr>
              <p:cNvPr id="14352" name="Picture 11"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5" name="Group 12"/>
            <p:cNvGrpSpPr>
              <a:grpSpLocks/>
            </p:cNvGrpSpPr>
            <p:nvPr/>
          </p:nvGrpSpPr>
          <p:grpSpPr bwMode="auto">
            <a:xfrm>
              <a:off x="2160" y="240"/>
              <a:ext cx="1920" cy="528"/>
              <a:chOff x="2160" y="240"/>
              <a:chExt cx="1920" cy="528"/>
            </a:xfrm>
          </p:grpSpPr>
          <p:grpSp>
            <p:nvGrpSpPr>
              <p:cNvPr id="14346" name="Group 13"/>
              <p:cNvGrpSpPr>
                <a:grpSpLocks/>
              </p:cNvGrpSpPr>
              <p:nvPr/>
            </p:nvGrpSpPr>
            <p:grpSpPr bwMode="auto">
              <a:xfrm>
                <a:off x="2160" y="240"/>
                <a:ext cx="1920" cy="528"/>
                <a:chOff x="2112" y="192"/>
                <a:chExt cx="1872" cy="528"/>
              </a:xfrm>
            </p:grpSpPr>
            <p:sp>
              <p:nvSpPr>
                <p:cNvPr id="14348" name="Oval 14"/>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4349" name="Line 15"/>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47" name="Text Box 16"/>
              <p:cNvSpPr txBox="1">
                <a:spLocks noChangeArrowheads="1"/>
              </p:cNvSpPr>
              <p:nvPr/>
            </p:nvSpPr>
            <p:spPr bwMode="auto">
              <a:xfrm>
                <a:off x="2784" y="288"/>
                <a:ext cx="120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b="1">
                    <a:solidFill>
                      <a:srgbClr val="003300"/>
                    </a:solidFill>
                    <a:ea typeface="黑体" pitchFamily="49" charset="-122"/>
                  </a:rPr>
                  <a:t>情节梳理</a:t>
                </a:r>
              </a:p>
            </p:txBody>
          </p:sp>
        </p:grpSp>
      </p:grpSp>
    </p:spTree>
    <p:extLst>
      <p:ext uri="{BB962C8B-B14F-4D97-AF65-F5344CB8AC3E}">
        <p14:creationId xmlns:p14="http://schemas.microsoft.com/office/powerpoint/2010/main" val="220047443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barn(inHorizontal)">
                                      <p:cBhvr>
                                        <p:cTn id="7" dur="500"/>
                                        <p:tgtEl>
                                          <p:spTgt spid="147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7461"/>
                                        </p:tgtEl>
                                        <p:attrNameLst>
                                          <p:attrName>style.visibility</p:attrName>
                                        </p:attrNameLst>
                                      </p:cBhvr>
                                      <p:to>
                                        <p:strVal val="visible"/>
                                      </p:to>
                                    </p:set>
                                    <p:animEffect transition="in" filter="slide(fromBottom)">
                                      <p:cBhvr>
                                        <p:cTn id="12" dur="500"/>
                                        <p:tgtEl>
                                          <p:spTgt spid="147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p:bldP spid="1474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3113088"/>
            <a:ext cx="1219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pSp>
        <p:nvGrpSpPr>
          <p:cNvPr id="112643" name="Group 3"/>
          <p:cNvGrpSpPr>
            <a:grpSpLocks/>
          </p:cNvGrpSpPr>
          <p:nvPr/>
        </p:nvGrpSpPr>
        <p:grpSpPr bwMode="auto">
          <a:xfrm>
            <a:off x="911225" y="3297754"/>
            <a:ext cx="10369549" cy="1908175"/>
            <a:chOff x="0" y="0"/>
            <a:chExt cx="2880" cy="201"/>
          </a:xfrm>
        </p:grpSpPr>
        <p:sp>
          <p:nvSpPr>
            <p:cNvPr id="15366" name="Rectangle 4"/>
            <p:cNvSpPr>
              <a:spLocks noChangeArrowheads="1"/>
            </p:cNvSpPr>
            <p:nvPr/>
          </p:nvSpPr>
          <p:spPr bwMode="auto">
            <a:xfrm>
              <a:off x="0" y="0"/>
              <a:ext cx="288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96" tIns="41047" rIns="82096" bIns="41047"/>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5367" name="Rectangle 5"/>
            <p:cNvSpPr>
              <a:spLocks noChangeArrowheads="1"/>
            </p:cNvSpPr>
            <p:nvPr/>
          </p:nvSpPr>
          <p:spPr bwMode="auto">
            <a:xfrm>
              <a:off x="0" y="0"/>
              <a:ext cx="2880"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96" tIns="41047" rIns="82096" bIns="41047"/>
            <a:lstStyle>
              <a:lvl1pPr defTabSz="822325" eaLnBrk="0" hangingPunct="0">
                <a:defRPr>
                  <a:solidFill>
                    <a:schemeClr val="tx1"/>
                  </a:solidFill>
                  <a:latin typeface="Arial" charset="0"/>
                  <a:ea typeface="宋体" pitchFamily="2" charset="-122"/>
                </a:defRPr>
              </a:lvl1pPr>
              <a:lvl2pPr marL="742950" indent="-285750" defTabSz="822325" eaLnBrk="0" hangingPunct="0">
                <a:defRPr>
                  <a:solidFill>
                    <a:schemeClr val="tx1"/>
                  </a:solidFill>
                  <a:latin typeface="Arial" charset="0"/>
                  <a:ea typeface="宋体" pitchFamily="2" charset="-122"/>
                </a:defRPr>
              </a:lvl2pPr>
              <a:lvl3pPr marL="1143000" indent="-228600" defTabSz="822325" eaLnBrk="0" hangingPunct="0">
                <a:defRPr>
                  <a:solidFill>
                    <a:schemeClr val="tx1"/>
                  </a:solidFill>
                  <a:latin typeface="Arial" charset="0"/>
                  <a:ea typeface="宋体" pitchFamily="2" charset="-122"/>
                </a:defRPr>
              </a:lvl3pPr>
              <a:lvl4pPr marL="1600200" indent="-228600" defTabSz="822325" eaLnBrk="0" hangingPunct="0">
                <a:defRPr>
                  <a:solidFill>
                    <a:schemeClr val="tx1"/>
                  </a:solidFill>
                  <a:latin typeface="Arial" charset="0"/>
                  <a:ea typeface="宋体" pitchFamily="2" charset="-122"/>
                </a:defRPr>
              </a:lvl4pPr>
              <a:lvl5pPr marL="2057400" indent="-228600" defTabSz="822325" eaLnBrk="0" hangingPunct="0">
                <a:defRPr>
                  <a:solidFill>
                    <a:schemeClr val="tx1"/>
                  </a:solidFill>
                  <a:latin typeface="Arial" charset="0"/>
                  <a:ea typeface="宋体" pitchFamily="2" charset="-122"/>
                </a:defRPr>
              </a:lvl5pPr>
              <a:lvl6pPr marL="2514600" indent="-228600" defTabSz="822325" eaLnBrk="0" fontAlgn="base" hangingPunct="0">
                <a:spcBef>
                  <a:spcPct val="0"/>
                </a:spcBef>
                <a:spcAft>
                  <a:spcPct val="0"/>
                </a:spcAft>
                <a:defRPr>
                  <a:solidFill>
                    <a:schemeClr val="tx1"/>
                  </a:solidFill>
                  <a:latin typeface="Arial" charset="0"/>
                  <a:ea typeface="宋体" pitchFamily="2" charset="-122"/>
                </a:defRPr>
              </a:lvl6pPr>
              <a:lvl7pPr marL="2971800" indent="-228600" defTabSz="822325" eaLnBrk="0" fontAlgn="base" hangingPunct="0">
                <a:spcBef>
                  <a:spcPct val="0"/>
                </a:spcBef>
                <a:spcAft>
                  <a:spcPct val="0"/>
                </a:spcAft>
                <a:defRPr>
                  <a:solidFill>
                    <a:schemeClr val="tx1"/>
                  </a:solidFill>
                  <a:latin typeface="Arial" charset="0"/>
                  <a:ea typeface="宋体" pitchFamily="2" charset="-122"/>
                </a:defRPr>
              </a:lvl7pPr>
              <a:lvl8pPr marL="3429000" indent="-228600" defTabSz="822325" eaLnBrk="0" fontAlgn="base" hangingPunct="0">
                <a:spcBef>
                  <a:spcPct val="0"/>
                </a:spcBef>
                <a:spcAft>
                  <a:spcPct val="0"/>
                </a:spcAft>
                <a:defRPr>
                  <a:solidFill>
                    <a:schemeClr val="tx1"/>
                  </a:solidFill>
                  <a:latin typeface="Arial" charset="0"/>
                  <a:ea typeface="宋体" pitchFamily="2" charset="-122"/>
                </a:defRPr>
              </a:lvl8pPr>
              <a:lvl9pPr marL="3886200" indent="-228600" defTabSz="822325"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dirty="0">
                  <a:solidFill>
                    <a:srgbClr val="0000FF"/>
                  </a:solidFill>
                  <a:latin typeface="华文中宋" pitchFamily="2" charset="-122"/>
                  <a:ea typeface="华文中宋" pitchFamily="2" charset="-122"/>
                </a:rPr>
                <a:t>    </a:t>
              </a:r>
              <a:r>
                <a:rPr kumimoji="1" lang="zh-CN" altLang="en-US" sz="2800" b="1" dirty="0">
                  <a:solidFill>
                    <a:srgbClr val="0000FF"/>
                  </a:solidFill>
                  <a:latin typeface="方正姚体" pitchFamily="2" charset="-122"/>
                  <a:ea typeface="方正姚体" pitchFamily="2" charset="-122"/>
                </a:rPr>
                <a:t>全书共</a:t>
              </a:r>
              <a:r>
                <a:rPr kumimoji="1" lang="en-US" altLang="zh-CN" sz="2800" b="1" dirty="0">
                  <a:solidFill>
                    <a:srgbClr val="CC0000"/>
                  </a:solidFill>
                  <a:latin typeface="方正姚体" pitchFamily="2" charset="-122"/>
                  <a:ea typeface="方正姚体" pitchFamily="2" charset="-122"/>
                </a:rPr>
                <a:t>120</a:t>
              </a:r>
              <a:r>
                <a:rPr kumimoji="1" lang="zh-CN" altLang="en-US" sz="2800" b="1" dirty="0">
                  <a:solidFill>
                    <a:srgbClr val="CC0000"/>
                  </a:solidFill>
                  <a:latin typeface="方正姚体" pitchFamily="2" charset="-122"/>
                  <a:ea typeface="方正姚体" pitchFamily="2" charset="-122"/>
                </a:rPr>
                <a:t>回</a:t>
              </a:r>
              <a:r>
                <a:rPr kumimoji="1" lang="zh-CN" altLang="en-US" sz="2800" b="1" dirty="0">
                  <a:solidFill>
                    <a:srgbClr val="0000FF"/>
                  </a:solidFill>
                  <a:latin typeface="方正姚体" pitchFamily="2" charset="-122"/>
                  <a:ea typeface="方正姚体" pitchFamily="2" charset="-122"/>
                </a:rPr>
                <a:t>。故事起自黄巾起义，终于西晋统一，以</a:t>
              </a:r>
              <a:r>
                <a:rPr kumimoji="1" lang="zh-CN" altLang="en-US" sz="2800" b="1" dirty="0">
                  <a:solidFill>
                    <a:srgbClr val="CC0000"/>
                  </a:solidFill>
                  <a:latin typeface="方正姚体" pitchFamily="2" charset="-122"/>
                  <a:ea typeface="方正姚体" pitchFamily="2" charset="-122"/>
                </a:rPr>
                <a:t>魏、蜀、吴</a:t>
              </a:r>
              <a:r>
                <a:rPr kumimoji="1" lang="zh-CN" altLang="en-US" sz="2800" b="1" dirty="0">
                  <a:solidFill>
                    <a:srgbClr val="0000FF"/>
                  </a:solidFill>
                  <a:latin typeface="方正姚体" pitchFamily="2" charset="-122"/>
                  <a:ea typeface="方正姚体" pitchFamily="2" charset="-122"/>
                </a:rPr>
                <a:t>三国的兴亡为线索，描绘了三国时期尖锐复杂的统治军事斗争，表现出鲜明的</a:t>
              </a:r>
              <a:r>
                <a:rPr kumimoji="1" lang="zh-CN" altLang="en-US" sz="2800" b="1" dirty="0">
                  <a:solidFill>
                    <a:srgbClr val="CC0000"/>
                  </a:solidFill>
                  <a:latin typeface="方正姚体" pitchFamily="2" charset="-122"/>
                  <a:ea typeface="方正姚体" pitchFamily="2" charset="-122"/>
                </a:rPr>
                <a:t>拥刘反曹</a:t>
              </a:r>
              <a:r>
                <a:rPr kumimoji="1" lang="zh-CN" altLang="en-US" sz="2800" b="1" dirty="0">
                  <a:solidFill>
                    <a:srgbClr val="0000FF"/>
                  </a:solidFill>
                  <a:latin typeface="方正姚体" pitchFamily="2" charset="-122"/>
                  <a:ea typeface="方正姚体" pitchFamily="2" charset="-122"/>
                </a:rPr>
                <a:t>的正统思想和儒家的</a:t>
              </a:r>
              <a:r>
                <a:rPr kumimoji="1" lang="zh-CN" altLang="en-US" sz="2800" b="1" dirty="0">
                  <a:solidFill>
                    <a:srgbClr val="CC0000"/>
                  </a:solidFill>
                  <a:latin typeface="方正姚体" pitchFamily="2" charset="-122"/>
                  <a:ea typeface="方正姚体" pitchFamily="2" charset="-122"/>
                </a:rPr>
                <a:t>仁政</a:t>
              </a:r>
              <a:r>
                <a:rPr kumimoji="1" lang="zh-CN" altLang="en-US" sz="2800" b="1" dirty="0">
                  <a:solidFill>
                    <a:srgbClr val="0000FF"/>
                  </a:solidFill>
                  <a:latin typeface="方正姚体" pitchFamily="2" charset="-122"/>
                  <a:ea typeface="方正姚体" pitchFamily="2" charset="-122"/>
                </a:rPr>
                <a:t>思想。</a:t>
              </a:r>
            </a:p>
          </p:txBody>
        </p:sp>
      </p:grpSp>
      <p:sp>
        <p:nvSpPr>
          <p:cNvPr id="15364" name="WordArt 6"/>
          <p:cNvSpPr>
            <a:spLocks noChangeArrowheads="1" noChangeShapeType="1" noTextEdit="1"/>
          </p:cNvSpPr>
          <p:nvPr/>
        </p:nvSpPr>
        <p:spPr bwMode="auto">
          <a:xfrm>
            <a:off x="527051" y="1052513"/>
            <a:ext cx="4064000" cy="914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a:solidFill>
                  <a:srgbClr val="CC0000"/>
                </a:solidFill>
                <a:effectLst>
                  <a:outerShdw dist="35921" dir="2700000" algn="ctr" rotWithShape="0">
                    <a:srgbClr val="C0C0C0">
                      <a:alpha val="79999"/>
                    </a:srgbClr>
                  </a:outerShdw>
                </a:effectLst>
                <a:latin typeface="方正综艺简体"/>
                <a:ea typeface="方正综艺简体"/>
              </a:rPr>
              <a:t>小说主题 </a:t>
            </a:r>
          </a:p>
        </p:txBody>
      </p:sp>
      <p:pic>
        <p:nvPicPr>
          <p:cNvPr id="112648" name="Picture 8" descr="2005830212535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685" y="188913"/>
            <a:ext cx="33401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50330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43"/>
                                        </p:tgtEl>
                                        <p:attrNameLst>
                                          <p:attrName>style.visibility</p:attrName>
                                        </p:attrNameLst>
                                      </p:cBhvr>
                                      <p:to>
                                        <p:strVal val="visible"/>
                                      </p:to>
                                    </p:set>
                                    <p:animEffect transition="in" filter="blinds(horizontal)">
                                      <p:cBhvr>
                                        <p:cTn id="7" dur="500"/>
                                        <p:tgtEl>
                                          <p:spTgt spid="112643"/>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112648"/>
                                        </p:tgtEl>
                                        <p:attrNameLst>
                                          <p:attrName>style.visibility</p:attrName>
                                        </p:attrNameLst>
                                      </p:cBhvr>
                                      <p:to>
                                        <p:strVal val="visible"/>
                                      </p:to>
                                    </p:set>
                                    <p:animEffect transition="in" filter="checkerboard(across)">
                                      <p:cBhvr>
                                        <p:cTn id="11" dur="500"/>
                                        <p:tgtEl>
                                          <p:spTgt spid="112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sanfen1113_1002"/>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WordArt 3"/>
          <p:cNvSpPr>
            <a:spLocks noChangeArrowheads="1" noChangeShapeType="1"/>
          </p:cNvSpPr>
          <p:nvPr/>
        </p:nvSpPr>
        <p:spPr bwMode="auto">
          <a:xfrm>
            <a:off x="1828800" y="2286000"/>
            <a:ext cx="7924800" cy="1524000"/>
          </a:xfrm>
          <a:prstGeom prst="rect">
            <a:avLst/>
          </a:prstGeom>
        </p:spPr>
        <p:txBody>
          <a:bodyPr wrap="none" fromWordArt="1">
            <a:prstTxWarp prst="textPlain">
              <a:avLst>
                <a:gd name="adj" fmla="val 50000"/>
              </a:avLst>
            </a:prstTxWarp>
          </a:bodyPr>
          <a:lstStyle/>
          <a:p>
            <a:pPr algn="ctr"/>
            <a:r>
              <a:rPr lang="zh-CN" altLang="en-US" sz="3600" kern="10">
                <a:ln w="19050">
                  <a:solidFill>
                    <a:srgbClr val="FF9900"/>
                  </a:solidFill>
                  <a:round/>
                  <a:headEnd/>
                  <a:tailEnd/>
                </a:ln>
                <a:solidFill>
                  <a:srgbClr val="FF0000"/>
                </a:solidFill>
                <a:effectLst>
                  <a:outerShdw dist="35921" dir="2700000" algn="ctr" rotWithShape="0">
                    <a:srgbClr val="990000"/>
                  </a:outerShdw>
                </a:effectLst>
                <a:latin typeface="华文行楷"/>
                <a:ea typeface="华文行楷"/>
              </a:rPr>
              <a:t>人物情节简介</a:t>
            </a:r>
          </a:p>
        </p:txBody>
      </p:sp>
      <p:pic>
        <p:nvPicPr>
          <p:cNvPr id="28676" name="Picture 4" descr="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733800"/>
            <a:ext cx="2743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5617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09600" y="76200"/>
            <a:ext cx="11247967" cy="1244600"/>
          </a:xfrm>
          <a:ln>
            <a:solidFill>
              <a:schemeClr val="folHlink"/>
            </a:solidFill>
            <a:miter lim="800000"/>
            <a:headEnd/>
            <a:tailEnd/>
          </a:ln>
        </p:spPr>
        <p:txBody>
          <a:bodyPr/>
          <a:lstStyle/>
          <a:p>
            <a:pPr eaLnBrk="1" hangingPunct="1">
              <a:lnSpc>
                <a:spcPct val="100000"/>
              </a:lnSpc>
            </a:pPr>
            <a:r>
              <a:rPr lang="en-US" altLang="zh-CN" sz="3200" b="1" dirty="0" smtClean="0">
                <a:solidFill>
                  <a:srgbClr val="FF0000"/>
                </a:solidFill>
                <a:latin typeface="方正粗宋简体" panose="03000509000000000000" pitchFamily="65" charset="-122"/>
                <a:ea typeface="方正粗宋简体" panose="03000509000000000000" pitchFamily="65" charset="-122"/>
              </a:rPr>
              <a:t>《</a:t>
            </a:r>
            <a:r>
              <a:rPr lang="zh-CN" altLang="en-US" sz="3200" b="1" dirty="0" smtClean="0">
                <a:solidFill>
                  <a:srgbClr val="FF0000"/>
                </a:solidFill>
                <a:latin typeface="方正粗宋简体" panose="03000509000000000000" pitchFamily="65" charset="-122"/>
                <a:ea typeface="方正粗宋简体" panose="03000509000000000000" pitchFamily="65" charset="-122"/>
              </a:rPr>
              <a:t>三国演义</a:t>
            </a:r>
            <a:r>
              <a:rPr lang="en-US" altLang="zh-CN" sz="3200" b="1" dirty="0" smtClean="0">
                <a:solidFill>
                  <a:srgbClr val="FF0000"/>
                </a:solidFill>
                <a:latin typeface="方正粗宋简体" panose="03000509000000000000" pitchFamily="65" charset="-122"/>
                <a:ea typeface="方正粗宋简体" panose="03000509000000000000" pitchFamily="65" charset="-122"/>
              </a:rPr>
              <a:t>》</a:t>
            </a:r>
            <a:r>
              <a:rPr lang="zh-CN" altLang="en-US" sz="3200" b="1" dirty="0" smtClean="0">
                <a:solidFill>
                  <a:srgbClr val="FF0000"/>
                </a:solidFill>
                <a:latin typeface="方正粗宋简体" panose="03000509000000000000" pitchFamily="65" charset="-122"/>
                <a:ea typeface="方正粗宋简体" panose="03000509000000000000" pitchFamily="65" charset="-122"/>
              </a:rPr>
              <a:t>三</a:t>
            </a:r>
            <a:r>
              <a:rPr lang="zh-CN" altLang="en-US" sz="3200" b="1" dirty="0" smtClean="0">
                <a:solidFill>
                  <a:srgbClr val="FF0000"/>
                </a:solidFill>
                <a:latin typeface="方正粗宋简体" panose="03000509000000000000" pitchFamily="65" charset="-122"/>
                <a:ea typeface="方正粗宋简体" panose="03000509000000000000" pitchFamily="65" charset="-122"/>
              </a:rPr>
              <a:t>绝</a:t>
            </a:r>
            <a:r>
              <a:rPr lang="zh-CN" altLang="en-US" sz="3200" dirty="0" smtClean="0">
                <a:latin typeface="方正粗宋简体" pitchFamily="65" charset="-122"/>
                <a:ea typeface="方正粗宋简体" pitchFamily="65" charset="-122"/>
              </a:rPr>
              <a:t/>
            </a:r>
            <a:br>
              <a:rPr lang="zh-CN" altLang="en-US" sz="3200" dirty="0" smtClean="0">
                <a:latin typeface="方正粗宋简体" pitchFamily="65" charset="-122"/>
                <a:ea typeface="方正粗宋简体" pitchFamily="65" charset="-122"/>
              </a:rPr>
            </a:br>
            <a:r>
              <a:rPr lang="zh-CN" altLang="en-US" sz="3200" b="1" dirty="0" smtClean="0">
                <a:latin typeface="方正姚体" panose="02010601030101010101" pitchFamily="2" charset="-122"/>
                <a:ea typeface="方正姚体" panose="02010601030101010101" pitchFamily="2" charset="-122"/>
              </a:rPr>
              <a:t>义绝关羽、智绝诸葛亮、奸绝曹操</a:t>
            </a:r>
          </a:p>
        </p:txBody>
      </p:sp>
      <p:sp>
        <p:nvSpPr>
          <p:cNvPr id="29699" name="Rectangle 3"/>
          <p:cNvSpPr>
            <a:spLocks noGrp="1" noChangeArrowheads="1"/>
          </p:cNvSpPr>
          <p:nvPr>
            <p:ph type="body" idx="1"/>
          </p:nvPr>
        </p:nvSpPr>
        <p:spPr>
          <a:xfrm>
            <a:off x="0" y="1447800"/>
            <a:ext cx="12192000" cy="5410200"/>
          </a:xfrm>
        </p:spPr>
        <p:txBody>
          <a:bodyPr/>
          <a:lstStyle/>
          <a:p>
            <a:pPr eaLnBrk="1" hangingPunct="1"/>
            <a:r>
              <a:rPr lang="zh-CN" altLang="en-US" dirty="0" smtClean="0"/>
              <a:t>                                  </a:t>
            </a:r>
          </a:p>
        </p:txBody>
      </p:sp>
      <p:pic>
        <p:nvPicPr>
          <p:cNvPr id="29700" name="Picture 4" descr="guany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5080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descr="zhugelia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818" y="1628776"/>
            <a:ext cx="4728633"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descr="caoca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524000"/>
            <a:ext cx="4267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570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AutoShape 2"/>
          <p:cNvSpPr>
            <a:spLocks noChangeArrowheads="1"/>
          </p:cNvSpPr>
          <p:nvPr/>
        </p:nvSpPr>
        <p:spPr bwMode="auto">
          <a:xfrm>
            <a:off x="2235200" y="152400"/>
            <a:ext cx="5813922" cy="5334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8851" name="Rectangle 3"/>
          <p:cNvSpPr>
            <a:spLocks noChangeArrowheads="1"/>
          </p:cNvSpPr>
          <p:nvPr/>
        </p:nvSpPr>
        <p:spPr bwMode="auto">
          <a:xfrm>
            <a:off x="2540000" y="152401"/>
            <a:ext cx="629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solidFill>
                  <a:srgbClr val="CC0000"/>
                </a:solidFill>
                <a:effectLst>
                  <a:outerShdw blurRad="38100" dist="38100" dir="2700000" algn="tl">
                    <a:srgbClr val="C0C0C0"/>
                  </a:outerShdw>
                </a:effectLst>
                <a:latin typeface="Arial" pitchFamily="34" charset="0"/>
                <a:ea typeface="黑体" pitchFamily="49" charset="-122"/>
              </a:rPr>
              <a:t>学会按人物或事件归类记忆</a:t>
            </a:r>
          </a:p>
        </p:txBody>
      </p:sp>
      <p:grpSp>
        <p:nvGrpSpPr>
          <p:cNvPr id="78852" name="Group 4"/>
          <p:cNvGrpSpPr>
            <a:grpSpLocks/>
          </p:cNvGrpSpPr>
          <p:nvPr/>
        </p:nvGrpSpPr>
        <p:grpSpPr bwMode="auto">
          <a:xfrm>
            <a:off x="304801" y="914401"/>
            <a:ext cx="2641600" cy="5518151"/>
            <a:chOff x="144" y="576"/>
            <a:chExt cx="1248" cy="3476"/>
          </a:xfrm>
        </p:grpSpPr>
        <p:sp>
          <p:nvSpPr>
            <p:cNvPr id="30739" name="Text Box 5"/>
            <p:cNvSpPr txBox="1">
              <a:spLocks noChangeArrowheads="1"/>
            </p:cNvSpPr>
            <p:nvPr/>
          </p:nvSpPr>
          <p:spPr bwMode="auto">
            <a:xfrm>
              <a:off x="950" y="1214"/>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b="0"/>
            </a:p>
          </p:txBody>
        </p:sp>
        <p:sp>
          <p:nvSpPr>
            <p:cNvPr id="78854" name="Text Box 6"/>
            <p:cNvSpPr txBox="1">
              <a:spLocks noChangeArrowheads="1"/>
            </p:cNvSpPr>
            <p:nvPr/>
          </p:nvSpPr>
          <p:spPr bwMode="auto">
            <a:xfrm>
              <a:off x="151" y="1008"/>
              <a:ext cx="935" cy="3044"/>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effectLst>
                    <a:outerShdw blurRad="38100" dist="38100" dir="2700000" algn="tl">
                      <a:srgbClr val="C0C0C0"/>
                    </a:outerShdw>
                  </a:effectLst>
                  <a:latin typeface="Arial" pitchFamily="34" charset="0"/>
                  <a:ea typeface="黑体" pitchFamily="49" charset="-122"/>
                </a:rPr>
                <a:t>挥泪斩马谡</a:t>
              </a:r>
            </a:p>
            <a:p>
              <a:pPr>
                <a:defRPr/>
              </a:pPr>
              <a:r>
                <a:rPr lang="zh-CN" altLang="en-US" sz="2800" dirty="0">
                  <a:latin typeface="Arial" pitchFamily="34" charset="0"/>
                  <a:ea typeface="黑体" pitchFamily="49" charset="-122"/>
                </a:rPr>
                <a:t>空城计</a:t>
              </a:r>
            </a:p>
            <a:p>
              <a:pPr>
                <a:defRPr/>
              </a:pPr>
              <a:r>
                <a:rPr lang="zh-CN" altLang="en-US" sz="2800" dirty="0">
                  <a:latin typeface="Arial" pitchFamily="34" charset="0"/>
                  <a:ea typeface="黑体" pitchFamily="49" charset="-122"/>
                </a:rPr>
                <a:t>借东风</a:t>
              </a:r>
            </a:p>
            <a:p>
              <a:pPr>
                <a:defRPr/>
              </a:pPr>
              <a:r>
                <a:rPr lang="zh-CN" altLang="en-US" sz="2800" dirty="0">
                  <a:latin typeface="Arial" pitchFamily="34" charset="0"/>
                  <a:ea typeface="黑体" pitchFamily="49" charset="-122"/>
                </a:rPr>
                <a:t>三气周瑜</a:t>
              </a:r>
            </a:p>
            <a:p>
              <a:pPr>
                <a:defRPr/>
              </a:pPr>
              <a:r>
                <a:rPr lang="zh-CN" altLang="en-US" sz="2800" dirty="0">
                  <a:latin typeface="Arial" pitchFamily="34" charset="0"/>
                  <a:ea typeface="黑体" pitchFamily="49" charset="-122"/>
                </a:rPr>
                <a:t>秋风五丈原</a:t>
              </a:r>
            </a:p>
            <a:p>
              <a:pPr>
                <a:defRPr/>
              </a:pPr>
              <a:r>
                <a:rPr lang="zh-CN" altLang="en-US" sz="2800" dirty="0">
                  <a:solidFill>
                    <a:srgbClr val="0000FF"/>
                  </a:solidFill>
                  <a:effectLst>
                    <a:outerShdw blurRad="38100" dist="38100" dir="2700000" algn="tl">
                      <a:srgbClr val="C0C0C0"/>
                    </a:outerShdw>
                  </a:effectLst>
                  <a:latin typeface="Arial" pitchFamily="34" charset="0"/>
                  <a:ea typeface="黑体" pitchFamily="49" charset="-122"/>
                </a:rPr>
                <a:t>舌战群儒</a:t>
              </a:r>
            </a:p>
            <a:p>
              <a:pPr>
                <a:defRPr/>
              </a:pPr>
              <a:r>
                <a:rPr lang="zh-CN" altLang="en-US" sz="2800" dirty="0">
                  <a:solidFill>
                    <a:srgbClr val="0000FF"/>
                  </a:solidFill>
                  <a:effectLst>
                    <a:outerShdw blurRad="38100" dist="38100" dir="2700000" algn="tl">
                      <a:srgbClr val="C0C0C0"/>
                    </a:outerShdw>
                  </a:effectLst>
                  <a:latin typeface="Arial" pitchFamily="34" charset="0"/>
                  <a:ea typeface="黑体" pitchFamily="49" charset="-122"/>
                </a:rPr>
                <a:t>七擒孟获</a:t>
              </a:r>
            </a:p>
            <a:p>
              <a:pPr>
                <a:defRPr/>
              </a:pPr>
              <a:r>
                <a:rPr lang="zh-CN" altLang="en-US" sz="2800" dirty="0">
                  <a:solidFill>
                    <a:srgbClr val="0000FF"/>
                  </a:solidFill>
                  <a:effectLst>
                    <a:outerShdw blurRad="38100" dist="38100" dir="2700000" algn="tl">
                      <a:srgbClr val="C0C0C0"/>
                    </a:outerShdw>
                  </a:effectLst>
                  <a:latin typeface="Arial" pitchFamily="34" charset="0"/>
                  <a:ea typeface="黑体" pitchFamily="49" charset="-122"/>
                </a:rPr>
                <a:t>智取陈仓</a:t>
              </a:r>
            </a:p>
            <a:p>
              <a:pPr>
                <a:defRPr/>
              </a:pPr>
              <a:r>
                <a:rPr lang="zh-CN" altLang="en-US" sz="2800" dirty="0" smtClean="0">
                  <a:solidFill>
                    <a:srgbClr val="0000FF"/>
                  </a:solidFill>
                  <a:effectLst>
                    <a:outerShdw blurRad="38100" dist="38100" dir="2700000" algn="tl">
                      <a:srgbClr val="C0C0C0"/>
                    </a:outerShdw>
                  </a:effectLst>
                  <a:latin typeface="Arial" pitchFamily="34" charset="0"/>
                  <a:ea typeface="黑体" pitchFamily="49" charset="-122"/>
                </a:rPr>
                <a:t>死孔明吓</a:t>
              </a:r>
              <a:r>
                <a:rPr lang="zh-CN" altLang="en-US" sz="2800" dirty="0">
                  <a:solidFill>
                    <a:srgbClr val="0000FF"/>
                  </a:solidFill>
                  <a:effectLst>
                    <a:outerShdw blurRad="38100" dist="38100" dir="2700000" algn="tl">
                      <a:srgbClr val="C0C0C0"/>
                    </a:outerShdw>
                  </a:effectLst>
                  <a:latin typeface="Arial" pitchFamily="34" charset="0"/>
                  <a:ea typeface="黑体" pitchFamily="49" charset="-122"/>
                </a:rPr>
                <a:t>走</a:t>
              </a:r>
            </a:p>
            <a:p>
              <a:pPr>
                <a:defRPr/>
              </a:pPr>
              <a:r>
                <a:rPr lang="zh-CN" altLang="en-US" sz="2800" dirty="0">
                  <a:solidFill>
                    <a:srgbClr val="0000FF"/>
                  </a:solidFill>
                  <a:effectLst>
                    <a:outerShdw blurRad="38100" dist="38100" dir="2700000" algn="tl">
                      <a:srgbClr val="C0C0C0"/>
                    </a:outerShdw>
                  </a:effectLst>
                  <a:latin typeface="Arial" pitchFamily="34" charset="0"/>
                  <a:ea typeface="黑体" pitchFamily="49" charset="-122"/>
                </a:rPr>
                <a:t>活仲达</a:t>
              </a:r>
            </a:p>
            <a:p>
              <a:pPr>
                <a:defRPr/>
              </a:pPr>
              <a:endParaRPr lang="zh-CN" altLang="en-US" sz="2800" dirty="0">
                <a:effectLst>
                  <a:outerShdw blurRad="38100" dist="38100" dir="2700000" algn="tl">
                    <a:srgbClr val="C0C0C0"/>
                  </a:outerShdw>
                </a:effectLst>
                <a:latin typeface="Arial" pitchFamily="34" charset="0"/>
                <a:ea typeface="黑体" pitchFamily="49" charset="-122"/>
              </a:endParaRPr>
            </a:p>
          </p:txBody>
        </p:sp>
        <p:sp>
          <p:nvSpPr>
            <p:cNvPr id="30741" name="Rectangle 7"/>
            <p:cNvSpPr>
              <a:spLocks noChangeArrowheads="1"/>
            </p:cNvSpPr>
            <p:nvPr/>
          </p:nvSpPr>
          <p:spPr bwMode="auto">
            <a:xfrm>
              <a:off x="144" y="576"/>
              <a:ext cx="124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8856" name="Group 8"/>
          <p:cNvGrpSpPr>
            <a:grpSpLocks/>
          </p:cNvGrpSpPr>
          <p:nvPr/>
        </p:nvGrpSpPr>
        <p:grpSpPr bwMode="auto">
          <a:xfrm>
            <a:off x="3251200" y="914400"/>
            <a:ext cx="2844800" cy="4216400"/>
            <a:chOff x="1536" y="576"/>
            <a:chExt cx="1262" cy="2656"/>
          </a:xfrm>
        </p:grpSpPr>
        <p:sp>
          <p:nvSpPr>
            <p:cNvPr id="78857" name="Text Box 9"/>
            <p:cNvSpPr txBox="1">
              <a:spLocks noChangeArrowheads="1"/>
            </p:cNvSpPr>
            <p:nvPr/>
          </p:nvSpPr>
          <p:spPr bwMode="auto">
            <a:xfrm>
              <a:off x="1543" y="1008"/>
              <a:ext cx="1255" cy="2224"/>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a:latin typeface="Arial" pitchFamily="34" charset="0"/>
                  <a:ea typeface="黑体" pitchFamily="49" charset="-122"/>
                </a:rPr>
                <a:t>刮骨疗毒</a:t>
              </a:r>
            </a:p>
            <a:p>
              <a:pPr>
                <a:defRPr/>
              </a:pPr>
              <a:r>
                <a:rPr lang="zh-CN" altLang="en-US" sz="2800">
                  <a:latin typeface="Arial" pitchFamily="34" charset="0"/>
                  <a:ea typeface="黑体" pitchFamily="49" charset="-122"/>
                </a:rPr>
                <a:t>义释曹操</a:t>
              </a:r>
            </a:p>
            <a:p>
              <a:pPr>
                <a:defRPr/>
              </a:pPr>
              <a:r>
                <a:rPr lang="zh-CN" altLang="en-US" sz="2800">
                  <a:latin typeface="Arial" pitchFamily="34" charset="0"/>
                  <a:ea typeface="黑体" pitchFamily="49" charset="-122"/>
                </a:rPr>
                <a:t>温酒斩华雄</a:t>
              </a:r>
            </a:p>
            <a:p>
              <a:pPr>
                <a:defRPr/>
              </a:pPr>
              <a:r>
                <a:rPr lang="zh-CN" altLang="en-US" sz="2800">
                  <a:latin typeface="Arial" pitchFamily="34" charset="0"/>
                  <a:ea typeface="黑体" pitchFamily="49" charset="-122"/>
                </a:rPr>
                <a:t>大意失荆州</a:t>
              </a:r>
            </a:p>
            <a:p>
              <a:pPr>
                <a:defRPr/>
              </a:pPr>
              <a:r>
                <a:rPr lang="zh-CN" altLang="en-US" sz="2800">
                  <a:solidFill>
                    <a:srgbClr val="0000FF"/>
                  </a:solidFill>
                  <a:latin typeface="Arial" pitchFamily="34" charset="0"/>
                  <a:ea typeface="黑体" pitchFamily="49" charset="-122"/>
                </a:rPr>
                <a:t>三英战吕布</a:t>
              </a:r>
            </a:p>
            <a:p>
              <a:pPr>
                <a:defRPr/>
              </a:pPr>
              <a:r>
                <a:rPr lang="zh-CN" altLang="en-US" sz="2800">
                  <a:latin typeface="Arial" pitchFamily="34" charset="0"/>
                  <a:ea typeface="黑体" pitchFamily="49" charset="-122"/>
                </a:rPr>
                <a:t>千里走单骑</a:t>
              </a:r>
            </a:p>
            <a:p>
              <a:pPr>
                <a:defRPr/>
              </a:pPr>
              <a:r>
                <a:rPr lang="zh-CN" altLang="en-US" sz="2800">
                  <a:latin typeface="Arial" pitchFamily="34" charset="0"/>
                  <a:ea typeface="黑体" pitchFamily="49" charset="-122"/>
                </a:rPr>
                <a:t>单刀赴会</a:t>
              </a:r>
            </a:p>
            <a:p>
              <a:pPr>
                <a:defRPr/>
              </a:pPr>
              <a:r>
                <a:rPr lang="zh-CN" altLang="en-US" sz="2800">
                  <a:solidFill>
                    <a:srgbClr val="0000FF"/>
                  </a:solidFill>
                  <a:effectLst>
                    <a:outerShdw blurRad="38100" dist="38100" dir="2700000" algn="tl">
                      <a:srgbClr val="C0C0C0"/>
                    </a:outerShdw>
                  </a:effectLst>
                  <a:latin typeface="Arial" pitchFamily="34" charset="0"/>
                  <a:ea typeface="黑体" pitchFamily="49" charset="-122"/>
                </a:rPr>
                <a:t>败走麦城</a:t>
              </a:r>
            </a:p>
          </p:txBody>
        </p:sp>
        <p:sp>
          <p:nvSpPr>
            <p:cNvPr id="30738" name="Rectangle 10"/>
            <p:cNvSpPr>
              <a:spLocks noChangeArrowheads="1"/>
            </p:cNvSpPr>
            <p:nvPr/>
          </p:nvSpPr>
          <p:spPr bwMode="auto">
            <a:xfrm>
              <a:off x="1536" y="576"/>
              <a:ext cx="124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8859" name="Group 11"/>
          <p:cNvGrpSpPr>
            <a:grpSpLocks/>
          </p:cNvGrpSpPr>
          <p:nvPr/>
        </p:nvGrpSpPr>
        <p:grpSpPr bwMode="auto">
          <a:xfrm>
            <a:off x="6197602" y="914400"/>
            <a:ext cx="2641600" cy="2501900"/>
            <a:chOff x="2928" y="576"/>
            <a:chExt cx="1248" cy="1576"/>
          </a:xfrm>
        </p:grpSpPr>
        <p:sp>
          <p:nvSpPr>
            <p:cNvPr id="30735" name="Text Box 12"/>
            <p:cNvSpPr txBox="1">
              <a:spLocks noChangeArrowheads="1"/>
            </p:cNvSpPr>
            <p:nvPr/>
          </p:nvSpPr>
          <p:spPr bwMode="auto">
            <a:xfrm>
              <a:off x="2935" y="1008"/>
              <a:ext cx="939" cy="1144"/>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a:solidFill>
                    <a:srgbClr val="0000FF"/>
                  </a:solidFill>
                  <a:latin typeface="黑体" pitchFamily="49" charset="-122"/>
                  <a:ea typeface="黑体" pitchFamily="49" charset="-122"/>
                </a:rPr>
                <a:t>败走华容道</a:t>
              </a:r>
            </a:p>
            <a:p>
              <a:pPr eaLnBrk="1" hangingPunct="1"/>
              <a:r>
                <a:rPr lang="zh-CN" altLang="en-US" sz="2800" dirty="0">
                  <a:latin typeface="黑体" pitchFamily="49" charset="-122"/>
                  <a:ea typeface="黑体" pitchFamily="49" charset="-122"/>
                </a:rPr>
                <a:t>割须断袍</a:t>
              </a:r>
            </a:p>
            <a:p>
              <a:pPr eaLnBrk="1" hangingPunct="1"/>
              <a:r>
                <a:rPr lang="zh-CN" altLang="en-US" sz="2800" dirty="0">
                  <a:latin typeface="黑体" pitchFamily="49" charset="-122"/>
                  <a:ea typeface="黑体" pitchFamily="49" charset="-122"/>
                </a:rPr>
                <a:t>曹操献刀</a:t>
              </a:r>
            </a:p>
            <a:p>
              <a:pPr eaLnBrk="1" hangingPunct="1"/>
              <a:r>
                <a:rPr lang="zh-CN" altLang="en-US" sz="2800" dirty="0" smtClean="0">
                  <a:latin typeface="黑体" pitchFamily="49" charset="-122"/>
                  <a:ea typeface="黑体" pitchFamily="49" charset="-122"/>
                </a:rPr>
                <a:t>煮</a:t>
              </a:r>
              <a:r>
                <a:rPr lang="zh-CN" altLang="en-US" sz="2800" dirty="0">
                  <a:latin typeface="黑体" pitchFamily="49" charset="-122"/>
                  <a:ea typeface="黑体" pitchFamily="49" charset="-122"/>
                </a:rPr>
                <a:t>酒论英雄</a:t>
              </a:r>
            </a:p>
          </p:txBody>
        </p:sp>
        <p:sp>
          <p:nvSpPr>
            <p:cNvPr id="30736" name="Rectangle 13"/>
            <p:cNvSpPr>
              <a:spLocks noChangeArrowheads="1"/>
            </p:cNvSpPr>
            <p:nvPr/>
          </p:nvSpPr>
          <p:spPr bwMode="auto">
            <a:xfrm>
              <a:off x="2928" y="576"/>
              <a:ext cx="124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8862" name="Group 14"/>
          <p:cNvGrpSpPr>
            <a:grpSpLocks/>
          </p:cNvGrpSpPr>
          <p:nvPr/>
        </p:nvGrpSpPr>
        <p:grpSpPr bwMode="auto">
          <a:xfrm>
            <a:off x="9347202" y="914401"/>
            <a:ext cx="2641600" cy="3363913"/>
            <a:chOff x="4416" y="576"/>
            <a:chExt cx="1248" cy="2119"/>
          </a:xfrm>
        </p:grpSpPr>
        <p:sp>
          <p:nvSpPr>
            <p:cNvPr id="30733" name="Text Box 15"/>
            <p:cNvSpPr txBox="1">
              <a:spLocks noChangeArrowheads="1"/>
            </p:cNvSpPr>
            <p:nvPr/>
          </p:nvSpPr>
          <p:spPr bwMode="auto">
            <a:xfrm>
              <a:off x="4423" y="1008"/>
              <a:ext cx="1110" cy="1687"/>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a:latin typeface="黑体" pitchFamily="49" charset="-122"/>
                  <a:ea typeface="黑体" pitchFamily="49" charset="-122"/>
                </a:rPr>
                <a:t>三顾茅庐</a:t>
              </a:r>
            </a:p>
            <a:p>
              <a:pPr eaLnBrk="1" hangingPunct="1"/>
              <a:r>
                <a:rPr lang="zh-CN" altLang="en-US" sz="2800" dirty="0" smtClean="0">
                  <a:latin typeface="黑体" pitchFamily="49" charset="-122"/>
                  <a:ea typeface="黑体" pitchFamily="49" charset="-122"/>
                </a:rPr>
                <a:t>刘皇叔摔</a:t>
              </a:r>
              <a:r>
                <a:rPr lang="zh-CN" altLang="en-US" sz="2800" dirty="0">
                  <a:latin typeface="黑体" pitchFamily="49" charset="-122"/>
                  <a:ea typeface="黑体" pitchFamily="49" charset="-122"/>
                </a:rPr>
                <a:t>阿斗</a:t>
              </a:r>
            </a:p>
            <a:p>
              <a:pPr eaLnBrk="1" hangingPunct="1"/>
              <a:r>
                <a:rPr lang="zh-CN" altLang="en-US" sz="2800" dirty="0">
                  <a:latin typeface="黑体" pitchFamily="49" charset="-122"/>
                  <a:ea typeface="黑体" pitchFamily="49" charset="-122"/>
                </a:rPr>
                <a:t>携民渡江</a:t>
              </a:r>
            </a:p>
            <a:p>
              <a:pPr eaLnBrk="1" hangingPunct="1"/>
              <a:r>
                <a:rPr lang="zh-CN" altLang="en-US" sz="2800" dirty="0">
                  <a:solidFill>
                    <a:srgbClr val="0000FF"/>
                  </a:solidFill>
                  <a:latin typeface="黑体" pitchFamily="49" charset="-122"/>
                  <a:ea typeface="黑体" pitchFamily="49" charset="-122"/>
                </a:rPr>
                <a:t>三英战吕布</a:t>
              </a:r>
            </a:p>
            <a:p>
              <a:pPr eaLnBrk="1" hangingPunct="1"/>
              <a:r>
                <a:rPr lang="zh-CN" altLang="en-US" sz="2800" dirty="0">
                  <a:solidFill>
                    <a:srgbClr val="0000FF"/>
                  </a:solidFill>
                  <a:latin typeface="黑体" pitchFamily="49" charset="-122"/>
                  <a:ea typeface="黑体" pitchFamily="49" charset="-122"/>
                </a:rPr>
                <a:t>桃园结义</a:t>
              </a:r>
            </a:p>
            <a:p>
              <a:pPr eaLnBrk="1" hangingPunct="1"/>
              <a:endParaRPr lang="zh-CN" altLang="en-US" sz="2800" dirty="0">
                <a:solidFill>
                  <a:srgbClr val="0000FF"/>
                </a:solidFill>
                <a:latin typeface="黑体" pitchFamily="49" charset="-122"/>
                <a:ea typeface="黑体" pitchFamily="49" charset="-122"/>
              </a:endParaRPr>
            </a:p>
          </p:txBody>
        </p:sp>
        <p:sp>
          <p:nvSpPr>
            <p:cNvPr id="30734" name="Rectangle 16"/>
            <p:cNvSpPr>
              <a:spLocks noChangeArrowheads="1"/>
            </p:cNvSpPr>
            <p:nvPr/>
          </p:nvSpPr>
          <p:spPr bwMode="auto">
            <a:xfrm>
              <a:off x="4416" y="576"/>
              <a:ext cx="124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sp>
        <p:nvSpPr>
          <p:cNvPr id="78865" name="Text Box 17"/>
          <p:cNvSpPr txBox="1">
            <a:spLocks noChangeArrowheads="1"/>
          </p:cNvSpPr>
          <p:nvPr/>
        </p:nvSpPr>
        <p:spPr bwMode="auto">
          <a:xfrm>
            <a:off x="406401" y="822326"/>
            <a:ext cx="172354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诸葛亮</a:t>
            </a:r>
          </a:p>
        </p:txBody>
      </p:sp>
      <p:sp>
        <p:nvSpPr>
          <p:cNvPr id="78866" name="Text Box 18"/>
          <p:cNvSpPr txBox="1">
            <a:spLocks noChangeArrowheads="1"/>
          </p:cNvSpPr>
          <p:nvPr/>
        </p:nvSpPr>
        <p:spPr bwMode="auto">
          <a:xfrm>
            <a:off x="3405717" y="868364"/>
            <a:ext cx="149592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关  羽</a:t>
            </a:r>
          </a:p>
        </p:txBody>
      </p:sp>
      <p:sp>
        <p:nvSpPr>
          <p:cNvPr id="78867" name="Text Box 19"/>
          <p:cNvSpPr txBox="1">
            <a:spLocks noChangeArrowheads="1"/>
          </p:cNvSpPr>
          <p:nvPr/>
        </p:nvSpPr>
        <p:spPr bwMode="auto">
          <a:xfrm>
            <a:off x="6553200" y="838201"/>
            <a:ext cx="149592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曹  操</a:t>
            </a:r>
          </a:p>
        </p:txBody>
      </p:sp>
      <p:sp>
        <p:nvSpPr>
          <p:cNvPr id="78868" name="Text Box 20"/>
          <p:cNvSpPr txBox="1">
            <a:spLocks noChangeArrowheads="1"/>
          </p:cNvSpPr>
          <p:nvPr/>
        </p:nvSpPr>
        <p:spPr bwMode="auto">
          <a:xfrm>
            <a:off x="9501717" y="868364"/>
            <a:ext cx="149592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刘  备</a:t>
            </a:r>
          </a:p>
        </p:txBody>
      </p:sp>
      <p:sp>
        <p:nvSpPr>
          <p:cNvPr id="30732" name="Rectangle 21"/>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2" name="TextBox 1"/>
          <p:cNvSpPr txBox="1"/>
          <p:nvPr/>
        </p:nvSpPr>
        <p:spPr>
          <a:xfrm>
            <a:off x="3251201" y="5321300"/>
            <a:ext cx="8737602" cy="1446550"/>
          </a:xfrm>
          <a:prstGeom prst="rect">
            <a:avLst/>
          </a:prstGeom>
          <a:noFill/>
        </p:spPr>
        <p:txBody>
          <a:bodyPr wrap="square" rtlCol="0">
            <a:spAutoFit/>
          </a:bodyPr>
          <a:lstStyle/>
          <a:p>
            <a:r>
              <a:rPr lang="en-US" altLang="zh-CN" sz="1100" dirty="0">
                <a:latin typeface="仿宋" panose="02010609060101010101" pitchFamily="49" charset="-122"/>
                <a:ea typeface="仿宋" panose="02010609060101010101" pitchFamily="49" charset="-122"/>
              </a:rPr>
              <a:t>【</a:t>
            </a:r>
            <a:r>
              <a:rPr lang="zh-CN" altLang="en-US" sz="1100" dirty="0">
                <a:latin typeface="仿宋" panose="02010609060101010101" pitchFamily="49" charset="-122"/>
                <a:ea typeface="仿宋" panose="02010609060101010101" pitchFamily="49" charset="-122"/>
              </a:rPr>
              <a:t>曹操献刀</a:t>
            </a:r>
            <a:r>
              <a:rPr lang="en-US" altLang="zh-CN" sz="1100" dirty="0">
                <a:latin typeface="仿宋" panose="02010609060101010101" pitchFamily="49" charset="-122"/>
                <a:ea typeface="仿宋" panose="02010609060101010101" pitchFamily="49" charset="-122"/>
              </a:rPr>
              <a:t>】</a:t>
            </a:r>
            <a:r>
              <a:rPr lang="zh-CN" altLang="en-US" sz="1100" dirty="0">
                <a:latin typeface="仿宋" panose="02010609060101010101" pitchFamily="49" charset="-122"/>
                <a:ea typeface="仿宋" panose="02010609060101010101" pitchFamily="49" charset="-122"/>
              </a:rPr>
              <a:t>西凉刺史董卓乘朝野之乱，统帅二十万大军进驻洛阳，废了少帝，立了献帝，自封为相国。他欺主弄权，残暴凶狠；大臣们想除掉他，却没有办法。校尉曹操（字孟德）暗中早有杀董卓之心，他经常出入相国府，渐渐取得了董卓的信任。一日，曹操从王司徒处借来宝刀一口，藏刀来到相府，走入小阁，见董卓坐在床上，义子吕布侍立于一侧。董卓问“孟德今天为何来得这么晚？”曹操说：“我的马走不快，所以迟了。”董卓听后，命吕布选一匹西凉好马送给曹操，吕布出去了。曹操心想：“老贼该死。”想刺他，又怕董卓力大，没敢妄动，只好站在一旁等待机会。董卓身体肥胖，不能久坐，不一会，即侧身而卧。曹操见他躺下，急抽刀欲刺，董卓从铜镜内看见曹操抽刀，转身急问：“孟德你要干什么？”这时吕布也牵马回来了，曹操急忙说：“我得了一口宝刀，想要献给相国。”董卓接刀一看，长足盈尺，锋利无比，果然是一口宝刀。董卓引曹操出阁看马，曹操谢道：“愿借马一试。” 曹操牵着马出了相府，快马加鞭往东南疾去。吕布对董卓说：“曹操好象有行刺之举。”董卓有些醒悟，于是派人去追。此时曹操已经飞马奔出东门，逃得无影无踪了。</a:t>
            </a:r>
          </a:p>
        </p:txBody>
      </p:sp>
    </p:spTree>
    <p:extLst>
      <p:ext uri="{BB962C8B-B14F-4D97-AF65-F5344CB8AC3E}">
        <p14:creationId xmlns:p14="http://schemas.microsoft.com/office/powerpoint/2010/main" val="25313585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with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slide(fromLeft)">
                                      <p:cBhvr>
                                        <p:cTn id="7" dur="500"/>
                                        <p:tgtEl>
                                          <p:spTgt spid="78852"/>
                                        </p:tgtEl>
                                      </p:cBhvr>
                                    </p:animEffect>
                                  </p:childTnLst>
                                </p:cTn>
                              </p:par>
                              <p:par>
                                <p:cTn id="8" presetID="12" presetClass="entr" presetSubtype="8" fill="hold" nodeType="withEffect">
                                  <p:stCondLst>
                                    <p:cond delay="0"/>
                                  </p:stCondLst>
                                  <p:childTnLst>
                                    <p:set>
                                      <p:cBhvr>
                                        <p:cTn id="9" dur="1" fill="hold">
                                          <p:stCondLst>
                                            <p:cond delay="0"/>
                                          </p:stCondLst>
                                        </p:cTn>
                                        <p:tgtEl>
                                          <p:spTgt spid="78856"/>
                                        </p:tgtEl>
                                        <p:attrNameLst>
                                          <p:attrName>style.visibility</p:attrName>
                                        </p:attrNameLst>
                                      </p:cBhvr>
                                      <p:to>
                                        <p:strVal val="visible"/>
                                      </p:to>
                                    </p:set>
                                    <p:animEffect transition="in" filter="slide(fromLeft)">
                                      <p:cBhvr>
                                        <p:cTn id="10" dur="500"/>
                                        <p:tgtEl>
                                          <p:spTgt spid="78856"/>
                                        </p:tgtEl>
                                      </p:cBhvr>
                                    </p:animEffect>
                                  </p:childTnLst>
                                </p:cTn>
                              </p:par>
                              <p:par>
                                <p:cTn id="11" presetID="12" presetClass="entr" presetSubtype="8" fill="hold" nodeType="withEffect">
                                  <p:stCondLst>
                                    <p:cond delay="0"/>
                                  </p:stCondLst>
                                  <p:childTnLst>
                                    <p:set>
                                      <p:cBhvr>
                                        <p:cTn id="12" dur="1" fill="hold">
                                          <p:stCondLst>
                                            <p:cond delay="0"/>
                                          </p:stCondLst>
                                        </p:cTn>
                                        <p:tgtEl>
                                          <p:spTgt spid="78859"/>
                                        </p:tgtEl>
                                        <p:attrNameLst>
                                          <p:attrName>style.visibility</p:attrName>
                                        </p:attrNameLst>
                                      </p:cBhvr>
                                      <p:to>
                                        <p:strVal val="visible"/>
                                      </p:to>
                                    </p:set>
                                    <p:animEffect transition="in" filter="slide(fromLeft)">
                                      <p:cBhvr>
                                        <p:cTn id="13" dur="500"/>
                                        <p:tgtEl>
                                          <p:spTgt spid="78859"/>
                                        </p:tgtEl>
                                      </p:cBhvr>
                                    </p:animEffect>
                                  </p:childTnLst>
                                </p:cTn>
                              </p:par>
                              <p:par>
                                <p:cTn id="14" presetID="12" presetClass="entr" presetSubtype="8" fill="hold" nodeType="withEffect">
                                  <p:stCondLst>
                                    <p:cond delay="0"/>
                                  </p:stCondLst>
                                  <p:childTnLst>
                                    <p:set>
                                      <p:cBhvr>
                                        <p:cTn id="15" dur="1" fill="hold">
                                          <p:stCondLst>
                                            <p:cond delay="0"/>
                                          </p:stCondLst>
                                        </p:cTn>
                                        <p:tgtEl>
                                          <p:spTgt spid="78862"/>
                                        </p:tgtEl>
                                        <p:attrNameLst>
                                          <p:attrName>style.visibility</p:attrName>
                                        </p:attrNameLst>
                                      </p:cBhvr>
                                      <p:to>
                                        <p:strVal val="visible"/>
                                      </p:to>
                                    </p:set>
                                    <p:animEffect transition="in" filter="slide(fromLeft)">
                                      <p:cBhvr>
                                        <p:cTn id="16" dur="500"/>
                                        <p:tgtEl>
                                          <p:spTgt spid="78862"/>
                                        </p:tgtEl>
                                      </p:cBhvr>
                                    </p:animEffect>
                                  </p:childTnLst>
                                </p:cTn>
                              </p:par>
                            </p:childTnLst>
                          </p:cTn>
                        </p:par>
                        <p:par>
                          <p:cTn id="17" fill="hold" nodeType="afterGroup">
                            <p:stCondLst>
                              <p:cond delay="500"/>
                            </p:stCondLst>
                            <p:childTnLst>
                              <p:par>
                                <p:cTn id="18" presetID="23" presetClass="entr" presetSubtype="32" fill="hold" grpId="0" nodeType="afterEffect">
                                  <p:stCondLst>
                                    <p:cond delay="0"/>
                                  </p:stCondLst>
                                  <p:childTnLst>
                                    <p:set>
                                      <p:cBhvr>
                                        <p:cTn id="19" dur="1" fill="hold">
                                          <p:stCondLst>
                                            <p:cond delay="0"/>
                                          </p:stCondLst>
                                        </p:cTn>
                                        <p:tgtEl>
                                          <p:spTgt spid="78865"/>
                                        </p:tgtEl>
                                        <p:attrNameLst>
                                          <p:attrName>style.visibility</p:attrName>
                                        </p:attrNameLst>
                                      </p:cBhvr>
                                      <p:to>
                                        <p:strVal val="visible"/>
                                      </p:to>
                                    </p:set>
                                    <p:anim calcmode="lin" valueType="num">
                                      <p:cBhvr>
                                        <p:cTn id="20" dur="500" fill="hold"/>
                                        <p:tgtEl>
                                          <p:spTgt spid="78865"/>
                                        </p:tgtEl>
                                        <p:attrNameLst>
                                          <p:attrName>ppt_w</p:attrName>
                                        </p:attrNameLst>
                                      </p:cBhvr>
                                      <p:tavLst>
                                        <p:tav tm="0">
                                          <p:val>
                                            <p:strVal val="4*#ppt_w"/>
                                          </p:val>
                                        </p:tav>
                                        <p:tav tm="100000">
                                          <p:val>
                                            <p:strVal val="#ppt_w"/>
                                          </p:val>
                                        </p:tav>
                                      </p:tavLst>
                                    </p:anim>
                                    <p:anim calcmode="lin" valueType="num">
                                      <p:cBhvr>
                                        <p:cTn id="21" dur="500" fill="hold"/>
                                        <p:tgtEl>
                                          <p:spTgt spid="78865"/>
                                        </p:tgtEl>
                                        <p:attrNameLst>
                                          <p:attrName>ppt_h</p:attrName>
                                        </p:attrNameLst>
                                      </p:cBhvr>
                                      <p:tavLst>
                                        <p:tav tm="0">
                                          <p:val>
                                            <p:strVal val="4*#ppt_h"/>
                                          </p:val>
                                        </p:tav>
                                        <p:tav tm="100000">
                                          <p:val>
                                            <p:strVal val="#ppt_h"/>
                                          </p:val>
                                        </p:tav>
                                      </p:tavLst>
                                    </p:anim>
                                  </p:childTnLst>
                                </p:cTn>
                              </p:par>
                              <p:par>
                                <p:cTn id="22" presetID="23" presetClass="entr" presetSubtype="32" fill="hold" grpId="0" nodeType="withEffect">
                                  <p:stCondLst>
                                    <p:cond delay="0"/>
                                  </p:stCondLst>
                                  <p:childTnLst>
                                    <p:set>
                                      <p:cBhvr>
                                        <p:cTn id="23" dur="1" fill="hold">
                                          <p:stCondLst>
                                            <p:cond delay="0"/>
                                          </p:stCondLst>
                                        </p:cTn>
                                        <p:tgtEl>
                                          <p:spTgt spid="78866"/>
                                        </p:tgtEl>
                                        <p:attrNameLst>
                                          <p:attrName>style.visibility</p:attrName>
                                        </p:attrNameLst>
                                      </p:cBhvr>
                                      <p:to>
                                        <p:strVal val="visible"/>
                                      </p:to>
                                    </p:set>
                                    <p:anim calcmode="lin" valueType="num">
                                      <p:cBhvr>
                                        <p:cTn id="24" dur="500" fill="hold"/>
                                        <p:tgtEl>
                                          <p:spTgt spid="78866"/>
                                        </p:tgtEl>
                                        <p:attrNameLst>
                                          <p:attrName>ppt_w</p:attrName>
                                        </p:attrNameLst>
                                      </p:cBhvr>
                                      <p:tavLst>
                                        <p:tav tm="0">
                                          <p:val>
                                            <p:strVal val="4*#ppt_w"/>
                                          </p:val>
                                        </p:tav>
                                        <p:tav tm="100000">
                                          <p:val>
                                            <p:strVal val="#ppt_w"/>
                                          </p:val>
                                        </p:tav>
                                      </p:tavLst>
                                    </p:anim>
                                    <p:anim calcmode="lin" valueType="num">
                                      <p:cBhvr>
                                        <p:cTn id="25" dur="500" fill="hold"/>
                                        <p:tgtEl>
                                          <p:spTgt spid="78866"/>
                                        </p:tgtEl>
                                        <p:attrNameLst>
                                          <p:attrName>ppt_h</p:attrName>
                                        </p:attrNameLst>
                                      </p:cBhvr>
                                      <p:tavLst>
                                        <p:tav tm="0">
                                          <p:val>
                                            <p:strVal val="4*#ppt_h"/>
                                          </p:val>
                                        </p:tav>
                                        <p:tav tm="100000">
                                          <p:val>
                                            <p:strVal val="#ppt_h"/>
                                          </p:val>
                                        </p:tav>
                                      </p:tavLst>
                                    </p:anim>
                                  </p:childTnLst>
                                </p:cTn>
                              </p:par>
                              <p:par>
                                <p:cTn id="26" presetID="23" presetClass="entr" presetSubtype="32" fill="hold" grpId="0" nodeType="withEffect">
                                  <p:stCondLst>
                                    <p:cond delay="0"/>
                                  </p:stCondLst>
                                  <p:childTnLst>
                                    <p:set>
                                      <p:cBhvr>
                                        <p:cTn id="27" dur="1" fill="hold">
                                          <p:stCondLst>
                                            <p:cond delay="0"/>
                                          </p:stCondLst>
                                        </p:cTn>
                                        <p:tgtEl>
                                          <p:spTgt spid="78867"/>
                                        </p:tgtEl>
                                        <p:attrNameLst>
                                          <p:attrName>style.visibility</p:attrName>
                                        </p:attrNameLst>
                                      </p:cBhvr>
                                      <p:to>
                                        <p:strVal val="visible"/>
                                      </p:to>
                                    </p:set>
                                    <p:anim calcmode="lin" valueType="num">
                                      <p:cBhvr>
                                        <p:cTn id="28" dur="500" fill="hold"/>
                                        <p:tgtEl>
                                          <p:spTgt spid="78867"/>
                                        </p:tgtEl>
                                        <p:attrNameLst>
                                          <p:attrName>ppt_w</p:attrName>
                                        </p:attrNameLst>
                                      </p:cBhvr>
                                      <p:tavLst>
                                        <p:tav tm="0">
                                          <p:val>
                                            <p:strVal val="4*#ppt_w"/>
                                          </p:val>
                                        </p:tav>
                                        <p:tav tm="100000">
                                          <p:val>
                                            <p:strVal val="#ppt_w"/>
                                          </p:val>
                                        </p:tav>
                                      </p:tavLst>
                                    </p:anim>
                                    <p:anim calcmode="lin" valueType="num">
                                      <p:cBhvr>
                                        <p:cTn id="29" dur="500" fill="hold"/>
                                        <p:tgtEl>
                                          <p:spTgt spid="78867"/>
                                        </p:tgtEl>
                                        <p:attrNameLst>
                                          <p:attrName>ppt_h</p:attrName>
                                        </p:attrNameLst>
                                      </p:cBhvr>
                                      <p:tavLst>
                                        <p:tav tm="0">
                                          <p:val>
                                            <p:strVal val="4*#ppt_h"/>
                                          </p:val>
                                        </p:tav>
                                        <p:tav tm="100000">
                                          <p:val>
                                            <p:strVal val="#ppt_h"/>
                                          </p:val>
                                        </p:tav>
                                      </p:tavLst>
                                    </p:anim>
                                  </p:childTnLst>
                                </p:cTn>
                              </p:par>
                              <p:par>
                                <p:cTn id="30" presetID="23" presetClass="entr" presetSubtype="32" fill="hold" grpId="0" nodeType="withEffect">
                                  <p:stCondLst>
                                    <p:cond delay="0"/>
                                  </p:stCondLst>
                                  <p:childTnLst>
                                    <p:set>
                                      <p:cBhvr>
                                        <p:cTn id="31" dur="1" fill="hold">
                                          <p:stCondLst>
                                            <p:cond delay="0"/>
                                          </p:stCondLst>
                                        </p:cTn>
                                        <p:tgtEl>
                                          <p:spTgt spid="78868"/>
                                        </p:tgtEl>
                                        <p:attrNameLst>
                                          <p:attrName>style.visibility</p:attrName>
                                        </p:attrNameLst>
                                      </p:cBhvr>
                                      <p:to>
                                        <p:strVal val="visible"/>
                                      </p:to>
                                    </p:set>
                                    <p:anim calcmode="lin" valueType="num">
                                      <p:cBhvr>
                                        <p:cTn id="32" dur="500" fill="hold"/>
                                        <p:tgtEl>
                                          <p:spTgt spid="78868"/>
                                        </p:tgtEl>
                                        <p:attrNameLst>
                                          <p:attrName>ppt_w</p:attrName>
                                        </p:attrNameLst>
                                      </p:cBhvr>
                                      <p:tavLst>
                                        <p:tav tm="0">
                                          <p:val>
                                            <p:strVal val="4*#ppt_w"/>
                                          </p:val>
                                        </p:tav>
                                        <p:tav tm="100000">
                                          <p:val>
                                            <p:strVal val="#ppt_w"/>
                                          </p:val>
                                        </p:tav>
                                      </p:tavLst>
                                    </p:anim>
                                    <p:anim calcmode="lin" valueType="num">
                                      <p:cBhvr>
                                        <p:cTn id="33" dur="500" fill="hold"/>
                                        <p:tgtEl>
                                          <p:spTgt spid="78868"/>
                                        </p:tgtEl>
                                        <p:attrNameLst>
                                          <p:attrName>ppt_h</p:attrName>
                                        </p:attrNameLst>
                                      </p:cBhvr>
                                      <p:tavLst>
                                        <p:tav tm="0">
                                          <p:val>
                                            <p:strVal val="4*#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ppt_x"/>
                                          </p:val>
                                        </p:tav>
                                        <p:tav tm="100000">
                                          <p:val>
                                            <p:strVal val="#ppt_x"/>
                                          </p:val>
                                        </p:tav>
                                      </p:tavLst>
                                    </p:anim>
                                    <p:anim calcmode="lin" valueType="num">
                                      <p:cBhvr additive="base">
                                        <p:cTn id="3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5" grpId="0"/>
      <p:bldP spid="78866" grpId="0"/>
      <p:bldP spid="78867" grpId="0"/>
      <p:bldP spid="78868"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AutoShape 2"/>
          <p:cNvSpPr>
            <a:spLocks noChangeArrowheads="1"/>
          </p:cNvSpPr>
          <p:nvPr/>
        </p:nvSpPr>
        <p:spPr bwMode="auto">
          <a:xfrm>
            <a:off x="406400" y="2667000"/>
            <a:ext cx="8331200" cy="3657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1747" name="AutoShape 3"/>
          <p:cNvSpPr>
            <a:spLocks noChangeArrowheads="1"/>
          </p:cNvSpPr>
          <p:nvPr/>
        </p:nvSpPr>
        <p:spPr bwMode="auto">
          <a:xfrm>
            <a:off x="2235200" y="152400"/>
            <a:ext cx="7010400" cy="5334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9876" name="Rectangle 4"/>
          <p:cNvSpPr>
            <a:spLocks noChangeArrowheads="1"/>
          </p:cNvSpPr>
          <p:nvPr/>
        </p:nvSpPr>
        <p:spPr bwMode="auto">
          <a:xfrm>
            <a:off x="2540000" y="152401"/>
            <a:ext cx="44935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a:solidFill>
                  <a:srgbClr val="CC0000"/>
                </a:solidFill>
                <a:effectLst>
                  <a:outerShdw blurRad="38100" dist="38100" dir="2700000" algn="tl">
                    <a:srgbClr val="C0C0C0"/>
                  </a:outerShdw>
                </a:effectLst>
                <a:latin typeface="Arial" pitchFamily="34" charset="0"/>
                <a:ea typeface="黑体" pitchFamily="49" charset="-122"/>
              </a:rPr>
              <a:t>学会按人物或事件归类记忆</a:t>
            </a:r>
          </a:p>
        </p:txBody>
      </p:sp>
      <p:grpSp>
        <p:nvGrpSpPr>
          <p:cNvPr id="79877" name="Group 5"/>
          <p:cNvGrpSpPr>
            <a:grpSpLocks/>
          </p:cNvGrpSpPr>
          <p:nvPr/>
        </p:nvGrpSpPr>
        <p:grpSpPr bwMode="auto">
          <a:xfrm>
            <a:off x="812801" y="838201"/>
            <a:ext cx="2656417" cy="1639888"/>
            <a:chOff x="233" y="720"/>
            <a:chExt cx="1255" cy="1033"/>
          </a:xfrm>
        </p:grpSpPr>
        <p:sp>
          <p:nvSpPr>
            <p:cNvPr id="31766" name="Text Box 6"/>
            <p:cNvSpPr txBox="1">
              <a:spLocks noChangeArrowheads="1"/>
            </p:cNvSpPr>
            <p:nvPr/>
          </p:nvSpPr>
          <p:spPr bwMode="auto">
            <a:xfrm>
              <a:off x="233" y="1152"/>
              <a:ext cx="939" cy="601"/>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ea typeface="黑体" pitchFamily="49" charset="-122"/>
                </a:rPr>
                <a:t>大闹长坂桥</a:t>
              </a:r>
            </a:p>
            <a:p>
              <a:pPr eaLnBrk="1" hangingPunct="1"/>
              <a:r>
                <a:rPr lang="zh-CN" altLang="en-US" sz="2800">
                  <a:solidFill>
                    <a:srgbClr val="0000FF"/>
                  </a:solidFill>
                  <a:ea typeface="黑体" pitchFamily="49" charset="-122"/>
                </a:rPr>
                <a:t>三英战吕布</a:t>
              </a:r>
            </a:p>
          </p:txBody>
        </p:sp>
        <p:sp>
          <p:nvSpPr>
            <p:cNvPr id="31767" name="Rectangle 7"/>
            <p:cNvSpPr>
              <a:spLocks noChangeArrowheads="1"/>
            </p:cNvSpPr>
            <p:nvPr/>
          </p:nvSpPr>
          <p:spPr bwMode="auto">
            <a:xfrm>
              <a:off x="240" y="720"/>
              <a:ext cx="124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9880" name="Group 8"/>
          <p:cNvGrpSpPr>
            <a:grpSpLocks/>
          </p:cNvGrpSpPr>
          <p:nvPr/>
        </p:nvGrpSpPr>
        <p:grpSpPr bwMode="auto">
          <a:xfrm>
            <a:off x="4064000" y="838200"/>
            <a:ext cx="2133600" cy="1209675"/>
            <a:chOff x="1776" y="720"/>
            <a:chExt cx="1008" cy="762"/>
          </a:xfrm>
        </p:grpSpPr>
        <p:sp>
          <p:nvSpPr>
            <p:cNvPr id="31764" name="Text Box 9"/>
            <p:cNvSpPr txBox="1">
              <a:spLocks noChangeArrowheads="1"/>
            </p:cNvSpPr>
            <p:nvPr/>
          </p:nvSpPr>
          <p:spPr bwMode="auto">
            <a:xfrm>
              <a:off x="1776" y="1152"/>
              <a:ext cx="769" cy="330"/>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0000FF"/>
                  </a:solidFill>
                  <a:ea typeface="黑体" pitchFamily="49" charset="-122"/>
                </a:rPr>
                <a:t>三让徐州</a:t>
              </a:r>
            </a:p>
          </p:txBody>
        </p:sp>
        <p:sp>
          <p:nvSpPr>
            <p:cNvPr id="31765" name="Rectangle 10"/>
            <p:cNvSpPr>
              <a:spLocks noChangeArrowheads="1"/>
            </p:cNvSpPr>
            <p:nvPr/>
          </p:nvSpPr>
          <p:spPr bwMode="auto">
            <a:xfrm>
              <a:off x="1776" y="720"/>
              <a:ext cx="1008"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9883" name="Group 11"/>
          <p:cNvGrpSpPr>
            <a:grpSpLocks/>
          </p:cNvGrpSpPr>
          <p:nvPr/>
        </p:nvGrpSpPr>
        <p:grpSpPr bwMode="auto">
          <a:xfrm>
            <a:off x="6807201" y="838200"/>
            <a:ext cx="1930401" cy="1201738"/>
            <a:chOff x="3120" y="720"/>
            <a:chExt cx="912" cy="757"/>
          </a:xfrm>
        </p:grpSpPr>
        <p:sp>
          <p:nvSpPr>
            <p:cNvPr id="31762" name="Text Box 12"/>
            <p:cNvSpPr txBox="1">
              <a:spLocks noChangeArrowheads="1"/>
            </p:cNvSpPr>
            <p:nvPr/>
          </p:nvSpPr>
          <p:spPr bwMode="auto">
            <a:xfrm>
              <a:off x="3120" y="1147"/>
              <a:ext cx="692" cy="330"/>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ea typeface="黑体" pitchFamily="49" charset="-122"/>
                </a:rPr>
                <a:t> 连环计 </a:t>
              </a:r>
            </a:p>
          </p:txBody>
        </p:sp>
        <p:sp>
          <p:nvSpPr>
            <p:cNvPr id="31763" name="Rectangle 13"/>
            <p:cNvSpPr>
              <a:spLocks noChangeArrowheads="1"/>
            </p:cNvSpPr>
            <p:nvPr/>
          </p:nvSpPr>
          <p:spPr bwMode="auto">
            <a:xfrm>
              <a:off x="3120" y="720"/>
              <a:ext cx="912"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grpSp>
        <p:nvGrpSpPr>
          <p:cNvPr id="79886" name="Group 14"/>
          <p:cNvGrpSpPr>
            <a:grpSpLocks/>
          </p:cNvGrpSpPr>
          <p:nvPr/>
        </p:nvGrpSpPr>
        <p:grpSpPr bwMode="auto">
          <a:xfrm>
            <a:off x="9463620" y="838200"/>
            <a:ext cx="1828800" cy="1201738"/>
            <a:chOff x="4416" y="720"/>
            <a:chExt cx="864" cy="757"/>
          </a:xfrm>
        </p:grpSpPr>
        <p:sp>
          <p:nvSpPr>
            <p:cNvPr id="31760" name="Text Box 15"/>
            <p:cNvSpPr txBox="1">
              <a:spLocks noChangeArrowheads="1"/>
            </p:cNvSpPr>
            <p:nvPr/>
          </p:nvSpPr>
          <p:spPr bwMode="auto">
            <a:xfrm>
              <a:off x="4416" y="1147"/>
              <a:ext cx="769" cy="330"/>
            </a:xfrm>
            <a:prstGeom prst="rect">
              <a:avLst/>
            </a:prstGeom>
            <a:solidFill>
              <a:schemeClr val="bg1"/>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smtClean="0">
                  <a:ea typeface="黑体" pitchFamily="49" charset="-122"/>
                </a:rPr>
                <a:t>蒋干中计</a:t>
              </a:r>
              <a:endParaRPr lang="zh-CN" altLang="en-US" sz="2800" dirty="0">
                <a:ea typeface="黑体" pitchFamily="49" charset="-122"/>
              </a:endParaRPr>
            </a:p>
          </p:txBody>
        </p:sp>
        <p:sp>
          <p:nvSpPr>
            <p:cNvPr id="31761" name="Rectangle 16"/>
            <p:cNvSpPr>
              <a:spLocks noChangeArrowheads="1"/>
            </p:cNvSpPr>
            <p:nvPr/>
          </p:nvSpPr>
          <p:spPr bwMode="auto">
            <a:xfrm>
              <a:off x="4416" y="720"/>
              <a:ext cx="864" cy="384"/>
            </a:xfrm>
            <a:prstGeom prst="rect">
              <a:avLst/>
            </a:prstGeom>
            <a:solidFill>
              <a:srgbClr val="FFE5F2"/>
            </a:solidFill>
            <a:ln w="22225">
              <a:solidFill>
                <a:srgbClr val="C0006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sp>
        <p:nvSpPr>
          <p:cNvPr id="79889" name="Text Box 17"/>
          <p:cNvSpPr txBox="1">
            <a:spLocks noChangeArrowheads="1"/>
          </p:cNvSpPr>
          <p:nvPr/>
        </p:nvSpPr>
        <p:spPr bwMode="auto">
          <a:xfrm>
            <a:off x="726018" y="792164"/>
            <a:ext cx="163859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张   飞</a:t>
            </a:r>
          </a:p>
        </p:txBody>
      </p:sp>
      <p:sp>
        <p:nvSpPr>
          <p:cNvPr id="79890" name="Text Box 18"/>
          <p:cNvSpPr txBox="1">
            <a:spLocks noChangeArrowheads="1"/>
          </p:cNvSpPr>
          <p:nvPr/>
        </p:nvSpPr>
        <p:spPr bwMode="auto">
          <a:xfrm>
            <a:off x="4013201" y="762001"/>
            <a:ext cx="13532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陶 谦</a:t>
            </a:r>
          </a:p>
        </p:txBody>
      </p:sp>
      <p:sp>
        <p:nvSpPr>
          <p:cNvPr id="79891" name="Text Box 19"/>
          <p:cNvSpPr txBox="1">
            <a:spLocks noChangeArrowheads="1"/>
          </p:cNvSpPr>
          <p:nvPr/>
        </p:nvSpPr>
        <p:spPr bwMode="auto">
          <a:xfrm>
            <a:off x="6843184" y="792164"/>
            <a:ext cx="13532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王 允</a:t>
            </a:r>
          </a:p>
        </p:txBody>
      </p:sp>
      <p:sp>
        <p:nvSpPr>
          <p:cNvPr id="79892" name="Text Box 20"/>
          <p:cNvSpPr txBox="1">
            <a:spLocks noChangeArrowheads="1"/>
          </p:cNvSpPr>
          <p:nvPr/>
        </p:nvSpPr>
        <p:spPr bwMode="auto">
          <a:xfrm>
            <a:off x="9484784" y="792164"/>
            <a:ext cx="13532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a:solidFill>
                  <a:srgbClr val="660033"/>
                </a:solidFill>
                <a:effectLst>
                  <a:outerShdw blurRad="38100" dist="38100" dir="2700000" algn="tl">
                    <a:srgbClr val="C0C0C0"/>
                  </a:outerShdw>
                </a:effectLst>
                <a:latin typeface="Arial" pitchFamily="34" charset="0"/>
                <a:ea typeface="黑体" pitchFamily="49" charset="-122"/>
              </a:rPr>
              <a:t>蒋 干</a:t>
            </a:r>
          </a:p>
        </p:txBody>
      </p:sp>
      <p:sp>
        <p:nvSpPr>
          <p:cNvPr id="79893" name="Text Box 21"/>
          <p:cNvSpPr txBox="1">
            <a:spLocks noChangeArrowheads="1"/>
          </p:cNvSpPr>
          <p:nvPr/>
        </p:nvSpPr>
        <p:spPr bwMode="auto">
          <a:xfrm>
            <a:off x="812800" y="2755900"/>
            <a:ext cx="5254965"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4000" dirty="0">
                <a:solidFill>
                  <a:srgbClr val="660033"/>
                </a:solidFill>
                <a:effectLst>
                  <a:outerShdw blurRad="38100" dist="38100" dir="2700000" algn="tl">
                    <a:srgbClr val="C0C0C0"/>
                  </a:outerShdw>
                </a:effectLst>
                <a:latin typeface="Arial" pitchFamily="34" charset="0"/>
                <a:ea typeface="黑体" pitchFamily="49" charset="-122"/>
              </a:rPr>
              <a:t>★重要战役：</a:t>
            </a:r>
          </a:p>
          <a:p>
            <a:pPr>
              <a:defRPr/>
            </a:pPr>
            <a:r>
              <a:rPr lang="en-US" altLang="zh-CN" sz="2800" dirty="0">
                <a:solidFill>
                  <a:srgbClr val="CC0000"/>
                </a:solidFill>
                <a:latin typeface="Arial" pitchFamily="34" charset="0"/>
                <a:ea typeface="黑体" pitchFamily="49" charset="-122"/>
              </a:rPr>
              <a:t>1.</a:t>
            </a:r>
            <a:r>
              <a:rPr lang="zh-CN" altLang="en-US" sz="2800" dirty="0">
                <a:solidFill>
                  <a:srgbClr val="CC0000"/>
                </a:solidFill>
                <a:latin typeface="Arial" pitchFamily="34" charset="0"/>
                <a:ea typeface="黑体" pitchFamily="49" charset="-122"/>
              </a:rPr>
              <a:t>官渡之战</a:t>
            </a:r>
            <a:r>
              <a:rPr lang="zh-CN" altLang="en-US" dirty="0">
                <a:solidFill>
                  <a:srgbClr val="CC0000"/>
                </a:solidFill>
                <a:latin typeface="Arial" pitchFamily="34" charset="0"/>
              </a:rPr>
              <a:t>（第</a:t>
            </a:r>
            <a:r>
              <a:rPr lang="en-US" altLang="zh-CN" dirty="0">
                <a:solidFill>
                  <a:srgbClr val="CC0000"/>
                </a:solidFill>
                <a:latin typeface="Arial" pitchFamily="34" charset="0"/>
              </a:rPr>
              <a:t>30</a:t>
            </a:r>
            <a:r>
              <a:rPr lang="zh-CN" altLang="en-US" dirty="0">
                <a:solidFill>
                  <a:srgbClr val="CC0000"/>
                </a:solidFill>
                <a:latin typeface="Arial" pitchFamily="34" charset="0"/>
              </a:rPr>
              <a:t>回）</a:t>
            </a:r>
            <a:endParaRPr lang="zh-CN" altLang="en-US" sz="2800" dirty="0">
              <a:solidFill>
                <a:srgbClr val="CC0000"/>
              </a:solidFill>
              <a:latin typeface="Arial" pitchFamily="34" charset="0"/>
              <a:ea typeface="黑体" pitchFamily="49" charset="-122"/>
            </a:endParaRPr>
          </a:p>
          <a:p>
            <a:pPr>
              <a:defRPr/>
            </a:pPr>
            <a:r>
              <a:rPr lang="en-US" altLang="zh-CN" sz="2800" dirty="0">
                <a:latin typeface="Arial" pitchFamily="34" charset="0"/>
                <a:ea typeface="黑体" pitchFamily="49" charset="-122"/>
              </a:rPr>
              <a:t>2.</a:t>
            </a:r>
            <a:r>
              <a:rPr lang="zh-CN" altLang="en-US" sz="2800" dirty="0">
                <a:latin typeface="Arial" pitchFamily="34" charset="0"/>
                <a:ea typeface="黑体" pitchFamily="49" charset="-122"/>
              </a:rPr>
              <a:t>火烧新野</a:t>
            </a:r>
            <a:r>
              <a:rPr lang="zh-CN" altLang="en-US" dirty="0">
                <a:solidFill>
                  <a:srgbClr val="CC0000"/>
                </a:solidFill>
                <a:latin typeface="Arial" pitchFamily="34" charset="0"/>
              </a:rPr>
              <a:t>（第</a:t>
            </a:r>
            <a:r>
              <a:rPr lang="en-US" altLang="zh-CN" dirty="0">
                <a:solidFill>
                  <a:srgbClr val="CC0000"/>
                </a:solidFill>
                <a:latin typeface="Arial" pitchFamily="34" charset="0"/>
              </a:rPr>
              <a:t>40</a:t>
            </a:r>
            <a:r>
              <a:rPr lang="zh-CN" altLang="en-US" dirty="0">
                <a:solidFill>
                  <a:srgbClr val="CC0000"/>
                </a:solidFill>
                <a:latin typeface="Arial" pitchFamily="34" charset="0"/>
              </a:rPr>
              <a:t>回）</a:t>
            </a:r>
          </a:p>
          <a:p>
            <a:pPr>
              <a:defRPr/>
            </a:pPr>
            <a:r>
              <a:rPr lang="en-US" altLang="zh-CN" sz="2800" dirty="0">
                <a:solidFill>
                  <a:srgbClr val="CC0000"/>
                </a:solidFill>
                <a:latin typeface="Arial" pitchFamily="34" charset="0"/>
                <a:ea typeface="黑体" pitchFamily="49" charset="-122"/>
              </a:rPr>
              <a:t>3.</a:t>
            </a:r>
            <a:r>
              <a:rPr lang="zh-CN" altLang="en-US" sz="2800" dirty="0">
                <a:solidFill>
                  <a:srgbClr val="CC0000"/>
                </a:solidFill>
                <a:latin typeface="Arial" pitchFamily="34" charset="0"/>
                <a:ea typeface="黑体" pitchFamily="49" charset="-122"/>
              </a:rPr>
              <a:t>赤壁之战</a:t>
            </a:r>
            <a:r>
              <a:rPr lang="zh-CN" altLang="en-US" dirty="0">
                <a:solidFill>
                  <a:srgbClr val="CC0000"/>
                </a:solidFill>
                <a:latin typeface="Arial" pitchFamily="34" charset="0"/>
              </a:rPr>
              <a:t>（第</a:t>
            </a:r>
            <a:r>
              <a:rPr lang="en-US" altLang="zh-CN" dirty="0">
                <a:solidFill>
                  <a:srgbClr val="CC0000"/>
                </a:solidFill>
                <a:latin typeface="Arial" pitchFamily="34" charset="0"/>
              </a:rPr>
              <a:t>44—50</a:t>
            </a:r>
            <a:r>
              <a:rPr lang="zh-CN" altLang="en-US" dirty="0">
                <a:solidFill>
                  <a:srgbClr val="CC0000"/>
                </a:solidFill>
                <a:latin typeface="Arial" pitchFamily="34" charset="0"/>
              </a:rPr>
              <a:t>回）</a:t>
            </a:r>
          </a:p>
          <a:p>
            <a:pPr>
              <a:defRPr/>
            </a:pPr>
            <a:r>
              <a:rPr lang="en-US" altLang="zh-CN" sz="2800" dirty="0">
                <a:latin typeface="Arial" pitchFamily="34" charset="0"/>
                <a:ea typeface="黑体" pitchFamily="49" charset="-122"/>
              </a:rPr>
              <a:t>4.</a:t>
            </a:r>
            <a:r>
              <a:rPr lang="zh-CN" altLang="en-US" sz="2800" dirty="0">
                <a:latin typeface="Arial" pitchFamily="34" charset="0"/>
                <a:ea typeface="黑体" pitchFamily="49" charset="-122"/>
              </a:rPr>
              <a:t>汉中争夺战</a:t>
            </a:r>
            <a:r>
              <a:rPr lang="zh-CN" altLang="en-US" dirty="0">
                <a:solidFill>
                  <a:srgbClr val="CC0000"/>
                </a:solidFill>
                <a:latin typeface="Arial" pitchFamily="34" charset="0"/>
              </a:rPr>
              <a:t>（第</a:t>
            </a:r>
            <a:r>
              <a:rPr lang="en-US" altLang="zh-CN" dirty="0">
                <a:solidFill>
                  <a:srgbClr val="CC0000"/>
                </a:solidFill>
                <a:latin typeface="Arial" pitchFamily="34" charset="0"/>
              </a:rPr>
              <a:t>67</a:t>
            </a:r>
            <a:r>
              <a:rPr lang="zh-CN" altLang="en-US" dirty="0">
                <a:solidFill>
                  <a:srgbClr val="CC0000"/>
                </a:solidFill>
                <a:latin typeface="Arial" pitchFamily="34" charset="0"/>
              </a:rPr>
              <a:t>回）</a:t>
            </a:r>
          </a:p>
          <a:p>
            <a:pPr>
              <a:defRPr/>
            </a:pPr>
            <a:r>
              <a:rPr lang="en-US" altLang="zh-CN" sz="2800" dirty="0">
                <a:latin typeface="Arial" pitchFamily="34" charset="0"/>
                <a:ea typeface="黑体" pitchFamily="49" charset="-122"/>
              </a:rPr>
              <a:t>5.</a:t>
            </a:r>
            <a:r>
              <a:rPr lang="zh-CN" altLang="en-US" sz="2800" dirty="0">
                <a:latin typeface="Arial" pitchFamily="34" charset="0"/>
                <a:ea typeface="黑体" pitchFamily="49" charset="-122"/>
              </a:rPr>
              <a:t>水淹七军</a:t>
            </a:r>
            <a:r>
              <a:rPr lang="zh-CN" altLang="en-US" dirty="0">
                <a:solidFill>
                  <a:srgbClr val="CC0000"/>
                </a:solidFill>
                <a:latin typeface="Arial" pitchFamily="34" charset="0"/>
              </a:rPr>
              <a:t>（第</a:t>
            </a:r>
            <a:r>
              <a:rPr lang="en-US" altLang="zh-CN" dirty="0">
                <a:solidFill>
                  <a:srgbClr val="CC0000"/>
                </a:solidFill>
                <a:latin typeface="Arial" pitchFamily="34" charset="0"/>
              </a:rPr>
              <a:t>74</a:t>
            </a:r>
            <a:r>
              <a:rPr lang="zh-CN" altLang="en-US" dirty="0">
                <a:solidFill>
                  <a:srgbClr val="CC0000"/>
                </a:solidFill>
                <a:latin typeface="Arial" pitchFamily="34" charset="0"/>
              </a:rPr>
              <a:t>回）</a:t>
            </a:r>
          </a:p>
          <a:p>
            <a:pPr>
              <a:defRPr/>
            </a:pPr>
            <a:r>
              <a:rPr lang="en-US" altLang="zh-CN" sz="2800" dirty="0">
                <a:solidFill>
                  <a:srgbClr val="CC0000"/>
                </a:solidFill>
                <a:latin typeface="Arial" pitchFamily="34" charset="0"/>
                <a:ea typeface="黑体" pitchFamily="49" charset="-122"/>
              </a:rPr>
              <a:t>6.</a:t>
            </a:r>
            <a:r>
              <a:rPr lang="zh-CN" altLang="en-US" sz="2800" dirty="0">
                <a:solidFill>
                  <a:srgbClr val="CC0000"/>
                </a:solidFill>
                <a:latin typeface="Arial" pitchFamily="34" charset="0"/>
                <a:ea typeface="黑体" pitchFamily="49" charset="-122"/>
              </a:rPr>
              <a:t>彝陵之战</a:t>
            </a:r>
            <a:r>
              <a:rPr lang="zh-CN" altLang="en-US" sz="2800" dirty="0">
                <a:solidFill>
                  <a:srgbClr val="0000FF"/>
                </a:solidFill>
                <a:latin typeface="Arial" pitchFamily="34" charset="0"/>
                <a:ea typeface="黑体" pitchFamily="49" charset="-122"/>
              </a:rPr>
              <a:t>（火烧连营）</a:t>
            </a:r>
            <a:r>
              <a:rPr lang="zh-CN" altLang="en-US" dirty="0">
                <a:solidFill>
                  <a:srgbClr val="CC0000"/>
                </a:solidFill>
                <a:latin typeface="Arial" pitchFamily="34" charset="0"/>
              </a:rPr>
              <a:t>（第</a:t>
            </a:r>
            <a:r>
              <a:rPr lang="en-US" altLang="zh-CN" dirty="0">
                <a:solidFill>
                  <a:srgbClr val="CC0000"/>
                </a:solidFill>
                <a:latin typeface="Arial" pitchFamily="34" charset="0"/>
              </a:rPr>
              <a:t>84</a:t>
            </a:r>
            <a:r>
              <a:rPr lang="zh-CN" altLang="en-US" dirty="0">
                <a:solidFill>
                  <a:srgbClr val="CC0000"/>
                </a:solidFill>
                <a:latin typeface="Arial" pitchFamily="34" charset="0"/>
              </a:rPr>
              <a:t>回）</a:t>
            </a:r>
          </a:p>
        </p:txBody>
      </p:sp>
      <p:pic>
        <p:nvPicPr>
          <p:cNvPr id="31758" name="Picture 22" descr="未命名-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3794126"/>
            <a:ext cx="48768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9" name="Rectangle 23"/>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199069577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withEffect">
                                  <p:stCondLst>
                                    <p:cond delay="0"/>
                                  </p:stCondLst>
                                  <p:childTnLst>
                                    <p:set>
                                      <p:cBhvr>
                                        <p:cTn id="6" dur="1" fill="hold">
                                          <p:stCondLst>
                                            <p:cond delay="0"/>
                                          </p:stCondLst>
                                        </p:cTn>
                                        <p:tgtEl>
                                          <p:spTgt spid="79877"/>
                                        </p:tgtEl>
                                        <p:attrNameLst>
                                          <p:attrName>style.visibility</p:attrName>
                                        </p:attrNameLst>
                                      </p:cBhvr>
                                      <p:to>
                                        <p:strVal val="visible"/>
                                      </p:to>
                                    </p:set>
                                    <p:animEffect transition="in" filter="slide(fromLeft)">
                                      <p:cBhvr>
                                        <p:cTn id="7" dur="500"/>
                                        <p:tgtEl>
                                          <p:spTgt spid="79877"/>
                                        </p:tgtEl>
                                      </p:cBhvr>
                                    </p:animEffect>
                                  </p:childTnLst>
                                </p:cTn>
                              </p:par>
                              <p:par>
                                <p:cTn id="8" presetID="12" presetClass="entr" presetSubtype="8" fill="hold" nodeType="withEffect">
                                  <p:stCondLst>
                                    <p:cond delay="0"/>
                                  </p:stCondLst>
                                  <p:childTnLst>
                                    <p:set>
                                      <p:cBhvr>
                                        <p:cTn id="9" dur="1" fill="hold">
                                          <p:stCondLst>
                                            <p:cond delay="0"/>
                                          </p:stCondLst>
                                        </p:cTn>
                                        <p:tgtEl>
                                          <p:spTgt spid="79880"/>
                                        </p:tgtEl>
                                        <p:attrNameLst>
                                          <p:attrName>style.visibility</p:attrName>
                                        </p:attrNameLst>
                                      </p:cBhvr>
                                      <p:to>
                                        <p:strVal val="visible"/>
                                      </p:to>
                                    </p:set>
                                    <p:animEffect transition="in" filter="slide(fromLeft)">
                                      <p:cBhvr>
                                        <p:cTn id="10" dur="500"/>
                                        <p:tgtEl>
                                          <p:spTgt spid="79880"/>
                                        </p:tgtEl>
                                      </p:cBhvr>
                                    </p:animEffect>
                                  </p:childTnLst>
                                </p:cTn>
                              </p:par>
                              <p:par>
                                <p:cTn id="11" presetID="12" presetClass="entr" presetSubtype="8" fill="hold" nodeType="withEffect">
                                  <p:stCondLst>
                                    <p:cond delay="0"/>
                                  </p:stCondLst>
                                  <p:childTnLst>
                                    <p:set>
                                      <p:cBhvr>
                                        <p:cTn id="12" dur="1" fill="hold">
                                          <p:stCondLst>
                                            <p:cond delay="0"/>
                                          </p:stCondLst>
                                        </p:cTn>
                                        <p:tgtEl>
                                          <p:spTgt spid="79883"/>
                                        </p:tgtEl>
                                        <p:attrNameLst>
                                          <p:attrName>style.visibility</p:attrName>
                                        </p:attrNameLst>
                                      </p:cBhvr>
                                      <p:to>
                                        <p:strVal val="visible"/>
                                      </p:to>
                                    </p:set>
                                    <p:animEffect transition="in" filter="slide(fromLeft)">
                                      <p:cBhvr>
                                        <p:cTn id="13" dur="500"/>
                                        <p:tgtEl>
                                          <p:spTgt spid="79883"/>
                                        </p:tgtEl>
                                      </p:cBhvr>
                                    </p:animEffect>
                                  </p:childTnLst>
                                </p:cTn>
                              </p:par>
                              <p:par>
                                <p:cTn id="14" presetID="12" presetClass="entr" presetSubtype="8" fill="hold" nodeType="withEffect">
                                  <p:stCondLst>
                                    <p:cond delay="0"/>
                                  </p:stCondLst>
                                  <p:childTnLst>
                                    <p:set>
                                      <p:cBhvr>
                                        <p:cTn id="15" dur="1" fill="hold">
                                          <p:stCondLst>
                                            <p:cond delay="0"/>
                                          </p:stCondLst>
                                        </p:cTn>
                                        <p:tgtEl>
                                          <p:spTgt spid="79886"/>
                                        </p:tgtEl>
                                        <p:attrNameLst>
                                          <p:attrName>style.visibility</p:attrName>
                                        </p:attrNameLst>
                                      </p:cBhvr>
                                      <p:to>
                                        <p:strVal val="visible"/>
                                      </p:to>
                                    </p:set>
                                    <p:animEffect transition="in" filter="slide(fromLeft)">
                                      <p:cBhvr>
                                        <p:cTn id="16" dur="500"/>
                                        <p:tgtEl>
                                          <p:spTgt spid="79886"/>
                                        </p:tgtEl>
                                      </p:cBhvr>
                                    </p:animEffect>
                                  </p:childTnLst>
                                </p:cTn>
                              </p:par>
                            </p:childTnLst>
                          </p:cTn>
                        </p:par>
                        <p:par>
                          <p:cTn id="17" fill="hold" nodeType="afterGroup">
                            <p:stCondLst>
                              <p:cond delay="500"/>
                            </p:stCondLst>
                            <p:childTnLst>
                              <p:par>
                                <p:cTn id="18" presetID="23" presetClass="entr" presetSubtype="32" fill="hold" grpId="0" nodeType="afterEffect">
                                  <p:stCondLst>
                                    <p:cond delay="0"/>
                                  </p:stCondLst>
                                  <p:childTnLst>
                                    <p:set>
                                      <p:cBhvr>
                                        <p:cTn id="19" dur="1" fill="hold">
                                          <p:stCondLst>
                                            <p:cond delay="0"/>
                                          </p:stCondLst>
                                        </p:cTn>
                                        <p:tgtEl>
                                          <p:spTgt spid="79889"/>
                                        </p:tgtEl>
                                        <p:attrNameLst>
                                          <p:attrName>style.visibility</p:attrName>
                                        </p:attrNameLst>
                                      </p:cBhvr>
                                      <p:to>
                                        <p:strVal val="visible"/>
                                      </p:to>
                                    </p:set>
                                    <p:anim calcmode="lin" valueType="num">
                                      <p:cBhvr>
                                        <p:cTn id="20" dur="500" fill="hold"/>
                                        <p:tgtEl>
                                          <p:spTgt spid="79889"/>
                                        </p:tgtEl>
                                        <p:attrNameLst>
                                          <p:attrName>ppt_w</p:attrName>
                                        </p:attrNameLst>
                                      </p:cBhvr>
                                      <p:tavLst>
                                        <p:tav tm="0">
                                          <p:val>
                                            <p:strVal val="4*#ppt_w"/>
                                          </p:val>
                                        </p:tav>
                                        <p:tav tm="100000">
                                          <p:val>
                                            <p:strVal val="#ppt_w"/>
                                          </p:val>
                                        </p:tav>
                                      </p:tavLst>
                                    </p:anim>
                                    <p:anim calcmode="lin" valueType="num">
                                      <p:cBhvr>
                                        <p:cTn id="21" dur="500" fill="hold"/>
                                        <p:tgtEl>
                                          <p:spTgt spid="79889"/>
                                        </p:tgtEl>
                                        <p:attrNameLst>
                                          <p:attrName>ppt_h</p:attrName>
                                        </p:attrNameLst>
                                      </p:cBhvr>
                                      <p:tavLst>
                                        <p:tav tm="0">
                                          <p:val>
                                            <p:strVal val="4*#ppt_h"/>
                                          </p:val>
                                        </p:tav>
                                        <p:tav tm="100000">
                                          <p:val>
                                            <p:strVal val="#ppt_h"/>
                                          </p:val>
                                        </p:tav>
                                      </p:tavLst>
                                    </p:anim>
                                  </p:childTnLst>
                                </p:cTn>
                              </p:par>
                              <p:par>
                                <p:cTn id="22" presetID="23" presetClass="entr" presetSubtype="32" fill="hold" grpId="0" nodeType="withEffect">
                                  <p:stCondLst>
                                    <p:cond delay="0"/>
                                  </p:stCondLst>
                                  <p:childTnLst>
                                    <p:set>
                                      <p:cBhvr>
                                        <p:cTn id="23" dur="1" fill="hold">
                                          <p:stCondLst>
                                            <p:cond delay="0"/>
                                          </p:stCondLst>
                                        </p:cTn>
                                        <p:tgtEl>
                                          <p:spTgt spid="79890"/>
                                        </p:tgtEl>
                                        <p:attrNameLst>
                                          <p:attrName>style.visibility</p:attrName>
                                        </p:attrNameLst>
                                      </p:cBhvr>
                                      <p:to>
                                        <p:strVal val="visible"/>
                                      </p:to>
                                    </p:set>
                                    <p:anim calcmode="lin" valueType="num">
                                      <p:cBhvr>
                                        <p:cTn id="24" dur="500" fill="hold"/>
                                        <p:tgtEl>
                                          <p:spTgt spid="79890"/>
                                        </p:tgtEl>
                                        <p:attrNameLst>
                                          <p:attrName>ppt_w</p:attrName>
                                        </p:attrNameLst>
                                      </p:cBhvr>
                                      <p:tavLst>
                                        <p:tav tm="0">
                                          <p:val>
                                            <p:strVal val="4*#ppt_w"/>
                                          </p:val>
                                        </p:tav>
                                        <p:tav tm="100000">
                                          <p:val>
                                            <p:strVal val="#ppt_w"/>
                                          </p:val>
                                        </p:tav>
                                      </p:tavLst>
                                    </p:anim>
                                    <p:anim calcmode="lin" valueType="num">
                                      <p:cBhvr>
                                        <p:cTn id="25" dur="500" fill="hold"/>
                                        <p:tgtEl>
                                          <p:spTgt spid="79890"/>
                                        </p:tgtEl>
                                        <p:attrNameLst>
                                          <p:attrName>ppt_h</p:attrName>
                                        </p:attrNameLst>
                                      </p:cBhvr>
                                      <p:tavLst>
                                        <p:tav tm="0">
                                          <p:val>
                                            <p:strVal val="4*#ppt_h"/>
                                          </p:val>
                                        </p:tav>
                                        <p:tav tm="100000">
                                          <p:val>
                                            <p:strVal val="#ppt_h"/>
                                          </p:val>
                                        </p:tav>
                                      </p:tavLst>
                                    </p:anim>
                                  </p:childTnLst>
                                </p:cTn>
                              </p:par>
                              <p:par>
                                <p:cTn id="26" presetID="23" presetClass="entr" presetSubtype="32" fill="hold" grpId="0" nodeType="withEffect">
                                  <p:stCondLst>
                                    <p:cond delay="0"/>
                                  </p:stCondLst>
                                  <p:childTnLst>
                                    <p:set>
                                      <p:cBhvr>
                                        <p:cTn id="27" dur="1" fill="hold">
                                          <p:stCondLst>
                                            <p:cond delay="0"/>
                                          </p:stCondLst>
                                        </p:cTn>
                                        <p:tgtEl>
                                          <p:spTgt spid="79891"/>
                                        </p:tgtEl>
                                        <p:attrNameLst>
                                          <p:attrName>style.visibility</p:attrName>
                                        </p:attrNameLst>
                                      </p:cBhvr>
                                      <p:to>
                                        <p:strVal val="visible"/>
                                      </p:to>
                                    </p:set>
                                    <p:anim calcmode="lin" valueType="num">
                                      <p:cBhvr>
                                        <p:cTn id="28" dur="500" fill="hold"/>
                                        <p:tgtEl>
                                          <p:spTgt spid="79891"/>
                                        </p:tgtEl>
                                        <p:attrNameLst>
                                          <p:attrName>ppt_w</p:attrName>
                                        </p:attrNameLst>
                                      </p:cBhvr>
                                      <p:tavLst>
                                        <p:tav tm="0">
                                          <p:val>
                                            <p:strVal val="4*#ppt_w"/>
                                          </p:val>
                                        </p:tav>
                                        <p:tav tm="100000">
                                          <p:val>
                                            <p:strVal val="#ppt_w"/>
                                          </p:val>
                                        </p:tav>
                                      </p:tavLst>
                                    </p:anim>
                                    <p:anim calcmode="lin" valueType="num">
                                      <p:cBhvr>
                                        <p:cTn id="29" dur="500" fill="hold"/>
                                        <p:tgtEl>
                                          <p:spTgt spid="79891"/>
                                        </p:tgtEl>
                                        <p:attrNameLst>
                                          <p:attrName>ppt_h</p:attrName>
                                        </p:attrNameLst>
                                      </p:cBhvr>
                                      <p:tavLst>
                                        <p:tav tm="0">
                                          <p:val>
                                            <p:strVal val="4*#ppt_h"/>
                                          </p:val>
                                        </p:tav>
                                        <p:tav tm="100000">
                                          <p:val>
                                            <p:strVal val="#ppt_h"/>
                                          </p:val>
                                        </p:tav>
                                      </p:tavLst>
                                    </p:anim>
                                  </p:childTnLst>
                                </p:cTn>
                              </p:par>
                              <p:par>
                                <p:cTn id="30" presetID="23" presetClass="entr" presetSubtype="32" fill="hold" grpId="0" nodeType="withEffect">
                                  <p:stCondLst>
                                    <p:cond delay="0"/>
                                  </p:stCondLst>
                                  <p:childTnLst>
                                    <p:set>
                                      <p:cBhvr>
                                        <p:cTn id="31" dur="1" fill="hold">
                                          <p:stCondLst>
                                            <p:cond delay="0"/>
                                          </p:stCondLst>
                                        </p:cTn>
                                        <p:tgtEl>
                                          <p:spTgt spid="79892"/>
                                        </p:tgtEl>
                                        <p:attrNameLst>
                                          <p:attrName>style.visibility</p:attrName>
                                        </p:attrNameLst>
                                      </p:cBhvr>
                                      <p:to>
                                        <p:strVal val="visible"/>
                                      </p:to>
                                    </p:set>
                                    <p:anim calcmode="lin" valueType="num">
                                      <p:cBhvr>
                                        <p:cTn id="32" dur="500" fill="hold"/>
                                        <p:tgtEl>
                                          <p:spTgt spid="79892"/>
                                        </p:tgtEl>
                                        <p:attrNameLst>
                                          <p:attrName>ppt_w</p:attrName>
                                        </p:attrNameLst>
                                      </p:cBhvr>
                                      <p:tavLst>
                                        <p:tav tm="0">
                                          <p:val>
                                            <p:strVal val="4*#ppt_w"/>
                                          </p:val>
                                        </p:tav>
                                        <p:tav tm="100000">
                                          <p:val>
                                            <p:strVal val="#ppt_w"/>
                                          </p:val>
                                        </p:tav>
                                      </p:tavLst>
                                    </p:anim>
                                    <p:anim calcmode="lin" valueType="num">
                                      <p:cBhvr>
                                        <p:cTn id="33" dur="500" fill="hold"/>
                                        <p:tgtEl>
                                          <p:spTgt spid="79892"/>
                                        </p:tgtEl>
                                        <p:attrNameLst>
                                          <p:attrName>ppt_h</p:attrName>
                                        </p:attrNameLst>
                                      </p:cBhvr>
                                      <p:tavLst>
                                        <p:tav tm="0">
                                          <p:val>
                                            <p:strVal val="4*#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9893"/>
                                        </p:tgtEl>
                                        <p:attrNameLst>
                                          <p:attrName>style.visibility</p:attrName>
                                        </p:attrNameLst>
                                      </p:cBhvr>
                                      <p:to>
                                        <p:strVal val="visible"/>
                                      </p:to>
                                    </p:set>
                                    <p:animEffect transition="in" filter="fade">
                                      <p:cBhvr>
                                        <p:cTn id="38" dur="1000"/>
                                        <p:tgtEl>
                                          <p:spTgt spid="79893"/>
                                        </p:tgtEl>
                                      </p:cBhvr>
                                    </p:animEffect>
                                    <p:anim calcmode="lin" valueType="num">
                                      <p:cBhvr>
                                        <p:cTn id="39" dur="1000" fill="hold"/>
                                        <p:tgtEl>
                                          <p:spTgt spid="79893"/>
                                        </p:tgtEl>
                                        <p:attrNameLst>
                                          <p:attrName>ppt_x</p:attrName>
                                        </p:attrNameLst>
                                      </p:cBhvr>
                                      <p:tavLst>
                                        <p:tav tm="0">
                                          <p:val>
                                            <p:strVal val="#ppt_x"/>
                                          </p:val>
                                        </p:tav>
                                        <p:tav tm="100000">
                                          <p:val>
                                            <p:strVal val="#ppt_x"/>
                                          </p:val>
                                        </p:tav>
                                      </p:tavLst>
                                    </p:anim>
                                    <p:anim calcmode="lin" valueType="num">
                                      <p:cBhvr>
                                        <p:cTn id="40" dur="1000" fill="hold"/>
                                        <p:tgtEl>
                                          <p:spTgt spid="798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9" grpId="0"/>
      <p:bldP spid="79890" grpId="0"/>
      <p:bldP spid="79891" grpId="0"/>
      <p:bldP spid="79892" grpId="0"/>
      <p:bldP spid="7989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3" descr="lbe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838200"/>
            <a:ext cx="3048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4"/>
          <p:cNvSpPr txBox="1">
            <a:spLocks noChangeArrowheads="1"/>
          </p:cNvSpPr>
          <p:nvPr/>
        </p:nvSpPr>
        <p:spPr bwMode="auto">
          <a:xfrm>
            <a:off x="1169537" y="1600200"/>
            <a:ext cx="1107996"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000">
                <a:latin typeface="Times New Roman" pitchFamily="18" charset="0"/>
                <a:ea typeface="隶书" pitchFamily="49" charset="-122"/>
              </a:rPr>
              <a:t>刘备</a:t>
            </a:r>
          </a:p>
        </p:txBody>
      </p:sp>
      <p:sp>
        <p:nvSpPr>
          <p:cNvPr id="32773" name="Rectangle 5"/>
          <p:cNvSpPr>
            <a:spLocks noChangeArrowheads="1"/>
          </p:cNvSpPr>
          <p:nvPr/>
        </p:nvSpPr>
        <p:spPr bwMode="auto">
          <a:xfrm>
            <a:off x="6502400" y="838201"/>
            <a:ext cx="4978400"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85000"/>
              </a:lnSpc>
              <a:spcBef>
                <a:spcPct val="50000"/>
              </a:spcBef>
              <a:buClr>
                <a:schemeClr val="hlink"/>
              </a:buClr>
              <a:buSzPct val="95000"/>
              <a:buFont typeface="Wingdings" pitchFamily="2" charset="2"/>
              <a:buNone/>
            </a:pPr>
            <a:r>
              <a:rPr lang="zh-CN" altLang="en-US" sz="2800" b="0"/>
              <a:t>　</a:t>
            </a:r>
            <a:r>
              <a:rPr lang="zh-CN" altLang="en-US" sz="2400" b="0"/>
              <a:t> </a:t>
            </a:r>
            <a:br>
              <a:rPr lang="zh-CN" altLang="en-US" sz="2400" b="0"/>
            </a:br>
            <a:r>
              <a:rPr lang="zh-CN" altLang="en-US" sz="2400" b="0"/>
              <a:t> </a:t>
            </a:r>
          </a:p>
        </p:txBody>
      </p:sp>
      <p:sp>
        <p:nvSpPr>
          <p:cNvPr id="32774" name="Text Box 6"/>
          <p:cNvSpPr txBox="1">
            <a:spLocks noChangeArrowheads="1"/>
          </p:cNvSpPr>
          <p:nvPr/>
        </p:nvSpPr>
        <p:spPr bwMode="auto">
          <a:xfrm>
            <a:off x="1016000" y="3276601"/>
            <a:ext cx="914400" cy="1076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a:solidFill>
                  <a:srgbClr val="FF0000"/>
                </a:solidFill>
                <a:latin typeface="Times New Roman" pitchFamily="18" charset="0"/>
              </a:rPr>
              <a:t>玄德</a:t>
            </a:r>
          </a:p>
        </p:txBody>
      </p:sp>
      <p:pic>
        <p:nvPicPr>
          <p:cNvPr id="32775" name="Picture 7" descr="线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600" y="2286001"/>
            <a:ext cx="47752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Rectangle 8"/>
          <p:cNvSpPr>
            <a:spLocks noChangeArrowheads="1"/>
          </p:cNvSpPr>
          <p:nvPr/>
        </p:nvSpPr>
        <p:spPr bwMode="auto">
          <a:xfrm>
            <a:off x="3149600" y="4267201"/>
            <a:ext cx="2641600" cy="138271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solidFill>
                  <a:srgbClr val="FF0000"/>
                </a:solidFill>
                <a:latin typeface="Times New Roman" pitchFamily="18" charset="0"/>
              </a:rPr>
              <a:t>面如冠玉</a:t>
            </a:r>
          </a:p>
          <a:p>
            <a:pPr eaLnBrk="1" hangingPunct="1"/>
            <a:r>
              <a:rPr lang="zh-CN" altLang="en-US" sz="2800">
                <a:solidFill>
                  <a:srgbClr val="FF0000"/>
                </a:solidFill>
                <a:latin typeface="Times New Roman" pitchFamily="18" charset="0"/>
              </a:rPr>
              <a:t>两耳垂肩</a:t>
            </a:r>
          </a:p>
          <a:p>
            <a:pPr eaLnBrk="1" hangingPunct="1"/>
            <a:r>
              <a:rPr lang="zh-CN" altLang="en-US" sz="2800">
                <a:solidFill>
                  <a:srgbClr val="FF0000"/>
                </a:solidFill>
                <a:latin typeface="Times New Roman" pitchFamily="18" charset="0"/>
              </a:rPr>
              <a:t>双手过膝</a:t>
            </a:r>
          </a:p>
        </p:txBody>
      </p:sp>
      <p:sp>
        <p:nvSpPr>
          <p:cNvPr id="32777" name="Text Box 9"/>
          <p:cNvSpPr txBox="1">
            <a:spLocks noChangeArrowheads="1"/>
          </p:cNvSpPr>
          <p:nvPr/>
        </p:nvSpPr>
        <p:spPr bwMode="auto">
          <a:xfrm>
            <a:off x="6807200" y="10668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en-US" sz="2400" b="0">
              <a:latin typeface="Times New Roman" pitchFamily="18" charset="0"/>
            </a:endParaRPr>
          </a:p>
        </p:txBody>
      </p:sp>
      <p:sp>
        <p:nvSpPr>
          <p:cNvPr id="32778" name="Rectangle 10"/>
          <p:cNvSpPr>
            <a:spLocks noChangeArrowheads="1"/>
          </p:cNvSpPr>
          <p:nvPr/>
        </p:nvSpPr>
        <p:spPr bwMode="auto">
          <a:xfrm>
            <a:off x="6096000" y="914401"/>
            <a:ext cx="5384800"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003399"/>
                </a:solidFill>
                <a:latin typeface="方正粗宋简体" pitchFamily="65" charset="-122"/>
                <a:ea typeface="方正粗宋简体" pitchFamily="65" charset="-122"/>
              </a:rPr>
              <a:t>为人忠厚  爱民</a:t>
            </a:r>
            <a:r>
              <a:rPr lang="zh-CN" altLang="en-US" sz="3200" dirty="0">
                <a:solidFill>
                  <a:srgbClr val="0000CC"/>
                </a:solidFill>
                <a:latin typeface="方正粗宋简体" pitchFamily="65" charset="-122"/>
                <a:ea typeface="方正粗宋简体" pitchFamily="65" charset="-122"/>
              </a:rPr>
              <a:t>如子</a:t>
            </a:r>
            <a:r>
              <a:rPr lang="zh-CN" altLang="en-US" sz="3200" dirty="0">
                <a:solidFill>
                  <a:srgbClr val="003399"/>
                </a:solidFill>
                <a:latin typeface="方正粗宋简体" pitchFamily="65" charset="-122"/>
                <a:ea typeface="方正粗宋简体" pitchFamily="65" charset="-122"/>
              </a:rPr>
              <a:t>知人善任  </a:t>
            </a:r>
            <a:r>
              <a:rPr lang="zh-CN" altLang="en-US" sz="3200" dirty="0">
                <a:solidFill>
                  <a:srgbClr val="0000CC"/>
                </a:solidFill>
                <a:latin typeface="方正粗宋简体" pitchFamily="65" charset="-122"/>
                <a:ea typeface="方正粗宋简体" pitchFamily="65" charset="-122"/>
              </a:rPr>
              <a:t>礼贤下士 </a:t>
            </a:r>
          </a:p>
        </p:txBody>
      </p:sp>
      <p:sp>
        <p:nvSpPr>
          <p:cNvPr id="32779" name="Rectangle 11"/>
          <p:cNvSpPr>
            <a:spLocks noChangeArrowheads="1"/>
          </p:cNvSpPr>
          <p:nvPr/>
        </p:nvSpPr>
        <p:spPr bwMode="auto">
          <a:xfrm>
            <a:off x="7067550" y="2428876"/>
            <a:ext cx="33400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latin typeface="Times New Roman" pitchFamily="18" charset="0"/>
                <a:hlinkClick r:id="rId5" action="ppaction://hlinksldjump"/>
              </a:rPr>
              <a:t>三顾茅庐</a:t>
            </a:r>
            <a:r>
              <a:rPr lang="zh-CN" altLang="en-US" sz="3200" dirty="0">
                <a:latin typeface="Times New Roman" pitchFamily="18" charset="0"/>
              </a:rPr>
              <a:t> </a:t>
            </a:r>
            <a:r>
              <a:rPr lang="zh-CN" altLang="en-US" sz="3200" dirty="0" smtClean="0">
                <a:latin typeface="Times New Roman" pitchFamily="18" charset="0"/>
              </a:rPr>
              <a:t>、</a:t>
            </a:r>
            <a:r>
              <a:rPr lang="zh-CN" altLang="en-US" sz="3200" dirty="0" smtClean="0">
                <a:latin typeface="Times New Roman" pitchFamily="18" charset="0"/>
                <a:hlinkClick r:id="rId5" action="ppaction://hlinksldjump"/>
              </a:rPr>
              <a:t>借荆州、三</a:t>
            </a:r>
            <a:r>
              <a:rPr lang="zh-CN" altLang="en-US" sz="3200" dirty="0">
                <a:latin typeface="Times New Roman" pitchFamily="18" charset="0"/>
                <a:hlinkClick r:id="rId5" action="ppaction://hlinksldjump"/>
              </a:rPr>
              <a:t>让徐州</a:t>
            </a:r>
            <a:r>
              <a:rPr lang="zh-CN" altLang="en-US" b="0" dirty="0">
                <a:hlinkClick r:id="rId5" action="ppaction://hlinksldjump"/>
              </a:rPr>
              <a:t> </a:t>
            </a:r>
            <a:endParaRPr lang="zh-CN" altLang="en-US" b="0" dirty="0"/>
          </a:p>
        </p:txBody>
      </p:sp>
      <p:sp>
        <p:nvSpPr>
          <p:cNvPr id="2" name="TextBox 1"/>
          <p:cNvSpPr txBox="1"/>
          <p:nvPr/>
        </p:nvSpPr>
        <p:spPr>
          <a:xfrm>
            <a:off x="6096000" y="3814763"/>
            <a:ext cx="4876800" cy="1569660"/>
          </a:xfrm>
          <a:prstGeom prst="rect">
            <a:avLst/>
          </a:prstGeom>
          <a:noFill/>
        </p:spPr>
        <p:txBody>
          <a:bodyPr wrap="square" rtlCol="0">
            <a:spAutoFit/>
          </a:bodyPr>
          <a:lstStyle/>
          <a:p>
            <a:r>
              <a:rPr lang="zh-CN" altLang="en-US" sz="1200" dirty="0" smtClean="0"/>
              <a:t>          刘备</a:t>
            </a:r>
            <a:r>
              <a:rPr lang="zh-CN" altLang="en-US" sz="1200" dirty="0"/>
              <a:t>在三顾茅庐前投奔了很多人，先是投奔了公孙瓒，之后是孔融，之后是陶谦，之后是吕布，之后是曹操，之后是袁绍，最后是刘表。没有被他投奔过的大诸侯估计只有袁术了。一路走来，创业之路异常艰辛。刘备要成功，必须要借助别人的势力。因为刘备是草根出身，没有雄厚的基础。刘备走的路是对的。投奔给刘备带来了好处。第一，刘备在投奔过程中不断扩充自己的实力。第二，刘备在投奔过程中招揽了许多人才。第三，刘备在投奔过程中认识了许多割据军阀，扩大了刘备的交际圈，增强了刘备的影响力。</a:t>
            </a:r>
          </a:p>
        </p:txBody>
      </p:sp>
    </p:spTree>
    <p:extLst>
      <p:ext uri="{BB962C8B-B14F-4D97-AF65-F5344CB8AC3E}">
        <p14:creationId xmlns:p14="http://schemas.microsoft.com/office/powerpoint/2010/main" val="2307560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1139105" y="1295400"/>
            <a:ext cx="101566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5400">
                <a:latin typeface="Times New Roman" pitchFamily="18" charset="0"/>
                <a:ea typeface="华文行楷" pitchFamily="2" charset="-122"/>
              </a:rPr>
              <a:t>诸葛亮</a:t>
            </a:r>
          </a:p>
        </p:txBody>
      </p:sp>
      <p:pic>
        <p:nvPicPr>
          <p:cNvPr id="33796" name="Picture 4" descr="zhug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1016000" y="3810001"/>
            <a:ext cx="812800" cy="1076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a:solidFill>
                  <a:srgbClr val="FF0000"/>
                </a:solidFill>
                <a:latin typeface="Times New Roman" pitchFamily="18" charset="0"/>
              </a:rPr>
              <a:t>孔明</a:t>
            </a:r>
          </a:p>
        </p:txBody>
      </p:sp>
      <p:sp>
        <p:nvSpPr>
          <p:cNvPr id="33798" name="Text Box 6"/>
          <p:cNvSpPr txBox="1">
            <a:spLocks noChangeArrowheads="1"/>
          </p:cNvSpPr>
          <p:nvPr/>
        </p:nvSpPr>
        <p:spPr bwMode="auto">
          <a:xfrm>
            <a:off x="7010400" y="990600"/>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en-US" sz="2400" b="0">
              <a:latin typeface="Times New Roman" pitchFamily="18" charset="0"/>
            </a:endParaRPr>
          </a:p>
        </p:txBody>
      </p:sp>
      <p:sp>
        <p:nvSpPr>
          <p:cNvPr id="33799" name="Text Box 7"/>
          <p:cNvSpPr txBox="1">
            <a:spLocks noChangeArrowheads="1"/>
          </p:cNvSpPr>
          <p:nvPr/>
        </p:nvSpPr>
        <p:spPr bwMode="auto">
          <a:xfrm>
            <a:off x="3048000" y="3886200"/>
            <a:ext cx="2743200" cy="138499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800" dirty="0">
                <a:solidFill>
                  <a:srgbClr val="FF0000"/>
                </a:solidFill>
                <a:latin typeface="方正姚体" panose="02010601030101010101" pitchFamily="2" charset="-122"/>
                <a:ea typeface="方正姚体" panose="02010601030101010101" pitchFamily="2" charset="-122"/>
              </a:rPr>
              <a:t>面如冠玉，眉清目朗，纶巾羽扇，鹤氅皂绦。</a:t>
            </a:r>
          </a:p>
        </p:txBody>
      </p:sp>
      <p:sp>
        <p:nvSpPr>
          <p:cNvPr id="33800" name="Text Box 8"/>
          <p:cNvSpPr txBox="1">
            <a:spLocks noChangeArrowheads="1"/>
          </p:cNvSpPr>
          <p:nvPr/>
        </p:nvSpPr>
        <p:spPr bwMode="auto">
          <a:xfrm>
            <a:off x="6197600" y="2743200"/>
            <a:ext cx="53086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smtClean="0">
                <a:solidFill>
                  <a:schemeClr val="hlink"/>
                </a:solidFill>
                <a:latin typeface="方正粗宋简体" panose="03000509000000000000" pitchFamily="65" charset="-122"/>
                <a:ea typeface="方正粗宋简体" panose="03000509000000000000" pitchFamily="65" charset="-122"/>
                <a:hlinkClick r:id="rId4" action="ppaction://hlinksldjump"/>
              </a:rPr>
              <a:t>舌战</a:t>
            </a:r>
            <a:r>
              <a:rPr lang="zh-CN" altLang="en-US" sz="3200" dirty="0">
                <a:solidFill>
                  <a:schemeClr val="hlink"/>
                </a:solidFill>
                <a:latin typeface="方正粗宋简体" panose="03000509000000000000" pitchFamily="65" charset="-122"/>
                <a:ea typeface="方正粗宋简体" panose="03000509000000000000" pitchFamily="65" charset="-122"/>
                <a:hlinkClick r:id="rId4" action="ppaction://hlinksldjump"/>
              </a:rPr>
              <a:t>群儒  草船借箭  借东风</a:t>
            </a:r>
            <a:r>
              <a:rPr lang="zh-CN" altLang="en-US" sz="3200" dirty="0">
                <a:latin typeface="方正粗宋简体" panose="03000509000000000000" pitchFamily="65" charset="-122"/>
                <a:ea typeface="方正粗宋简体" panose="03000509000000000000" pitchFamily="65" charset="-122"/>
                <a:hlinkClick r:id="rId4" action="ppaction://hlinksldjump"/>
              </a:rPr>
              <a:t>  空城计   挥泪斩马谡  三气周瑜  七擒孟获</a:t>
            </a:r>
            <a:r>
              <a:rPr lang="zh-CN" altLang="en-US" sz="3200" dirty="0">
                <a:latin typeface="方正粗宋简体" panose="03000509000000000000" pitchFamily="65" charset="-122"/>
                <a:ea typeface="方正粗宋简体" panose="03000509000000000000" pitchFamily="65" charset="-122"/>
              </a:rPr>
              <a:t>  </a:t>
            </a:r>
            <a:r>
              <a:rPr lang="zh-CN" altLang="en-US" sz="3200" dirty="0">
                <a:solidFill>
                  <a:schemeClr val="hlink"/>
                </a:solidFill>
                <a:latin typeface="方正粗宋简体" panose="03000509000000000000" pitchFamily="65" charset="-122"/>
                <a:ea typeface="方正粗宋简体" panose="03000509000000000000" pitchFamily="65" charset="-122"/>
              </a:rPr>
              <a:t>智取汉中  六出祁山</a:t>
            </a:r>
          </a:p>
        </p:txBody>
      </p:sp>
      <p:pic>
        <p:nvPicPr>
          <p:cNvPr id="33801" name="Picture 9" descr="线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590800"/>
            <a:ext cx="4506384"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Text Box 10"/>
          <p:cNvSpPr txBox="1">
            <a:spLocks noChangeArrowheads="1"/>
          </p:cNvSpPr>
          <p:nvPr/>
        </p:nvSpPr>
        <p:spPr bwMode="auto">
          <a:xfrm>
            <a:off x="2133600" y="5486400"/>
            <a:ext cx="314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en-US" sz="2400" b="0">
              <a:latin typeface="Times New Roman" pitchFamily="18" charset="0"/>
            </a:endParaRPr>
          </a:p>
        </p:txBody>
      </p:sp>
      <p:sp>
        <p:nvSpPr>
          <p:cNvPr id="33803" name="Text Box 11"/>
          <p:cNvSpPr txBox="1">
            <a:spLocks noChangeArrowheads="1"/>
          </p:cNvSpPr>
          <p:nvPr/>
        </p:nvSpPr>
        <p:spPr bwMode="auto">
          <a:xfrm>
            <a:off x="6881284" y="990600"/>
            <a:ext cx="40259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solidFill>
                  <a:srgbClr val="003399"/>
                </a:solidFill>
                <a:latin typeface="方正姚体" panose="02010601030101010101" pitchFamily="2" charset="-122"/>
                <a:ea typeface="方正姚体" panose="02010601030101010101" pitchFamily="2" charset="-122"/>
              </a:rPr>
              <a:t>号：卧龙。有</a:t>
            </a:r>
            <a:r>
              <a:rPr lang="zh-CN" altLang="en-US" sz="2400" dirty="0">
                <a:solidFill>
                  <a:srgbClr val="FF0000"/>
                </a:solidFill>
                <a:latin typeface="方正姚体" panose="02010601030101010101" pitchFamily="2" charset="-122"/>
                <a:ea typeface="方正姚体" panose="02010601030101010101" pitchFamily="2" charset="-122"/>
              </a:rPr>
              <a:t>经天纬地之才，鬼神不测之机</a:t>
            </a:r>
            <a:r>
              <a:rPr lang="zh-CN" altLang="en-US" sz="2400" dirty="0">
                <a:solidFill>
                  <a:srgbClr val="003399"/>
                </a:solidFill>
                <a:latin typeface="方正姚体" panose="02010601030101010101" pitchFamily="2" charset="-122"/>
                <a:ea typeface="方正姚体" panose="02010601030101010101" pitchFamily="2" charset="-122"/>
              </a:rPr>
              <a:t>。是“</a:t>
            </a:r>
            <a:r>
              <a:rPr lang="zh-CN" altLang="en-US" sz="2400" dirty="0">
                <a:solidFill>
                  <a:srgbClr val="FF0000"/>
                </a:solidFill>
                <a:latin typeface="方正姚体" panose="02010601030101010101" pitchFamily="2" charset="-122"/>
                <a:ea typeface="方正姚体" panose="02010601030101010101" pitchFamily="2" charset="-122"/>
              </a:rPr>
              <a:t>千古良相</a:t>
            </a:r>
            <a:r>
              <a:rPr lang="zh-CN" altLang="en-US" sz="2400" dirty="0">
                <a:solidFill>
                  <a:srgbClr val="003399"/>
                </a:solidFill>
                <a:latin typeface="方正姚体" panose="02010601030101010101" pitchFamily="2" charset="-122"/>
                <a:ea typeface="方正姚体" panose="02010601030101010101" pitchFamily="2" charset="-122"/>
              </a:rPr>
              <a:t>”的典范。谥为“忠武侯”</a:t>
            </a:r>
            <a:endParaRPr lang="zh-CN" altLang="en-US" sz="3200" dirty="0">
              <a:solidFill>
                <a:srgbClr val="003399"/>
              </a:solidFill>
              <a:latin typeface="方正姚体" panose="02010601030101010101" pitchFamily="2" charset="-122"/>
              <a:ea typeface="方正姚体" panose="02010601030101010101" pitchFamily="2" charset="-122"/>
            </a:endParaRPr>
          </a:p>
        </p:txBody>
      </p:sp>
      <p:sp>
        <p:nvSpPr>
          <p:cNvPr id="33804" name="Text Box 12"/>
          <p:cNvSpPr txBox="1">
            <a:spLocks noChangeArrowheads="1"/>
          </p:cNvSpPr>
          <p:nvPr/>
        </p:nvSpPr>
        <p:spPr bwMode="auto">
          <a:xfrm>
            <a:off x="3503085" y="0"/>
            <a:ext cx="576156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solidFill>
                  <a:srgbClr val="FF0000"/>
                </a:solidFill>
              </a:rPr>
              <a:t>“鞠躬尽瘁，死而后已”</a:t>
            </a:r>
            <a:r>
              <a:rPr lang="zh-CN" altLang="en-US" sz="3200"/>
              <a:t> </a:t>
            </a:r>
          </a:p>
        </p:txBody>
      </p:sp>
    </p:spTree>
    <p:extLst>
      <p:ext uri="{BB962C8B-B14F-4D97-AF65-F5344CB8AC3E}">
        <p14:creationId xmlns:p14="http://schemas.microsoft.com/office/powerpoint/2010/main" val="23238050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4143" r:id="rId3" imgW="4572000" imgH="3429000" progId="PowerPoint.Show.8">
                  <p:embed/>
                </p:oleObj>
              </mc:Choice>
              <mc:Fallback>
                <p:oleObj r:id="rId3" imgW="4572000" imgH="3429000"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339" name="Picture 3" descr="lbe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0" y="685801"/>
            <a:ext cx="41656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descr="c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828800"/>
            <a:ext cx="4165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descr="s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2133600"/>
            <a:ext cx="3962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6"/>
          <p:cNvSpPr txBox="1">
            <a:spLocks noChangeArrowheads="1"/>
          </p:cNvSpPr>
          <p:nvPr/>
        </p:nvSpPr>
        <p:spPr bwMode="auto">
          <a:xfrm>
            <a:off x="5588000" y="5257800"/>
            <a:ext cx="15240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7200" dirty="0">
                <a:latin typeface="Times New Roman" pitchFamily="18" charset="0"/>
                <a:ea typeface="隶书" pitchFamily="49" charset="-122"/>
              </a:rPr>
              <a:t>蜀</a:t>
            </a:r>
          </a:p>
        </p:txBody>
      </p:sp>
      <p:sp>
        <p:nvSpPr>
          <p:cNvPr id="17415" name="Text Box 7"/>
          <p:cNvSpPr txBox="1">
            <a:spLocks noChangeArrowheads="1"/>
          </p:cNvSpPr>
          <p:nvPr/>
        </p:nvSpPr>
        <p:spPr bwMode="auto">
          <a:xfrm>
            <a:off x="1320800" y="685800"/>
            <a:ext cx="19304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600" dirty="0">
                <a:latin typeface="Times New Roman" pitchFamily="18" charset="0"/>
                <a:ea typeface="隶书" pitchFamily="49" charset="-122"/>
              </a:rPr>
              <a:t>魏</a:t>
            </a:r>
          </a:p>
        </p:txBody>
      </p:sp>
      <p:sp>
        <p:nvSpPr>
          <p:cNvPr id="17416" name="Text Box 8"/>
          <p:cNvSpPr txBox="1">
            <a:spLocks noChangeArrowheads="1"/>
          </p:cNvSpPr>
          <p:nvPr/>
        </p:nvSpPr>
        <p:spPr bwMode="auto">
          <a:xfrm>
            <a:off x="9448800" y="838200"/>
            <a:ext cx="22352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7200" dirty="0">
                <a:latin typeface="Times New Roman" pitchFamily="18" charset="0"/>
                <a:ea typeface="隶书" pitchFamily="49" charset="-122"/>
              </a:rPr>
              <a:t>吴</a:t>
            </a:r>
          </a:p>
        </p:txBody>
      </p:sp>
    </p:spTree>
    <p:extLst>
      <p:ext uri="{BB962C8B-B14F-4D97-AF65-F5344CB8AC3E}">
        <p14:creationId xmlns:p14="http://schemas.microsoft.com/office/powerpoint/2010/main" val="1866049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5"/>
                                        </p:tgtEl>
                                        <p:attrNameLst>
                                          <p:attrName>style.visibility</p:attrName>
                                        </p:attrNameLst>
                                      </p:cBhvr>
                                      <p:to>
                                        <p:strVal val="visible"/>
                                      </p:to>
                                    </p:set>
                                    <p:anim calcmode="lin" valueType="num">
                                      <p:cBhvr additive="base">
                                        <p:cTn id="7" dur="500" fill="hold"/>
                                        <p:tgtEl>
                                          <p:spTgt spid="17415"/>
                                        </p:tgtEl>
                                        <p:attrNameLst>
                                          <p:attrName>ppt_x</p:attrName>
                                        </p:attrNameLst>
                                      </p:cBhvr>
                                      <p:tavLst>
                                        <p:tav tm="0">
                                          <p:val>
                                            <p:strVal val="#ppt_x"/>
                                          </p:val>
                                        </p:tav>
                                        <p:tav tm="100000">
                                          <p:val>
                                            <p:strVal val="#ppt_x"/>
                                          </p:val>
                                        </p:tav>
                                      </p:tavLst>
                                    </p:anim>
                                    <p:anim calcmode="lin" valueType="num">
                                      <p:cBhvr additive="base">
                                        <p:cTn id="8" dur="500" fill="hold"/>
                                        <p:tgtEl>
                                          <p:spTgt spid="174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14"/>
                                        </p:tgtEl>
                                        <p:attrNameLst>
                                          <p:attrName>style.visibility</p:attrName>
                                        </p:attrNameLst>
                                      </p:cBhvr>
                                      <p:to>
                                        <p:strVal val="visible"/>
                                      </p:to>
                                    </p:set>
                                    <p:anim calcmode="lin" valueType="num">
                                      <p:cBhvr additive="base">
                                        <p:cTn id="13" dur="500" fill="hold"/>
                                        <p:tgtEl>
                                          <p:spTgt spid="17414"/>
                                        </p:tgtEl>
                                        <p:attrNameLst>
                                          <p:attrName>ppt_x</p:attrName>
                                        </p:attrNameLst>
                                      </p:cBhvr>
                                      <p:tavLst>
                                        <p:tav tm="0">
                                          <p:val>
                                            <p:strVal val="#ppt_x"/>
                                          </p:val>
                                        </p:tav>
                                        <p:tav tm="100000">
                                          <p:val>
                                            <p:strVal val="#ppt_x"/>
                                          </p:val>
                                        </p:tav>
                                      </p:tavLst>
                                    </p:anim>
                                    <p:anim calcmode="lin" valueType="num">
                                      <p:cBhvr additive="base">
                                        <p:cTn id="14" dur="500" fill="hold"/>
                                        <p:tgtEl>
                                          <p:spTgt spid="174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416"/>
                                        </p:tgtEl>
                                        <p:attrNameLst>
                                          <p:attrName>style.visibility</p:attrName>
                                        </p:attrNameLst>
                                      </p:cBhvr>
                                      <p:to>
                                        <p:strVal val="visible"/>
                                      </p:to>
                                    </p:set>
                                    <p:anim calcmode="lin" valueType="num">
                                      <p:cBhvr additive="base">
                                        <p:cTn id="19" dur="500" fill="hold"/>
                                        <p:tgtEl>
                                          <p:spTgt spid="17416"/>
                                        </p:tgtEl>
                                        <p:attrNameLst>
                                          <p:attrName>ppt_x</p:attrName>
                                        </p:attrNameLst>
                                      </p:cBhvr>
                                      <p:tavLst>
                                        <p:tav tm="0">
                                          <p:val>
                                            <p:strVal val="#ppt_x"/>
                                          </p:val>
                                        </p:tav>
                                        <p:tav tm="100000">
                                          <p:val>
                                            <p:strVal val="#ppt_x"/>
                                          </p:val>
                                        </p:tav>
                                      </p:tavLst>
                                    </p:anim>
                                    <p:anim calcmode="lin" valueType="num">
                                      <p:cBhvr additive="base">
                                        <p:cTn id="20" dur="500" fill="hold"/>
                                        <p:tgtEl>
                                          <p:spTgt spid="174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p:bldP spid="17415" grpId="0"/>
      <p:bldP spid="174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274638"/>
            <a:ext cx="4089400" cy="665162"/>
          </a:xfrm>
        </p:spPr>
        <p:txBody>
          <a:bodyPr/>
          <a:lstStyle/>
          <a:p>
            <a:pPr eaLnBrk="1" hangingPunct="1"/>
            <a:r>
              <a:rPr lang="zh-CN" altLang="en-US" sz="3600" dirty="0" smtClean="0">
                <a:solidFill>
                  <a:srgbClr val="FF0000"/>
                </a:solidFill>
                <a:latin typeface="方正粗宋简体" pitchFamily="65" charset="-122"/>
                <a:ea typeface="方正粗宋简体" pitchFamily="65" charset="-122"/>
              </a:rPr>
              <a:t>诸葛亮的主要情节</a:t>
            </a:r>
          </a:p>
        </p:txBody>
      </p:sp>
      <p:sp>
        <p:nvSpPr>
          <p:cNvPr id="2" name="TextBox 1"/>
          <p:cNvSpPr txBox="1"/>
          <p:nvPr/>
        </p:nvSpPr>
        <p:spPr>
          <a:xfrm>
            <a:off x="533400" y="1041400"/>
            <a:ext cx="4089400" cy="3785652"/>
          </a:xfrm>
          <a:prstGeom prst="rect">
            <a:avLst/>
          </a:prstGeom>
          <a:noFill/>
        </p:spPr>
        <p:txBody>
          <a:bodyPr wrap="square" rtlCol="0">
            <a:spAutoFit/>
          </a:bodyPr>
          <a:lstStyle/>
          <a:p>
            <a:r>
              <a:rPr lang="en-US" altLang="zh-CN" sz="2400" b="1" dirty="0" smtClean="0">
                <a:latin typeface="方正粗宋简体" panose="03000509000000000000" pitchFamily="65" charset="-122"/>
                <a:ea typeface="方正粗宋简体" panose="03000509000000000000" pitchFamily="65" charset="-122"/>
              </a:rPr>
              <a:t>1</a:t>
            </a:r>
            <a:r>
              <a:rPr lang="zh-CN" altLang="en-US" sz="2400" b="1" dirty="0" smtClean="0">
                <a:latin typeface="方正粗宋简体" panose="03000509000000000000" pitchFamily="65" charset="-122"/>
                <a:ea typeface="方正粗宋简体" panose="03000509000000000000" pitchFamily="65" charset="-122"/>
              </a:rPr>
              <a:t>火烧</a:t>
            </a:r>
            <a:r>
              <a:rPr lang="zh-CN" altLang="en-US" sz="2400" b="1" dirty="0">
                <a:latin typeface="方正粗宋简体" panose="03000509000000000000" pitchFamily="65" charset="-122"/>
                <a:ea typeface="方正粗宋简体" panose="03000509000000000000" pitchFamily="65" charset="-122"/>
              </a:rPr>
              <a:t>博望坡</a:t>
            </a:r>
            <a:r>
              <a:rPr lang="en-US" altLang="zh-CN" sz="2400" b="1" dirty="0" smtClean="0">
                <a:latin typeface="方正粗宋简体" panose="03000509000000000000" pitchFamily="65" charset="-122"/>
                <a:ea typeface="方正粗宋简体" panose="03000509000000000000" pitchFamily="65" charset="-122"/>
              </a:rPr>
              <a:t>2</a:t>
            </a:r>
            <a:r>
              <a:rPr lang="zh-CN" altLang="en-US" sz="2400" b="1" dirty="0" smtClean="0">
                <a:latin typeface="方正粗宋简体" panose="03000509000000000000" pitchFamily="65" charset="-122"/>
                <a:ea typeface="方正粗宋简体" panose="03000509000000000000" pitchFamily="65" charset="-122"/>
              </a:rPr>
              <a:t>荆州</a:t>
            </a:r>
            <a:r>
              <a:rPr lang="zh-CN" altLang="en-US" sz="2400" b="1" dirty="0">
                <a:latin typeface="方正粗宋简体" panose="03000509000000000000" pitchFamily="65" charset="-122"/>
                <a:ea typeface="方正粗宋简体" panose="03000509000000000000" pitchFamily="65" charset="-122"/>
              </a:rPr>
              <a:t>公子三求</a:t>
            </a:r>
            <a:r>
              <a:rPr lang="zh-CN" altLang="en-US" sz="2400" b="1" dirty="0" smtClean="0">
                <a:latin typeface="方正粗宋简体" panose="03000509000000000000" pitchFamily="65" charset="-122"/>
                <a:ea typeface="方正粗宋简体" panose="03000509000000000000" pitchFamily="65" charset="-122"/>
              </a:rPr>
              <a:t>计</a:t>
            </a:r>
            <a:r>
              <a:rPr lang="en-US" altLang="zh-CN" sz="2400" b="1" dirty="0" smtClean="0">
                <a:latin typeface="方正粗宋简体" panose="03000509000000000000" pitchFamily="65" charset="-122"/>
                <a:ea typeface="方正粗宋简体" panose="03000509000000000000" pitchFamily="65" charset="-122"/>
              </a:rPr>
              <a:t>3</a:t>
            </a:r>
            <a:r>
              <a:rPr lang="zh-CN" altLang="en-US" sz="2400" b="1" dirty="0" smtClean="0">
                <a:latin typeface="方正粗宋简体" panose="03000509000000000000" pitchFamily="65" charset="-122"/>
                <a:ea typeface="方正粗宋简体" panose="03000509000000000000" pitchFamily="65" charset="-122"/>
              </a:rPr>
              <a:t>火烧</a:t>
            </a:r>
            <a:r>
              <a:rPr lang="zh-CN" altLang="en-US" sz="2400" b="1" dirty="0">
                <a:latin typeface="方正粗宋简体" panose="03000509000000000000" pitchFamily="65" charset="-122"/>
                <a:ea typeface="方正粗宋简体" panose="03000509000000000000" pitchFamily="65" charset="-122"/>
              </a:rPr>
              <a:t>新野</a:t>
            </a:r>
            <a:r>
              <a:rPr lang="en-US" altLang="zh-CN" sz="2400" b="1" dirty="0" smtClean="0">
                <a:latin typeface="方正粗宋简体" panose="03000509000000000000" pitchFamily="65" charset="-122"/>
                <a:ea typeface="方正粗宋简体" panose="03000509000000000000" pitchFamily="65" charset="-122"/>
              </a:rPr>
              <a:t>4</a:t>
            </a:r>
            <a:r>
              <a:rPr lang="zh-CN" altLang="en-US" sz="2400" b="1" dirty="0" smtClean="0">
                <a:latin typeface="方正粗宋简体" panose="03000509000000000000" pitchFamily="65" charset="-122"/>
                <a:ea typeface="方正粗宋简体" panose="03000509000000000000" pitchFamily="65" charset="-122"/>
              </a:rPr>
              <a:t>舌战</a:t>
            </a:r>
            <a:r>
              <a:rPr lang="zh-CN" altLang="en-US" sz="2400" b="1" dirty="0">
                <a:latin typeface="方正粗宋简体" panose="03000509000000000000" pitchFamily="65" charset="-122"/>
                <a:ea typeface="方正粗宋简体" panose="03000509000000000000" pitchFamily="65" charset="-122"/>
              </a:rPr>
              <a:t>群</a:t>
            </a:r>
            <a:r>
              <a:rPr lang="zh-CN" altLang="en-US" sz="2400" b="1" dirty="0" smtClean="0">
                <a:latin typeface="方正粗宋简体" panose="03000509000000000000" pitchFamily="65" charset="-122"/>
                <a:ea typeface="方正粗宋简体" panose="03000509000000000000" pitchFamily="65" charset="-122"/>
              </a:rPr>
              <a:t>儒</a:t>
            </a:r>
            <a:r>
              <a:rPr lang="en-US" altLang="zh-CN" sz="2400" b="1" dirty="0" smtClean="0">
                <a:latin typeface="方正粗宋简体" panose="03000509000000000000" pitchFamily="65" charset="-122"/>
                <a:ea typeface="方正粗宋简体" panose="03000509000000000000" pitchFamily="65" charset="-122"/>
              </a:rPr>
              <a:t>5</a:t>
            </a:r>
            <a:r>
              <a:rPr lang="zh-CN" altLang="en-US" sz="2400" b="1" dirty="0" smtClean="0">
                <a:latin typeface="方正粗宋简体" panose="03000509000000000000" pitchFamily="65" charset="-122"/>
                <a:ea typeface="方正粗宋简体" panose="03000509000000000000" pitchFamily="65" charset="-122"/>
              </a:rPr>
              <a:t>智</a:t>
            </a:r>
            <a:r>
              <a:rPr lang="zh-CN" altLang="en-US" sz="2400" b="1" dirty="0">
                <a:latin typeface="方正粗宋简体" panose="03000509000000000000" pitchFamily="65" charset="-122"/>
                <a:ea typeface="方正粗宋简体" panose="03000509000000000000" pitchFamily="65" charset="-122"/>
              </a:rPr>
              <a:t>激周瑜</a:t>
            </a:r>
            <a:r>
              <a:rPr lang="en-US" altLang="zh-CN" sz="2400" b="1" dirty="0" smtClean="0">
                <a:latin typeface="方正粗宋简体" panose="03000509000000000000" pitchFamily="65" charset="-122"/>
                <a:ea typeface="方正粗宋简体" panose="03000509000000000000" pitchFamily="65" charset="-122"/>
              </a:rPr>
              <a:t>6</a:t>
            </a:r>
            <a:r>
              <a:rPr lang="zh-CN" altLang="en-US" sz="2400" b="1" dirty="0" smtClean="0">
                <a:latin typeface="方正粗宋简体" panose="03000509000000000000" pitchFamily="65" charset="-122"/>
                <a:ea typeface="方正粗宋简体" panose="03000509000000000000" pitchFamily="65" charset="-122"/>
              </a:rPr>
              <a:t>草</a:t>
            </a:r>
            <a:r>
              <a:rPr lang="zh-CN" altLang="en-US" sz="2400" b="1" dirty="0">
                <a:latin typeface="方正粗宋简体" panose="03000509000000000000" pitchFamily="65" charset="-122"/>
                <a:ea typeface="方正粗宋简体" panose="03000509000000000000" pitchFamily="65" charset="-122"/>
              </a:rPr>
              <a:t>船借剑</a:t>
            </a:r>
            <a:r>
              <a:rPr lang="en-US" altLang="zh-CN" sz="2400" b="1" dirty="0" smtClean="0">
                <a:latin typeface="方正粗宋简体" panose="03000509000000000000" pitchFamily="65" charset="-122"/>
                <a:ea typeface="方正粗宋简体" panose="03000509000000000000" pitchFamily="65" charset="-122"/>
              </a:rPr>
              <a:t>7</a:t>
            </a:r>
            <a:r>
              <a:rPr lang="zh-CN" altLang="en-US" sz="2400" b="1" dirty="0" smtClean="0">
                <a:latin typeface="方正粗宋简体" panose="03000509000000000000" pitchFamily="65" charset="-122"/>
                <a:ea typeface="方正粗宋简体" panose="03000509000000000000" pitchFamily="65" charset="-122"/>
              </a:rPr>
              <a:t>借东风</a:t>
            </a:r>
            <a:r>
              <a:rPr lang="en-US" altLang="zh-CN" sz="2400" b="1" dirty="0" smtClean="0">
                <a:latin typeface="方正粗宋简体" panose="03000509000000000000" pitchFamily="65" charset="-122"/>
                <a:ea typeface="方正粗宋简体" panose="03000509000000000000" pitchFamily="65" charset="-122"/>
              </a:rPr>
              <a:t>8</a:t>
            </a:r>
            <a:r>
              <a:rPr lang="zh-CN" altLang="en-US" sz="2400" b="1" dirty="0" smtClean="0">
                <a:latin typeface="方正粗宋简体" panose="03000509000000000000" pitchFamily="65" charset="-122"/>
                <a:ea typeface="方正粗宋简体" panose="03000509000000000000" pitchFamily="65" charset="-122"/>
              </a:rPr>
              <a:t>三</a:t>
            </a:r>
            <a:r>
              <a:rPr lang="zh-CN" altLang="en-US" sz="2400" b="1" dirty="0">
                <a:latin typeface="方正粗宋简体" panose="03000509000000000000" pitchFamily="65" charset="-122"/>
                <a:ea typeface="方正粗宋简体" panose="03000509000000000000" pitchFamily="65" charset="-122"/>
              </a:rPr>
              <a:t>气周瑜</a:t>
            </a:r>
            <a:r>
              <a:rPr lang="en-US" altLang="zh-CN" sz="2400" b="1" dirty="0" smtClean="0">
                <a:latin typeface="方正粗宋简体" panose="03000509000000000000" pitchFamily="65" charset="-122"/>
                <a:ea typeface="方正粗宋简体" panose="03000509000000000000" pitchFamily="65" charset="-122"/>
              </a:rPr>
              <a:t>9</a:t>
            </a:r>
            <a:r>
              <a:rPr lang="zh-CN" altLang="en-US" sz="2400" b="1" dirty="0" smtClean="0">
                <a:latin typeface="方正粗宋简体" panose="03000509000000000000" pitchFamily="65" charset="-122"/>
                <a:ea typeface="方正粗宋简体" panose="03000509000000000000" pitchFamily="65" charset="-122"/>
              </a:rPr>
              <a:t>卧</a:t>
            </a:r>
            <a:r>
              <a:rPr lang="zh-CN" altLang="en-US" sz="2400" b="1" dirty="0">
                <a:latin typeface="方正粗宋简体" panose="03000509000000000000" pitchFamily="65" charset="-122"/>
                <a:ea typeface="方正粗宋简体" panose="03000509000000000000" pitchFamily="65" charset="-122"/>
              </a:rPr>
              <a:t>龙吊丧</a:t>
            </a:r>
            <a:r>
              <a:rPr lang="en-US" altLang="zh-CN" sz="2400" b="1" dirty="0" smtClean="0">
                <a:latin typeface="方正粗宋简体" panose="03000509000000000000" pitchFamily="65" charset="-122"/>
                <a:ea typeface="方正粗宋简体" panose="03000509000000000000" pitchFamily="65" charset="-122"/>
              </a:rPr>
              <a:t>10</a:t>
            </a:r>
            <a:r>
              <a:rPr lang="zh-CN" altLang="en-US" sz="2400" b="1" dirty="0" smtClean="0">
                <a:latin typeface="方正粗宋简体" panose="03000509000000000000" pitchFamily="65" charset="-122"/>
                <a:ea typeface="方正粗宋简体" panose="03000509000000000000" pitchFamily="65" charset="-122"/>
              </a:rPr>
              <a:t>痛哭</a:t>
            </a:r>
            <a:r>
              <a:rPr lang="zh-CN" altLang="en-US" sz="2400" b="1" dirty="0">
                <a:latin typeface="方正粗宋简体" panose="03000509000000000000" pitchFamily="65" charset="-122"/>
                <a:ea typeface="方正粗宋简体" panose="03000509000000000000" pitchFamily="65" charset="-122"/>
              </a:rPr>
              <a:t>庞统</a:t>
            </a:r>
            <a:r>
              <a:rPr lang="en-US" altLang="zh-CN" sz="2400" b="1" dirty="0" smtClean="0">
                <a:latin typeface="方正粗宋简体" panose="03000509000000000000" pitchFamily="65" charset="-122"/>
                <a:ea typeface="方正粗宋简体" panose="03000509000000000000" pitchFamily="65" charset="-122"/>
              </a:rPr>
              <a:t>11</a:t>
            </a:r>
            <a:r>
              <a:rPr lang="zh-CN" altLang="en-US" sz="2400" b="1" dirty="0" smtClean="0">
                <a:latin typeface="方正粗宋简体" panose="03000509000000000000" pitchFamily="65" charset="-122"/>
                <a:ea typeface="方正粗宋简体" panose="03000509000000000000" pitchFamily="65" charset="-122"/>
              </a:rPr>
              <a:t>智取</a:t>
            </a:r>
            <a:r>
              <a:rPr lang="zh-CN" altLang="en-US" sz="2400" b="1" dirty="0">
                <a:latin typeface="方正粗宋简体" panose="03000509000000000000" pitchFamily="65" charset="-122"/>
                <a:ea typeface="方正粗宋简体" panose="03000509000000000000" pitchFamily="65" charset="-122"/>
              </a:rPr>
              <a:t>汉中</a:t>
            </a:r>
            <a:r>
              <a:rPr lang="en-US" altLang="zh-CN" sz="2400" b="1" dirty="0" smtClean="0">
                <a:latin typeface="方正粗宋简体" panose="03000509000000000000" pitchFamily="65" charset="-122"/>
                <a:ea typeface="方正粗宋简体" panose="03000509000000000000" pitchFamily="65" charset="-122"/>
              </a:rPr>
              <a:t>12</a:t>
            </a:r>
            <a:r>
              <a:rPr lang="zh-CN" altLang="en-US" sz="2400" b="1" dirty="0" smtClean="0">
                <a:latin typeface="方正粗宋简体" panose="03000509000000000000" pitchFamily="65" charset="-122"/>
                <a:ea typeface="方正粗宋简体" panose="03000509000000000000" pitchFamily="65" charset="-122"/>
              </a:rPr>
              <a:t>巧</a:t>
            </a:r>
            <a:r>
              <a:rPr lang="zh-CN" altLang="en-US" sz="2400" b="1" dirty="0">
                <a:latin typeface="方正粗宋简体" panose="03000509000000000000" pitchFamily="65" charset="-122"/>
                <a:ea typeface="方正粗宋简体" panose="03000509000000000000" pitchFamily="65" charset="-122"/>
              </a:rPr>
              <a:t>布八阵图</a:t>
            </a:r>
            <a:r>
              <a:rPr lang="en-US" altLang="zh-CN" sz="2400" b="1" dirty="0" smtClean="0">
                <a:latin typeface="方正粗宋简体" panose="03000509000000000000" pitchFamily="65" charset="-122"/>
                <a:ea typeface="方正粗宋简体" panose="03000509000000000000" pitchFamily="65" charset="-122"/>
              </a:rPr>
              <a:t>13</a:t>
            </a:r>
            <a:r>
              <a:rPr lang="zh-CN" altLang="en-US" sz="2400" b="1" dirty="0" smtClean="0">
                <a:latin typeface="方正粗宋简体" panose="03000509000000000000" pitchFamily="65" charset="-122"/>
                <a:ea typeface="方正粗宋简体" panose="03000509000000000000" pitchFamily="65" charset="-122"/>
              </a:rPr>
              <a:t>安居</a:t>
            </a:r>
            <a:r>
              <a:rPr lang="zh-CN" altLang="en-US" sz="2400" b="1" dirty="0">
                <a:latin typeface="方正粗宋简体" panose="03000509000000000000" pitchFamily="65" charset="-122"/>
                <a:ea typeface="方正粗宋简体" panose="03000509000000000000" pitchFamily="65" charset="-122"/>
              </a:rPr>
              <a:t>平五路</a:t>
            </a:r>
            <a:r>
              <a:rPr lang="en-US" altLang="zh-CN" sz="2400" b="1" dirty="0" smtClean="0">
                <a:latin typeface="方正粗宋简体" panose="03000509000000000000" pitchFamily="65" charset="-122"/>
                <a:ea typeface="方正粗宋简体" panose="03000509000000000000" pitchFamily="65" charset="-122"/>
              </a:rPr>
              <a:t>14</a:t>
            </a:r>
            <a:r>
              <a:rPr lang="zh-CN" altLang="en-US" sz="2400" b="1" dirty="0" smtClean="0">
                <a:latin typeface="方正粗宋简体" panose="03000509000000000000" pitchFamily="65" charset="-122"/>
                <a:ea typeface="方正粗宋简体" panose="03000509000000000000" pitchFamily="65" charset="-122"/>
              </a:rPr>
              <a:t>七擒孟获</a:t>
            </a:r>
            <a:r>
              <a:rPr lang="en-US" altLang="zh-CN" sz="2400" b="1" dirty="0" smtClean="0">
                <a:latin typeface="方正粗宋简体" panose="03000509000000000000" pitchFamily="65" charset="-122"/>
                <a:ea typeface="方正粗宋简体" panose="03000509000000000000" pitchFamily="65" charset="-122"/>
              </a:rPr>
              <a:t>15</a:t>
            </a:r>
            <a:r>
              <a:rPr lang="zh-CN" altLang="en-US" sz="2400" b="1" dirty="0" smtClean="0">
                <a:latin typeface="方正粗宋简体" panose="03000509000000000000" pitchFamily="65" charset="-122"/>
                <a:ea typeface="方正粗宋简体" panose="03000509000000000000" pitchFamily="65" charset="-122"/>
              </a:rPr>
              <a:t>六</a:t>
            </a:r>
            <a:r>
              <a:rPr lang="zh-CN" altLang="en-US" sz="2400" b="1" dirty="0">
                <a:latin typeface="方正粗宋简体" panose="03000509000000000000" pitchFamily="65" charset="-122"/>
                <a:ea typeface="方正粗宋简体" panose="03000509000000000000" pitchFamily="65" charset="-122"/>
              </a:rPr>
              <a:t>出祁山 </a:t>
            </a:r>
            <a:r>
              <a:rPr lang="en-US" altLang="zh-CN" sz="2400" b="1" dirty="0" smtClean="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○骂</a:t>
            </a:r>
            <a:r>
              <a:rPr lang="zh-CN" altLang="en-US" sz="2400" b="1" dirty="0">
                <a:latin typeface="方正粗宋简体" panose="03000509000000000000" pitchFamily="65" charset="-122"/>
                <a:ea typeface="方正粗宋简体" panose="03000509000000000000" pitchFamily="65" charset="-122"/>
              </a:rPr>
              <a:t>死王</a:t>
            </a:r>
            <a:r>
              <a:rPr lang="zh-CN" altLang="en-US" sz="2400" b="1" dirty="0" smtClean="0">
                <a:latin typeface="方正粗宋简体" panose="03000509000000000000" pitchFamily="65" charset="-122"/>
                <a:ea typeface="方正粗宋简体" panose="03000509000000000000" pitchFamily="65" charset="-122"/>
              </a:rPr>
              <a:t>朗</a:t>
            </a:r>
            <a:r>
              <a:rPr lang="zh-CN" altLang="en-US" sz="2400" b="1" dirty="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挥泪</a:t>
            </a:r>
            <a:r>
              <a:rPr lang="zh-CN" altLang="en-US" sz="2400" b="1" dirty="0">
                <a:latin typeface="方正粗宋简体" panose="03000509000000000000" pitchFamily="65" charset="-122"/>
                <a:ea typeface="方正粗宋简体" panose="03000509000000000000" pitchFamily="65" charset="-122"/>
              </a:rPr>
              <a:t>斩</a:t>
            </a:r>
            <a:r>
              <a:rPr lang="zh-CN" altLang="en-US" sz="2400" b="1" dirty="0" smtClean="0">
                <a:latin typeface="方正粗宋简体" panose="03000509000000000000" pitchFamily="65" charset="-122"/>
                <a:ea typeface="方正粗宋简体" panose="03000509000000000000" pitchFamily="65" charset="-122"/>
              </a:rPr>
              <a:t>马谡</a:t>
            </a:r>
            <a:r>
              <a:rPr lang="zh-CN" altLang="en-US" sz="2400" b="1" dirty="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空城计</a:t>
            </a:r>
            <a:r>
              <a:rPr lang="zh-CN" altLang="en-US" sz="2400" b="1" dirty="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阵</a:t>
            </a:r>
            <a:r>
              <a:rPr lang="zh-CN" altLang="en-US" sz="2400" b="1" dirty="0">
                <a:latin typeface="方正粗宋简体" panose="03000509000000000000" pitchFamily="65" charset="-122"/>
                <a:ea typeface="方正粗宋简体" panose="03000509000000000000" pitchFamily="65" charset="-122"/>
              </a:rPr>
              <a:t>辱仲</a:t>
            </a:r>
            <a:r>
              <a:rPr lang="zh-CN" altLang="en-US" sz="2400" b="1" dirty="0" smtClean="0">
                <a:latin typeface="方正粗宋简体" panose="03000509000000000000" pitchFamily="65" charset="-122"/>
                <a:ea typeface="方正粗宋简体" panose="03000509000000000000" pitchFamily="65" charset="-122"/>
              </a:rPr>
              <a:t>达</a:t>
            </a:r>
            <a:r>
              <a:rPr lang="zh-CN" altLang="en-US" sz="2400" b="1" dirty="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诸葛</a:t>
            </a:r>
            <a:r>
              <a:rPr lang="zh-CN" altLang="en-US" sz="2400" b="1" dirty="0">
                <a:latin typeface="方正粗宋简体" panose="03000509000000000000" pitchFamily="65" charset="-122"/>
                <a:ea typeface="方正粗宋简体" panose="03000509000000000000" pitchFamily="65" charset="-122"/>
              </a:rPr>
              <a:t>妆</a:t>
            </a:r>
            <a:r>
              <a:rPr lang="zh-CN" altLang="en-US" sz="2400" b="1" dirty="0" smtClean="0">
                <a:latin typeface="方正粗宋简体" panose="03000509000000000000" pitchFamily="65" charset="-122"/>
                <a:ea typeface="方正粗宋简体" panose="03000509000000000000" pitchFamily="65" charset="-122"/>
              </a:rPr>
              <a:t>神</a:t>
            </a:r>
            <a:r>
              <a:rPr lang="zh-CN" altLang="en-US" sz="2400" b="1" dirty="0">
                <a:latin typeface="方正粗宋简体" panose="03000509000000000000" pitchFamily="65" charset="-122"/>
                <a:ea typeface="方正粗宋简体" panose="03000509000000000000" pitchFamily="65" charset="-122"/>
              </a:rPr>
              <a:t>○</a:t>
            </a:r>
            <a:r>
              <a:rPr lang="zh-CN" altLang="en-US" sz="2400" b="1" dirty="0" smtClean="0">
                <a:latin typeface="方正粗宋简体" panose="03000509000000000000" pitchFamily="65" charset="-122"/>
                <a:ea typeface="方正粗宋简体" panose="03000509000000000000" pitchFamily="65" charset="-122"/>
              </a:rPr>
              <a:t>火烧</a:t>
            </a:r>
            <a:r>
              <a:rPr lang="zh-CN" altLang="en-US" sz="2400" b="1" dirty="0">
                <a:latin typeface="方正粗宋简体" panose="03000509000000000000" pitchFamily="65" charset="-122"/>
                <a:ea typeface="方正粗宋简体" panose="03000509000000000000" pitchFamily="65" charset="-122"/>
              </a:rPr>
              <a:t>上方谷 </a:t>
            </a:r>
            <a:r>
              <a:rPr lang="en-US" altLang="zh-CN" sz="2400" b="1" dirty="0" smtClean="0">
                <a:latin typeface="方正粗宋简体" panose="03000509000000000000" pitchFamily="65" charset="-122"/>
                <a:ea typeface="方正粗宋简体" panose="03000509000000000000" pitchFamily="65" charset="-122"/>
              </a:rPr>
              <a:t>]16</a:t>
            </a:r>
            <a:r>
              <a:rPr lang="zh-CN" altLang="en-US" sz="2400" b="1" dirty="0" smtClean="0">
                <a:latin typeface="方正粗宋简体" panose="03000509000000000000" pitchFamily="65" charset="-122"/>
                <a:ea typeface="方正粗宋简体" panose="03000509000000000000" pitchFamily="65" charset="-122"/>
              </a:rPr>
              <a:t>魂</a:t>
            </a:r>
            <a:r>
              <a:rPr lang="zh-CN" altLang="en-US" sz="2400" b="1" dirty="0">
                <a:latin typeface="方正粗宋简体" panose="03000509000000000000" pitchFamily="65" charset="-122"/>
                <a:ea typeface="方正粗宋简体" panose="03000509000000000000" pitchFamily="65" charset="-122"/>
              </a:rPr>
              <a:t>断五丈原 </a:t>
            </a:r>
            <a:r>
              <a:rPr lang="en-US" altLang="zh-CN" sz="2400" b="1" dirty="0" smtClean="0">
                <a:latin typeface="方正粗宋简体" panose="03000509000000000000" pitchFamily="65" charset="-122"/>
                <a:ea typeface="方正粗宋简体" panose="03000509000000000000" pitchFamily="65" charset="-122"/>
              </a:rPr>
              <a:t>17</a:t>
            </a:r>
            <a:r>
              <a:rPr lang="zh-CN" altLang="en-US" sz="2400" b="1" dirty="0" smtClean="0">
                <a:latin typeface="方正粗宋简体" panose="03000509000000000000" pitchFamily="65" charset="-122"/>
                <a:ea typeface="方正粗宋简体" panose="03000509000000000000" pitchFamily="65" charset="-122"/>
              </a:rPr>
              <a:t>遗</a:t>
            </a:r>
            <a:r>
              <a:rPr lang="zh-CN" altLang="en-US" sz="2400" b="1" dirty="0">
                <a:latin typeface="方正粗宋简体" panose="03000509000000000000" pitchFamily="65" charset="-122"/>
                <a:ea typeface="方正粗宋简体" panose="03000509000000000000" pitchFamily="65" charset="-122"/>
              </a:rPr>
              <a:t>计斩魏延 </a:t>
            </a:r>
            <a:endParaRPr lang="zh-CN" altLang="en-US" sz="2400" dirty="0">
              <a:latin typeface="方正粗宋简体" panose="03000509000000000000" pitchFamily="65" charset="-122"/>
              <a:ea typeface="方正粗宋简体" panose="03000509000000000000" pitchFamily="65" charset="-122"/>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812" y="0"/>
            <a:ext cx="7215187"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20412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descr="caoca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371851"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4"/>
          <p:cNvSpPr>
            <a:spLocks noChangeArrowheads="1"/>
          </p:cNvSpPr>
          <p:nvPr/>
        </p:nvSpPr>
        <p:spPr bwMode="auto">
          <a:xfrm>
            <a:off x="914400" y="1295401"/>
            <a:ext cx="1320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6000">
                <a:latin typeface="Times New Roman" pitchFamily="18" charset="0"/>
                <a:ea typeface="华文行楷" pitchFamily="2" charset="-122"/>
              </a:rPr>
              <a:t>曹操</a:t>
            </a:r>
          </a:p>
        </p:txBody>
      </p:sp>
      <p:sp>
        <p:nvSpPr>
          <p:cNvPr id="34821" name="Text Box 5"/>
          <p:cNvSpPr txBox="1">
            <a:spLocks noChangeArrowheads="1"/>
          </p:cNvSpPr>
          <p:nvPr/>
        </p:nvSpPr>
        <p:spPr bwMode="auto">
          <a:xfrm>
            <a:off x="1117600" y="3429000"/>
            <a:ext cx="908051" cy="1066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a:solidFill>
                  <a:srgbClr val="FF0000"/>
                </a:solidFill>
                <a:latin typeface="Times New Roman" pitchFamily="18" charset="0"/>
              </a:rPr>
              <a:t>孟德</a:t>
            </a:r>
          </a:p>
        </p:txBody>
      </p:sp>
      <p:sp>
        <p:nvSpPr>
          <p:cNvPr id="34822" name="Rectangle 6"/>
          <p:cNvSpPr>
            <a:spLocks noChangeArrowheads="1"/>
          </p:cNvSpPr>
          <p:nvPr/>
        </p:nvSpPr>
        <p:spPr bwMode="auto">
          <a:xfrm>
            <a:off x="6705600" y="765176"/>
            <a:ext cx="46736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latin typeface="Times New Roman" pitchFamily="18" charset="0"/>
              </a:rPr>
              <a:t>奸诈狡猾  自私残暴飞扬跋扈  权谋机变</a:t>
            </a:r>
            <a:r>
              <a:rPr lang="zh-CN" altLang="en-US" sz="2800">
                <a:solidFill>
                  <a:srgbClr val="E33113"/>
                </a:solidFill>
                <a:latin typeface="Times New Roman" pitchFamily="18" charset="0"/>
              </a:rPr>
              <a:t> 目光敏锐  从容不迫  志向远大  </a:t>
            </a:r>
            <a:r>
              <a:rPr lang="zh-CN" altLang="en-US" sz="2800">
                <a:solidFill>
                  <a:srgbClr val="E33113"/>
                </a:solidFill>
              </a:rPr>
              <a:t>果断英明</a:t>
            </a:r>
            <a:endParaRPr lang="zh-CN" altLang="en-US" sz="2800">
              <a:solidFill>
                <a:srgbClr val="E33113"/>
              </a:solidFill>
              <a:latin typeface="Times New Roman" pitchFamily="18" charset="0"/>
            </a:endParaRPr>
          </a:p>
          <a:p>
            <a:pPr eaLnBrk="1" hangingPunct="1"/>
            <a:r>
              <a:rPr lang="zh-CN" altLang="en-US" sz="2800">
                <a:solidFill>
                  <a:srgbClr val="E33113"/>
                </a:solidFill>
              </a:rPr>
              <a:t>胆识非凡  善于用人</a:t>
            </a:r>
          </a:p>
        </p:txBody>
      </p:sp>
      <p:sp>
        <p:nvSpPr>
          <p:cNvPr id="34823" name="Rectangle 7"/>
          <p:cNvSpPr>
            <a:spLocks noChangeArrowheads="1"/>
          </p:cNvSpPr>
          <p:nvPr/>
        </p:nvSpPr>
        <p:spPr bwMode="auto">
          <a:xfrm>
            <a:off x="6400800" y="3124200"/>
            <a:ext cx="5080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latin typeface="方正粗宋简体" panose="03000509000000000000" pitchFamily="65" charset="-122"/>
                <a:ea typeface="方正粗宋简体" panose="03000509000000000000" pitchFamily="65" charset="-122"/>
                <a:hlinkClick r:id="rId4" action="ppaction://hlinksldjump"/>
              </a:rPr>
              <a:t>煮酒论</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英雄</a:t>
            </a:r>
            <a:r>
              <a:rPr lang="en-US" altLang="zh-CN" sz="3200" dirty="0" smtClean="0">
                <a:latin typeface="方正粗宋简体" panose="03000509000000000000" pitchFamily="65" charset="-122"/>
                <a:ea typeface="方正粗宋简体" panose="03000509000000000000" pitchFamily="65" charset="-122"/>
                <a:hlinkClick r:id="rId4" action="ppaction://hlinksldjump"/>
              </a:rPr>
              <a:t>\</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华</a:t>
            </a:r>
            <a:r>
              <a:rPr lang="zh-CN" altLang="en-US" sz="3200" dirty="0">
                <a:latin typeface="方正粗宋简体" panose="03000509000000000000" pitchFamily="65" charset="-122"/>
                <a:ea typeface="方正粗宋简体" panose="03000509000000000000" pitchFamily="65" charset="-122"/>
                <a:hlinkClick r:id="rId4" action="ppaction://hlinksldjump"/>
              </a:rPr>
              <a:t>容道挟天子以令诸侯 </a:t>
            </a:r>
            <a:r>
              <a:rPr lang="en-US" altLang="zh-CN" sz="3200" dirty="0" smtClean="0">
                <a:latin typeface="方正粗宋简体" panose="03000509000000000000" pitchFamily="65" charset="-122"/>
                <a:ea typeface="方正粗宋简体" panose="03000509000000000000" pitchFamily="65" charset="-122"/>
                <a:hlinkClick r:id="rId4" action="ppaction://hlinksldjump"/>
              </a:rPr>
              <a:t>\</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杀</a:t>
            </a:r>
            <a:r>
              <a:rPr lang="zh-CN" altLang="en-US" sz="3200" dirty="0">
                <a:latin typeface="方正粗宋简体" panose="03000509000000000000" pitchFamily="65" charset="-122"/>
                <a:ea typeface="方正粗宋简体" panose="03000509000000000000" pitchFamily="65" charset="-122"/>
                <a:hlinkClick r:id="rId4" action="ppaction://hlinksldjump"/>
              </a:rPr>
              <a:t>杨</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修</a:t>
            </a:r>
            <a:r>
              <a:rPr lang="en-US" altLang="zh-CN" sz="3200" dirty="0" smtClean="0">
                <a:latin typeface="方正粗宋简体" panose="03000509000000000000" pitchFamily="65" charset="-122"/>
                <a:ea typeface="方正粗宋简体" panose="03000509000000000000" pitchFamily="65" charset="-122"/>
                <a:hlinkClick r:id="rId4" action="ppaction://hlinksldjump"/>
              </a:rPr>
              <a:t>\</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杀</a:t>
            </a:r>
            <a:r>
              <a:rPr lang="zh-CN" altLang="en-US" sz="3200" dirty="0">
                <a:latin typeface="方正粗宋简体" panose="03000509000000000000" pitchFamily="65" charset="-122"/>
                <a:ea typeface="方正粗宋简体" panose="03000509000000000000" pitchFamily="65" charset="-122"/>
                <a:hlinkClick r:id="rId4" action="ppaction://hlinksldjump"/>
              </a:rPr>
              <a:t>吕伯奢家杀华佗 </a:t>
            </a:r>
            <a:r>
              <a:rPr lang="en-US" altLang="zh-CN" sz="3200" dirty="0" smtClean="0">
                <a:latin typeface="方正粗宋简体" panose="03000509000000000000" pitchFamily="65" charset="-122"/>
                <a:ea typeface="方正粗宋简体" panose="03000509000000000000" pitchFamily="65" charset="-122"/>
                <a:hlinkClick r:id="rId4" action="ppaction://hlinksldjump"/>
              </a:rPr>
              <a:t>\</a:t>
            </a:r>
            <a:r>
              <a:rPr lang="zh-CN" altLang="en-US" sz="3200" dirty="0" smtClean="0">
                <a:latin typeface="方正粗宋简体" panose="03000509000000000000" pitchFamily="65" charset="-122"/>
                <a:ea typeface="方正粗宋简体" panose="03000509000000000000" pitchFamily="65" charset="-122"/>
                <a:hlinkClick r:id="rId4" action="ppaction://hlinksldjump"/>
              </a:rPr>
              <a:t>官</a:t>
            </a:r>
            <a:r>
              <a:rPr lang="zh-CN" altLang="en-US" sz="3200" dirty="0">
                <a:latin typeface="方正粗宋简体" panose="03000509000000000000" pitchFamily="65" charset="-122"/>
                <a:ea typeface="方正粗宋简体" panose="03000509000000000000" pitchFamily="65" charset="-122"/>
                <a:hlinkClick r:id="rId4" action="ppaction://hlinksldjump"/>
              </a:rPr>
              <a:t>渡之战</a:t>
            </a:r>
            <a:endParaRPr lang="zh-CN" altLang="en-US" sz="3200" dirty="0">
              <a:latin typeface="方正粗宋简体" panose="03000509000000000000" pitchFamily="65" charset="-122"/>
              <a:ea typeface="方正粗宋简体" panose="03000509000000000000" pitchFamily="65" charset="-122"/>
            </a:endParaRPr>
          </a:p>
        </p:txBody>
      </p:sp>
      <p:pic>
        <p:nvPicPr>
          <p:cNvPr id="34824" name="Picture 8" descr="线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6502400" y="3048001"/>
            <a:ext cx="5003800"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5" name="Text Box 9"/>
          <p:cNvSpPr txBox="1">
            <a:spLocks noChangeArrowheads="1"/>
          </p:cNvSpPr>
          <p:nvPr/>
        </p:nvSpPr>
        <p:spPr bwMode="auto">
          <a:xfrm>
            <a:off x="3149600" y="4343400"/>
            <a:ext cx="21717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3200" dirty="0">
                <a:solidFill>
                  <a:srgbClr val="990000"/>
                </a:solidFill>
                <a:latin typeface="方正粗宋简体" panose="03000509000000000000" pitchFamily="65" charset="-122"/>
                <a:ea typeface="方正粗宋简体" panose="03000509000000000000" pitchFamily="65" charset="-122"/>
              </a:rPr>
              <a:t>面色</a:t>
            </a:r>
            <a:r>
              <a:rPr lang="zh-CN" altLang="en-US" sz="3200" dirty="0" smtClean="0">
                <a:solidFill>
                  <a:srgbClr val="990000"/>
                </a:solidFill>
                <a:latin typeface="方正粗宋简体" panose="03000509000000000000" pitchFamily="65" charset="-122"/>
                <a:ea typeface="方正粗宋简体" panose="03000509000000000000" pitchFamily="65" charset="-122"/>
              </a:rPr>
              <a:t>惨白目光</a:t>
            </a:r>
            <a:r>
              <a:rPr lang="zh-CN" altLang="en-US" sz="3200" dirty="0">
                <a:solidFill>
                  <a:srgbClr val="990000"/>
                </a:solidFill>
                <a:latin typeface="方正粗宋简体" panose="03000509000000000000" pitchFamily="65" charset="-122"/>
                <a:ea typeface="方正粗宋简体" panose="03000509000000000000" pitchFamily="65" charset="-122"/>
              </a:rPr>
              <a:t>锐利</a:t>
            </a:r>
          </a:p>
        </p:txBody>
      </p:sp>
      <p:sp>
        <p:nvSpPr>
          <p:cNvPr id="34826" name="Text Box 10"/>
          <p:cNvSpPr txBox="1">
            <a:spLocks noChangeArrowheads="1"/>
          </p:cNvSpPr>
          <p:nvPr/>
        </p:nvSpPr>
        <p:spPr bwMode="auto">
          <a:xfrm>
            <a:off x="2544233" y="0"/>
            <a:ext cx="7224184"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smtClean="0">
                <a:solidFill>
                  <a:srgbClr val="FF0000"/>
                </a:solidFill>
              </a:rPr>
              <a:t>治</a:t>
            </a:r>
            <a:r>
              <a:rPr lang="zh-CN" altLang="en-US" sz="3200" dirty="0">
                <a:solidFill>
                  <a:srgbClr val="FF0000"/>
                </a:solidFill>
              </a:rPr>
              <a:t>世之能臣，乱世之</a:t>
            </a:r>
            <a:r>
              <a:rPr lang="zh-CN" altLang="en-US" sz="3200" dirty="0" smtClean="0">
                <a:solidFill>
                  <a:srgbClr val="FF0000"/>
                </a:solidFill>
              </a:rPr>
              <a:t>奸雄。</a:t>
            </a:r>
            <a:endParaRPr lang="zh-CN" altLang="en-US" sz="3200" dirty="0">
              <a:solidFill>
                <a:srgbClr val="FF0000"/>
              </a:solidFill>
            </a:endParaRPr>
          </a:p>
        </p:txBody>
      </p:sp>
    </p:spTree>
    <p:extLst>
      <p:ext uri="{BB962C8B-B14F-4D97-AF65-F5344CB8AC3E}">
        <p14:creationId xmlns:p14="http://schemas.microsoft.com/office/powerpoint/2010/main" val="17442412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 descr="gu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454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4"/>
          <p:cNvSpPr txBox="1">
            <a:spLocks noChangeArrowheads="1"/>
          </p:cNvSpPr>
          <p:nvPr/>
        </p:nvSpPr>
        <p:spPr bwMode="auto">
          <a:xfrm>
            <a:off x="1025090" y="1143000"/>
            <a:ext cx="1292662"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7200">
                <a:latin typeface="Times New Roman" pitchFamily="18" charset="0"/>
                <a:ea typeface="华文行楷" pitchFamily="2" charset="-122"/>
              </a:rPr>
              <a:t>关羽</a:t>
            </a:r>
          </a:p>
        </p:txBody>
      </p:sp>
      <p:sp>
        <p:nvSpPr>
          <p:cNvPr id="35845" name="Text Box 5"/>
          <p:cNvSpPr txBox="1">
            <a:spLocks noChangeArrowheads="1"/>
          </p:cNvSpPr>
          <p:nvPr/>
        </p:nvSpPr>
        <p:spPr bwMode="auto">
          <a:xfrm>
            <a:off x="2844800" y="3733800"/>
            <a:ext cx="2768600" cy="138499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800" dirty="0">
                <a:solidFill>
                  <a:srgbClr val="CC0000"/>
                </a:solidFill>
                <a:latin typeface="Times New Roman" pitchFamily="18" charset="0"/>
              </a:rPr>
              <a:t>单鳯眼  卧蚕眉   髯长二尺   </a:t>
            </a:r>
            <a:r>
              <a:rPr lang="zh-CN" altLang="en-US" sz="2800" dirty="0" smtClean="0">
                <a:solidFill>
                  <a:srgbClr val="CC0000"/>
                </a:solidFill>
                <a:latin typeface="Times New Roman" pitchFamily="18" charset="0"/>
              </a:rPr>
              <a:t>面</a:t>
            </a:r>
            <a:r>
              <a:rPr lang="zh-CN" altLang="en-US" sz="2800" dirty="0">
                <a:solidFill>
                  <a:srgbClr val="CC0000"/>
                </a:solidFill>
                <a:latin typeface="Times New Roman" pitchFamily="18" charset="0"/>
              </a:rPr>
              <a:t>如重枣 </a:t>
            </a:r>
            <a:r>
              <a:rPr lang="zh-CN" altLang="en-US" sz="2800" dirty="0" smtClean="0">
                <a:solidFill>
                  <a:srgbClr val="CC0000"/>
                </a:solidFill>
                <a:latin typeface="Times New Roman" pitchFamily="18" charset="0"/>
              </a:rPr>
              <a:t>  </a:t>
            </a:r>
            <a:r>
              <a:rPr lang="zh-CN" altLang="en-US" sz="2800" dirty="0">
                <a:solidFill>
                  <a:srgbClr val="CC0000"/>
                </a:solidFill>
                <a:latin typeface="Times New Roman" pitchFamily="18" charset="0"/>
              </a:rPr>
              <a:t>唇若涂</a:t>
            </a:r>
            <a:r>
              <a:rPr lang="zh-CN" altLang="en-US" sz="2800" dirty="0" smtClean="0">
                <a:solidFill>
                  <a:srgbClr val="CC0000"/>
                </a:solidFill>
                <a:latin typeface="Times New Roman" pitchFamily="18" charset="0"/>
              </a:rPr>
              <a:t>脂</a:t>
            </a:r>
            <a:endParaRPr lang="zh-CN" altLang="en-US" sz="2800" dirty="0">
              <a:latin typeface="Times New Roman" pitchFamily="18" charset="0"/>
            </a:endParaRPr>
          </a:p>
        </p:txBody>
      </p:sp>
      <p:pic>
        <p:nvPicPr>
          <p:cNvPr id="35846" name="Picture 6" descr="线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2400" y="2057400"/>
            <a:ext cx="4876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Text Box 7"/>
          <p:cNvSpPr txBox="1">
            <a:spLocks noChangeArrowheads="1"/>
          </p:cNvSpPr>
          <p:nvPr/>
        </p:nvSpPr>
        <p:spPr bwMode="auto">
          <a:xfrm>
            <a:off x="6383868" y="2420938"/>
            <a:ext cx="499321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chemeClr val="hlink"/>
                </a:solidFill>
                <a:latin typeface="方正粗宋简体" panose="03000509000000000000" pitchFamily="65" charset="-122"/>
                <a:ea typeface="方正粗宋简体" panose="03000509000000000000" pitchFamily="65" charset="-122"/>
              </a:rPr>
              <a:t>斩</a:t>
            </a:r>
            <a:r>
              <a:rPr lang="zh-CN" altLang="en-US" sz="3200" dirty="0" smtClean="0">
                <a:solidFill>
                  <a:schemeClr val="hlink"/>
                </a:solidFill>
                <a:latin typeface="方正粗宋简体" panose="03000509000000000000" pitchFamily="65" charset="-122"/>
                <a:ea typeface="方正粗宋简体" panose="03000509000000000000" pitchFamily="65" charset="-122"/>
              </a:rPr>
              <a:t>颜良、诛文丑、</a:t>
            </a:r>
            <a:r>
              <a:rPr lang="zh-CN" altLang="en-US" sz="320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过五关   斩六将</a:t>
            </a:r>
            <a:r>
              <a:rPr lang="zh-CN" altLang="en-US" sz="3200" dirty="0" smtClean="0">
                <a:solidFill>
                  <a:schemeClr val="hlink"/>
                </a:solidFill>
                <a:latin typeface="方正粗宋简体" panose="03000509000000000000" pitchFamily="65" charset="-122"/>
                <a:ea typeface="方正粗宋简体" panose="03000509000000000000" pitchFamily="65" charset="-122"/>
              </a:rPr>
              <a:t>、千</a:t>
            </a:r>
            <a:r>
              <a:rPr lang="zh-CN" altLang="en-US" sz="3200" dirty="0">
                <a:solidFill>
                  <a:schemeClr val="hlink"/>
                </a:solidFill>
                <a:latin typeface="方正粗宋简体" panose="03000509000000000000" pitchFamily="65" charset="-122"/>
                <a:ea typeface="方正粗宋简体" panose="03000509000000000000" pitchFamily="65" charset="-122"/>
              </a:rPr>
              <a:t>里寻</a:t>
            </a:r>
            <a:r>
              <a:rPr lang="zh-CN" altLang="en-US" sz="3200" dirty="0" smtClean="0">
                <a:solidFill>
                  <a:schemeClr val="hlink"/>
                </a:solidFill>
                <a:latin typeface="方正粗宋简体" panose="03000509000000000000" pitchFamily="65" charset="-122"/>
                <a:ea typeface="方正粗宋简体" panose="03000509000000000000" pitchFamily="65" charset="-122"/>
              </a:rPr>
              <a:t>主、</a:t>
            </a:r>
            <a:r>
              <a:rPr lang="zh-CN" altLang="en-US" sz="320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水</a:t>
            </a:r>
            <a:r>
              <a:rPr lang="zh-CN" altLang="en-US" sz="3200" dirty="0">
                <a:solidFill>
                  <a:schemeClr val="hlink"/>
                </a:solidFill>
                <a:latin typeface="方正粗宋简体" panose="03000509000000000000" pitchFamily="65" charset="-122"/>
                <a:ea typeface="方正粗宋简体" panose="03000509000000000000" pitchFamily="65" charset="-122"/>
                <a:hlinkClick r:id="rId5" action="ppaction://hlinksldjump"/>
              </a:rPr>
              <a:t>淹七</a:t>
            </a:r>
            <a:r>
              <a:rPr lang="zh-CN" altLang="en-US" sz="320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军、单刀赴会、刮</a:t>
            </a:r>
            <a:r>
              <a:rPr lang="zh-CN" altLang="en-US" sz="3200" dirty="0">
                <a:solidFill>
                  <a:schemeClr val="hlink"/>
                </a:solidFill>
                <a:latin typeface="方正粗宋简体" panose="03000509000000000000" pitchFamily="65" charset="-122"/>
                <a:ea typeface="方正粗宋简体" panose="03000509000000000000" pitchFamily="65" charset="-122"/>
                <a:hlinkClick r:id="rId5" action="ppaction://hlinksldjump"/>
              </a:rPr>
              <a:t>骨疗伤</a:t>
            </a:r>
            <a:r>
              <a:rPr lang="zh-CN" altLang="en-US" b="0" dirty="0">
                <a:solidFill>
                  <a:schemeClr val="hlink"/>
                </a:solidFill>
                <a:latin typeface="方正粗宋简体" panose="03000509000000000000" pitchFamily="65" charset="-122"/>
                <a:ea typeface="方正粗宋简体" panose="03000509000000000000" pitchFamily="65" charset="-122"/>
                <a:hlinkClick r:id="rId5" action="ppaction://hlinksldjump"/>
              </a:rPr>
              <a:t> </a:t>
            </a:r>
            <a:r>
              <a:rPr lang="zh-CN" altLang="en-US" b="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a:t>
            </a:r>
            <a:r>
              <a:rPr lang="zh-CN" altLang="en-US" sz="320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温酒斩华雄、败</a:t>
            </a:r>
            <a:r>
              <a:rPr lang="zh-CN" altLang="en-US" sz="3200" dirty="0">
                <a:solidFill>
                  <a:schemeClr val="hlink"/>
                </a:solidFill>
                <a:latin typeface="方正粗宋简体" panose="03000509000000000000" pitchFamily="65" charset="-122"/>
                <a:ea typeface="方正粗宋简体" panose="03000509000000000000" pitchFamily="65" charset="-122"/>
                <a:hlinkClick r:id="rId5" action="ppaction://hlinksldjump"/>
              </a:rPr>
              <a:t>走麦城</a:t>
            </a:r>
            <a:endParaRPr lang="zh-CN" altLang="en-US" sz="3200" dirty="0">
              <a:solidFill>
                <a:schemeClr val="hlink"/>
              </a:solidFill>
              <a:latin typeface="方正粗宋简体" panose="03000509000000000000" pitchFamily="65" charset="-122"/>
              <a:ea typeface="方正粗宋简体" panose="03000509000000000000" pitchFamily="65" charset="-122"/>
            </a:endParaRPr>
          </a:p>
        </p:txBody>
      </p:sp>
      <p:sp>
        <p:nvSpPr>
          <p:cNvPr id="35848" name="Text Box 8"/>
          <p:cNvSpPr txBox="1">
            <a:spLocks noChangeArrowheads="1"/>
          </p:cNvSpPr>
          <p:nvPr/>
        </p:nvSpPr>
        <p:spPr bwMode="auto">
          <a:xfrm>
            <a:off x="1064736" y="3352800"/>
            <a:ext cx="738664" cy="1219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a:solidFill>
                  <a:srgbClr val="FF0000"/>
                </a:solidFill>
                <a:latin typeface="Times New Roman" pitchFamily="18" charset="0"/>
              </a:rPr>
              <a:t>云长</a:t>
            </a:r>
          </a:p>
        </p:txBody>
      </p:sp>
      <p:sp>
        <p:nvSpPr>
          <p:cNvPr id="35849" name="Text Box 9"/>
          <p:cNvSpPr txBox="1">
            <a:spLocks noChangeArrowheads="1"/>
          </p:cNvSpPr>
          <p:nvPr/>
        </p:nvSpPr>
        <p:spPr bwMode="auto">
          <a:xfrm>
            <a:off x="6807200" y="990600"/>
            <a:ext cx="436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en-US" sz="2400" b="0">
              <a:latin typeface="Times New Roman" pitchFamily="18" charset="0"/>
            </a:endParaRPr>
          </a:p>
        </p:txBody>
      </p:sp>
      <p:sp>
        <p:nvSpPr>
          <p:cNvPr id="35850" name="Rectangle 10"/>
          <p:cNvSpPr>
            <a:spLocks noChangeArrowheads="1"/>
          </p:cNvSpPr>
          <p:nvPr/>
        </p:nvSpPr>
        <p:spPr bwMode="auto">
          <a:xfrm>
            <a:off x="6502400" y="990600"/>
            <a:ext cx="4876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lang="zh-CN" altLang="en-US" sz="3200" dirty="0">
                <a:solidFill>
                  <a:srgbClr val="CC6600"/>
                </a:solidFill>
                <a:latin typeface="方正粗宋简体" panose="03000509000000000000" pitchFamily="65" charset="-122"/>
                <a:ea typeface="方正粗宋简体" panose="03000509000000000000" pitchFamily="65" charset="-122"/>
              </a:rPr>
              <a:t>忠义勇武 忠贞不二 </a:t>
            </a:r>
            <a:endParaRPr lang="en-US" altLang="zh-CN" sz="3200" dirty="0" smtClean="0">
              <a:solidFill>
                <a:srgbClr val="CC6600"/>
              </a:solidFill>
              <a:latin typeface="方正粗宋简体" panose="03000509000000000000" pitchFamily="65" charset="-122"/>
              <a:ea typeface="方正粗宋简体" panose="03000509000000000000" pitchFamily="65" charset="-122"/>
            </a:endParaRPr>
          </a:p>
          <a:p>
            <a:pPr algn="ctr" eaLnBrk="1" hangingPunct="1"/>
            <a:r>
              <a:rPr lang="zh-CN" altLang="en-US" sz="3200" dirty="0" smtClean="0">
                <a:solidFill>
                  <a:srgbClr val="CC6600"/>
                </a:solidFill>
                <a:latin typeface="方正粗宋简体" panose="03000509000000000000" pitchFamily="65" charset="-122"/>
                <a:ea typeface="方正粗宋简体" panose="03000509000000000000" pitchFamily="65" charset="-122"/>
              </a:rPr>
              <a:t>光明磊落 </a:t>
            </a:r>
            <a:r>
              <a:rPr lang="zh-CN" altLang="en-US" sz="3200" dirty="0">
                <a:solidFill>
                  <a:srgbClr val="CC6600"/>
                </a:solidFill>
                <a:latin typeface="方正粗宋简体" panose="03000509000000000000" pitchFamily="65" charset="-122"/>
                <a:ea typeface="方正粗宋简体" panose="03000509000000000000" pitchFamily="65" charset="-122"/>
              </a:rPr>
              <a:t>恩怨分明</a:t>
            </a:r>
          </a:p>
        </p:txBody>
      </p:sp>
    </p:spTree>
    <p:extLst>
      <p:ext uri="{BB962C8B-B14F-4D97-AF65-F5344CB8AC3E}">
        <p14:creationId xmlns:p14="http://schemas.microsoft.com/office/powerpoint/2010/main" val="21793031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03200" y="287338"/>
            <a:ext cx="4330700" cy="608012"/>
          </a:xfrm>
        </p:spPr>
        <p:txBody>
          <a:bodyPr/>
          <a:lstStyle/>
          <a:p>
            <a:pPr algn="ctr" eaLnBrk="1" hangingPunct="1"/>
            <a:r>
              <a:rPr lang="zh-CN" altLang="en-US" sz="4000" b="1" dirty="0" smtClean="0">
                <a:latin typeface="方正粗宋简体" panose="03000509000000000000" pitchFamily="65" charset="-122"/>
                <a:ea typeface="方正粗宋简体" panose="03000509000000000000" pitchFamily="65" charset="-122"/>
              </a:rPr>
              <a:t>关羽的主要情节</a:t>
            </a:r>
          </a:p>
        </p:txBody>
      </p:sp>
      <p:sp>
        <p:nvSpPr>
          <p:cNvPr id="2" name="TextBox 1"/>
          <p:cNvSpPr txBox="1"/>
          <p:nvPr/>
        </p:nvSpPr>
        <p:spPr>
          <a:xfrm>
            <a:off x="5613400" y="228600"/>
            <a:ext cx="5689600" cy="2585323"/>
          </a:xfrm>
          <a:prstGeom prst="rect">
            <a:avLst/>
          </a:prstGeom>
          <a:noFill/>
        </p:spPr>
        <p:txBody>
          <a:bodyPr wrap="square" rtlCol="0">
            <a:spAutoFit/>
          </a:bodyPr>
          <a:lstStyle/>
          <a:p>
            <a:r>
              <a:rPr lang="en-US" altLang="zh-CN" b="1" dirty="0">
                <a:solidFill>
                  <a:srgbClr val="C00000"/>
                </a:solidFill>
              </a:rPr>
              <a:t>【</a:t>
            </a:r>
            <a:r>
              <a:rPr lang="zh-CN" altLang="en-US" b="1" dirty="0">
                <a:solidFill>
                  <a:srgbClr val="C00000"/>
                </a:solidFill>
              </a:rPr>
              <a:t>温酒斩华雄</a:t>
            </a:r>
            <a:r>
              <a:rPr lang="en-US" altLang="zh-CN" b="1" dirty="0">
                <a:solidFill>
                  <a:srgbClr val="C00000"/>
                </a:solidFill>
              </a:rPr>
              <a:t>】</a:t>
            </a:r>
            <a:r>
              <a:rPr lang="zh-CN" altLang="en-US" b="1" dirty="0">
                <a:solidFill>
                  <a:srgbClr val="C00000"/>
                </a:solidFill>
              </a:rPr>
              <a:t>与</a:t>
            </a:r>
            <a:r>
              <a:rPr lang="en-US" altLang="zh-CN" b="1" dirty="0">
                <a:solidFill>
                  <a:srgbClr val="C00000"/>
                </a:solidFill>
              </a:rPr>
              <a:t>【</a:t>
            </a:r>
            <a:r>
              <a:rPr lang="zh-CN" altLang="en-US" b="1" dirty="0">
                <a:solidFill>
                  <a:srgbClr val="C00000"/>
                </a:solidFill>
              </a:rPr>
              <a:t>三英战吕布</a:t>
            </a:r>
            <a:r>
              <a:rPr lang="en-US" altLang="zh-CN" b="1" dirty="0">
                <a:solidFill>
                  <a:srgbClr val="C00000"/>
                </a:solidFill>
              </a:rPr>
              <a:t>】</a:t>
            </a:r>
          </a:p>
          <a:p>
            <a:r>
              <a:rPr lang="zh-CN" altLang="en-US" dirty="0" smtClean="0"/>
              <a:t>         两</a:t>
            </a:r>
            <a:r>
              <a:rPr lang="zh-CN" altLang="en-US" dirty="0"/>
              <a:t>个故事都出现于罗贯中的三国演义中。都发生在群雄对抗董卓的东汉末年。华雄作为董军的先锋力挫诸侯军多位名将后，曹操力荐关羽出战并赐酒壮行，然关羽自信满满，推酒及上，斩杀华雄后回到营中此酒尚温。后者同样是在诸侯被力挫后张飞自荐对敌吕布，</a:t>
            </a:r>
            <a:r>
              <a:rPr lang="en-US" altLang="zh-CN" dirty="0"/>
              <a:t>50</a:t>
            </a:r>
            <a:r>
              <a:rPr lang="zh-CN" altLang="en-US" dirty="0"/>
              <a:t>回合后关羽看出张飞处于下风后加入打斗，然依然不能拿下吕布后刘备又加入战场，此时吕布才渐处下风，后吕布从最弱的刘备方向败退。</a:t>
            </a:r>
          </a:p>
        </p:txBody>
      </p:sp>
      <p:sp>
        <p:nvSpPr>
          <p:cNvPr id="4" name="TextBox 3"/>
          <p:cNvSpPr txBox="1"/>
          <p:nvPr/>
        </p:nvSpPr>
        <p:spPr>
          <a:xfrm>
            <a:off x="5245100" y="2866469"/>
            <a:ext cx="6057900" cy="2723823"/>
          </a:xfrm>
          <a:prstGeom prst="rect">
            <a:avLst/>
          </a:prstGeom>
          <a:noFill/>
        </p:spPr>
        <p:txBody>
          <a:bodyPr wrap="square" rtlCol="0">
            <a:spAutoFit/>
          </a:bodyPr>
          <a:lstStyle/>
          <a:p>
            <a:pPr algn="ctr"/>
            <a:r>
              <a:rPr lang="zh-CN" altLang="en-US" sz="2800" dirty="0">
                <a:solidFill>
                  <a:srgbClr val="FF0000"/>
                </a:solidFill>
                <a:latin typeface="方正粗宋简体" panose="03000509000000000000" pitchFamily="65" charset="-122"/>
                <a:ea typeface="方正粗宋简体" panose="03000509000000000000" pitchFamily="65" charset="-122"/>
              </a:rPr>
              <a:t>赤兔马</a:t>
            </a:r>
          </a:p>
          <a:p>
            <a:r>
              <a:rPr lang="zh-CN" altLang="en-US" sz="1100" dirty="0" smtClean="0"/>
              <a:t>       “赤兔马”</a:t>
            </a:r>
            <a:r>
              <a:rPr lang="zh-CN" altLang="en-US" sz="1100" dirty="0"/>
              <a:t>本名“赤菟”，即红色的，像老虎一样的烈马</a:t>
            </a:r>
            <a:r>
              <a:rPr lang="zh-CN" altLang="en-US" sz="1100" dirty="0" smtClean="0"/>
              <a:t>，</a:t>
            </a:r>
            <a:endParaRPr lang="en-US" altLang="zh-CN" sz="1100" dirty="0" smtClean="0"/>
          </a:p>
          <a:p>
            <a:r>
              <a:rPr lang="zh-CN" altLang="en-US" sz="1100" dirty="0" smtClean="0"/>
              <a:t>据说</a:t>
            </a:r>
            <a:r>
              <a:rPr lang="zh-CN" altLang="en-US" sz="1100" dirty="0"/>
              <a:t>为汗血宝马。赤兔马一直是好马的代表，所谓“</a:t>
            </a:r>
            <a:r>
              <a:rPr lang="zh-CN" altLang="en-US" sz="1100" b="1" dirty="0">
                <a:solidFill>
                  <a:srgbClr val="FF0000"/>
                </a:solidFill>
                <a:latin typeface="方正粗宋简体" panose="03000509000000000000" pitchFamily="65" charset="-122"/>
                <a:ea typeface="方正粗宋简体" panose="03000509000000000000" pitchFamily="65" charset="-122"/>
              </a:rPr>
              <a:t>人中吕布，</a:t>
            </a:r>
            <a:endParaRPr lang="en-US" altLang="zh-CN" sz="1100" b="1" dirty="0">
              <a:solidFill>
                <a:srgbClr val="FF0000"/>
              </a:solidFill>
              <a:latin typeface="方正粗宋简体" panose="03000509000000000000" pitchFamily="65" charset="-122"/>
              <a:ea typeface="方正粗宋简体" panose="03000509000000000000" pitchFamily="65" charset="-122"/>
            </a:endParaRPr>
          </a:p>
          <a:p>
            <a:r>
              <a:rPr lang="zh-CN" altLang="en-US" sz="1100" b="1" dirty="0">
                <a:solidFill>
                  <a:srgbClr val="FF0000"/>
                </a:solidFill>
                <a:latin typeface="方正粗宋简体" panose="03000509000000000000" pitchFamily="65" charset="-122"/>
                <a:ea typeface="方正粗宋简体" panose="03000509000000000000" pitchFamily="65" charset="-122"/>
              </a:rPr>
              <a:t>马中赤兔</a:t>
            </a:r>
            <a:r>
              <a:rPr lang="zh-CN" altLang="en-US" sz="1100" dirty="0"/>
              <a:t>”。</a:t>
            </a:r>
            <a:r>
              <a:rPr lang="en-US" altLang="zh-CN" sz="1100" dirty="0"/>
              <a:t>《</a:t>
            </a:r>
            <a:r>
              <a:rPr lang="zh-CN" altLang="en-US" sz="1100" dirty="0"/>
              <a:t>三国志</a:t>
            </a:r>
            <a:r>
              <a:rPr lang="en-US" altLang="zh-CN" sz="1100" dirty="0"/>
              <a:t>·</a:t>
            </a:r>
            <a:r>
              <a:rPr lang="zh-CN" altLang="en-US" sz="1100" dirty="0"/>
              <a:t>魏志</a:t>
            </a:r>
            <a:r>
              <a:rPr lang="en-US" altLang="zh-CN" sz="1100" dirty="0"/>
              <a:t>·</a:t>
            </a:r>
            <a:r>
              <a:rPr lang="zh-CN" altLang="en-US" sz="1100" dirty="0"/>
              <a:t>吕布传</a:t>
            </a:r>
            <a:r>
              <a:rPr lang="en-US" altLang="zh-CN" sz="1100" dirty="0"/>
              <a:t>》</a:t>
            </a:r>
            <a:r>
              <a:rPr lang="zh-CN" altLang="en-US" sz="1100" dirty="0"/>
              <a:t>上说：“布有良马名曰</a:t>
            </a:r>
            <a:r>
              <a:rPr lang="zh-CN" altLang="en-US" sz="1100" dirty="0" smtClean="0"/>
              <a:t>赤</a:t>
            </a:r>
            <a:endParaRPr lang="en-US" altLang="zh-CN" sz="1100" dirty="0" smtClean="0"/>
          </a:p>
          <a:p>
            <a:r>
              <a:rPr lang="zh-CN" altLang="en-US" sz="1100" dirty="0" smtClean="0"/>
              <a:t>兔</a:t>
            </a:r>
            <a:r>
              <a:rPr lang="zh-CN" altLang="en-US" sz="1100" dirty="0"/>
              <a:t>”</a:t>
            </a:r>
            <a:r>
              <a:rPr lang="en-US" altLang="zh-CN" sz="1100" dirty="0"/>
              <a:t>《</a:t>
            </a:r>
            <a:r>
              <a:rPr lang="zh-CN" altLang="en-US" sz="1100" dirty="0"/>
              <a:t>三国演义</a:t>
            </a:r>
            <a:r>
              <a:rPr lang="en-US" altLang="zh-CN" sz="1100" dirty="0"/>
              <a:t>》</a:t>
            </a:r>
            <a:r>
              <a:rPr lang="zh-CN" altLang="en-US" sz="1100" dirty="0"/>
              <a:t>的描述就更清楚了。赤兔马是</a:t>
            </a:r>
            <a:r>
              <a:rPr lang="zh-CN" altLang="en-US" sz="1100" b="1" dirty="0">
                <a:solidFill>
                  <a:srgbClr val="FF0000"/>
                </a:solidFill>
                <a:latin typeface="方正粗宋简体" panose="03000509000000000000" pitchFamily="65" charset="-122"/>
                <a:ea typeface="方正粗宋简体" panose="03000509000000000000" pitchFamily="65" charset="-122"/>
              </a:rPr>
              <a:t>董卓</a:t>
            </a:r>
            <a:r>
              <a:rPr lang="zh-CN" altLang="en-US" sz="1100" dirty="0"/>
              <a:t>从西凉</a:t>
            </a:r>
            <a:r>
              <a:rPr lang="zh-CN" altLang="en-US" sz="1100" dirty="0" smtClean="0"/>
              <a:t>带</a:t>
            </a:r>
            <a:endParaRPr lang="en-US" altLang="zh-CN" sz="1100" dirty="0" smtClean="0"/>
          </a:p>
          <a:p>
            <a:r>
              <a:rPr lang="zh-CN" altLang="en-US" sz="1100" dirty="0" smtClean="0"/>
              <a:t>来</a:t>
            </a:r>
            <a:r>
              <a:rPr lang="zh-CN" altLang="en-US" sz="1100" dirty="0"/>
              <a:t>的宝马良驹。董卓为了拉拢年轻将领</a:t>
            </a:r>
            <a:r>
              <a:rPr lang="zh-CN" altLang="en-US" sz="1100" b="1" dirty="0">
                <a:solidFill>
                  <a:srgbClr val="FF0000"/>
                </a:solidFill>
                <a:latin typeface="方正粗宋简体" panose="03000509000000000000" pitchFamily="65" charset="-122"/>
                <a:ea typeface="方正粗宋简体" panose="03000509000000000000" pitchFamily="65" charset="-122"/>
              </a:rPr>
              <a:t>吕布</a:t>
            </a:r>
            <a:r>
              <a:rPr lang="zh-CN" altLang="en-US" sz="1100" dirty="0"/>
              <a:t>，就把这匹马</a:t>
            </a:r>
            <a:r>
              <a:rPr lang="zh-CN" altLang="en-US" sz="1100" dirty="0" smtClean="0"/>
              <a:t>送给</a:t>
            </a:r>
            <a:endParaRPr lang="en-US" altLang="zh-CN" sz="1100" dirty="0" smtClean="0"/>
          </a:p>
          <a:p>
            <a:r>
              <a:rPr lang="zh-CN" altLang="en-US" sz="1100" dirty="0" smtClean="0"/>
              <a:t>了</a:t>
            </a:r>
            <a:r>
              <a:rPr lang="zh-CN" altLang="en-US" sz="1100" dirty="0"/>
              <a:t>他。吕布得马后果然杀了原来的主人丁原，投奔到董卓的</a:t>
            </a:r>
            <a:r>
              <a:rPr lang="zh-CN" altLang="en-US" sz="1100" dirty="0" smtClean="0"/>
              <a:t>门</a:t>
            </a:r>
            <a:endParaRPr lang="en-US" altLang="zh-CN" sz="1100" dirty="0" smtClean="0"/>
          </a:p>
          <a:p>
            <a:r>
              <a:rPr lang="zh-CN" altLang="en-US" sz="1100" dirty="0" smtClean="0"/>
              <a:t>下</a:t>
            </a:r>
            <a:r>
              <a:rPr lang="zh-CN" altLang="en-US" sz="1100" dirty="0"/>
              <a:t>，当了他的义子。后来，这匹马跟随吕布大展神威。但在白门楼，因为刘备的一句话，曹操痛杀吕布，赤兔宝马也就归了</a:t>
            </a:r>
            <a:r>
              <a:rPr lang="zh-CN" altLang="en-US" sz="1100" b="1" dirty="0">
                <a:solidFill>
                  <a:srgbClr val="FF0000"/>
                </a:solidFill>
                <a:latin typeface="方正粗宋简体" panose="03000509000000000000" pitchFamily="65" charset="-122"/>
                <a:ea typeface="方正粗宋简体" panose="03000509000000000000" pitchFamily="65" charset="-122"/>
              </a:rPr>
              <a:t>曹操</a:t>
            </a:r>
            <a:r>
              <a:rPr lang="zh-CN" altLang="en-US" sz="1100" dirty="0"/>
              <a:t>。也许是机缘巧合，关羽为了保护刘备的两位夫人暂时投靠了曹操。曹操十分爱惜关羽这人才。也想仿效董卓“</a:t>
            </a:r>
            <a:r>
              <a:rPr lang="zh-CN" altLang="en-US" sz="1100" b="1" dirty="0">
                <a:solidFill>
                  <a:srgbClr val="FF0000"/>
                </a:solidFill>
                <a:latin typeface="方正粗宋简体" panose="03000509000000000000" pitchFamily="65" charset="-122"/>
                <a:ea typeface="方正粗宋简体" panose="03000509000000000000" pitchFamily="65" charset="-122"/>
              </a:rPr>
              <a:t>宝马赠英雄</a:t>
            </a:r>
            <a:r>
              <a:rPr lang="zh-CN" altLang="en-US" sz="1100" dirty="0"/>
              <a:t>”。但关羽终究不是吕布，他接受了赤兔，也是为了更快地找到刘备。从此以后，</a:t>
            </a:r>
            <a:r>
              <a:rPr lang="zh-CN" altLang="en-US" sz="1100" b="1" dirty="0">
                <a:solidFill>
                  <a:srgbClr val="FF0000"/>
                </a:solidFill>
                <a:latin typeface="方正粗宋简体" panose="03000509000000000000" pitchFamily="65" charset="-122"/>
                <a:ea typeface="方正粗宋简体" panose="03000509000000000000" pitchFamily="65" charset="-122"/>
              </a:rPr>
              <a:t>赤兔马</a:t>
            </a:r>
            <a:r>
              <a:rPr lang="zh-CN" altLang="en-US" sz="1100" dirty="0"/>
              <a:t>和</a:t>
            </a:r>
            <a:r>
              <a:rPr lang="zh-CN" altLang="en-US" sz="1100" b="1" dirty="0">
                <a:solidFill>
                  <a:srgbClr val="FF0000"/>
                </a:solidFill>
                <a:latin typeface="方正粗宋简体" panose="03000509000000000000" pitchFamily="65" charset="-122"/>
                <a:ea typeface="方正粗宋简体" panose="03000509000000000000" pitchFamily="65" charset="-122"/>
              </a:rPr>
              <a:t>青龙偃月刀</a:t>
            </a:r>
            <a:r>
              <a:rPr lang="zh-CN" altLang="en-US" sz="1100" dirty="0"/>
              <a:t>就成为了</a:t>
            </a:r>
            <a:r>
              <a:rPr lang="zh-CN" altLang="en-US" sz="1100" b="1" dirty="0">
                <a:solidFill>
                  <a:srgbClr val="FF0000"/>
                </a:solidFill>
                <a:latin typeface="方正粗宋简体" panose="03000509000000000000" pitchFamily="65" charset="-122"/>
                <a:ea typeface="方正粗宋简体" panose="03000509000000000000" pitchFamily="65" charset="-122"/>
              </a:rPr>
              <a:t>关羽</a:t>
            </a:r>
            <a:r>
              <a:rPr lang="zh-CN" altLang="en-US" sz="1100" dirty="0"/>
              <a:t>的代表形象。当</a:t>
            </a:r>
            <a:r>
              <a:rPr lang="zh-CN" altLang="en-US" sz="1100" b="1" dirty="0">
                <a:solidFill>
                  <a:srgbClr val="FF0000"/>
                </a:solidFill>
                <a:latin typeface="方正粗宋简体" panose="03000509000000000000" pitchFamily="65" charset="-122"/>
                <a:ea typeface="方正粗宋简体" panose="03000509000000000000" pitchFamily="65" charset="-122"/>
              </a:rPr>
              <a:t>关羽败走麦城</a:t>
            </a:r>
            <a:r>
              <a:rPr lang="zh-CN" altLang="en-US" sz="1100" dirty="0"/>
              <a:t>，被东吴杀害后，赤兔马又为</a:t>
            </a:r>
            <a:r>
              <a:rPr lang="zh-CN" altLang="en-US" sz="1100" b="1" dirty="0">
                <a:solidFill>
                  <a:srgbClr val="FF0000"/>
                </a:solidFill>
                <a:latin typeface="方正粗宋简体" panose="03000509000000000000" pitchFamily="65" charset="-122"/>
                <a:ea typeface="方正粗宋简体" panose="03000509000000000000" pitchFamily="65" charset="-122"/>
              </a:rPr>
              <a:t>马忠</a:t>
            </a:r>
            <a:r>
              <a:rPr lang="zh-CN" altLang="en-US" sz="1100" dirty="0"/>
              <a:t>所得。可这次它不再顺从着跟随新主人，</a:t>
            </a:r>
            <a:r>
              <a:rPr lang="zh-CN" altLang="en-US" sz="1100" b="1" dirty="0">
                <a:solidFill>
                  <a:srgbClr val="FF0000"/>
                </a:solidFill>
                <a:latin typeface="方正粗宋简体" panose="03000509000000000000" pitchFamily="65" charset="-122"/>
                <a:ea typeface="方正粗宋简体" panose="03000509000000000000" pitchFamily="65" charset="-122"/>
              </a:rPr>
              <a:t>绝食而亡</a:t>
            </a:r>
            <a:r>
              <a:rPr lang="zh-CN" altLang="en-US" sz="1100" dirty="0"/>
              <a:t>，跟随旧主关羽而去了。 但根据史书记载，赤兔马在吕布战败后，不知去向。并没有成为关羽的坐骑。由此也可佐证</a:t>
            </a:r>
            <a:r>
              <a:rPr lang="en-US" altLang="zh-CN" sz="1100" dirty="0"/>
              <a:t>《</a:t>
            </a:r>
            <a:r>
              <a:rPr lang="zh-CN" altLang="en-US" sz="1100" dirty="0"/>
              <a:t>三国演义</a:t>
            </a:r>
            <a:r>
              <a:rPr lang="en-US" altLang="zh-CN" sz="1100" dirty="0"/>
              <a:t>》</a:t>
            </a:r>
            <a:r>
              <a:rPr lang="zh-CN" altLang="en-US" sz="1100" dirty="0"/>
              <a:t>有</a:t>
            </a:r>
            <a:r>
              <a:rPr lang="zh-CN" altLang="en-US" sz="1100" b="1" dirty="0">
                <a:solidFill>
                  <a:srgbClr val="FF0000"/>
                </a:solidFill>
                <a:latin typeface="方正粗宋简体" panose="03000509000000000000" pitchFamily="65" charset="-122"/>
                <a:ea typeface="方正粗宋简体" panose="03000509000000000000" pitchFamily="65" charset="-122"/>
              </a:rPr>
              <a:t>虚构成分</a:t>
            </a:r>
            <a:r>
              <a:rPr lang="zh-CN" altLang="en-US" sz="1100" dirty="0"/>
              <a:t>。</a:t>
            </a:r>
          </a:p>
        </p:txBody>
      </p:sp>
      <p:sp>
        <p:nvSpPr>
          <p:cNvPr id="5" name="TextBox 4"/>
          <p:cNvSpPr txBox="1"/>
          <p:nvPr/>
        </p:nvSpPr>
        <p:spPr>
          <a:xfrm>
            <a:off x="241300" y="1104900"/>
            <a:ext cx="4419600" cy="3970318"/>
          </a:xfrm>
          <a:prstGeom prst="rect">
            <a:avLst/>
          </a:prstGeom>
          <a:noFill/>
        </p:spPr>
        <p:txBody>
          <a:bodyPr wrap="square" rtlCol="0">
            <a:spAutoFit/>
          </a:bodyPr>
          <a:lstStyle/>
          <a:p>
            <a:r>
              <a:rPr lang="en-US" altLang="zh-CN" sz="2800" dirty="0">
                <a:latin typeface="方正粗宋简体" panose="03000509000000000000" pitchFamily="65" charset="-122"/>
                <a:ea typeface="方正粗宋简体" panose="03000509000000000000" pitchFamily="65" charset="-122"/>
              </a:rPr>
              <a:t>1.</a:t>
            </a:r>
            <a:r>
              <a:rPr lang="zh-CN" altLang="en-US" sz="2800" dirty="0">
                <a:latin typeface="方正粗宋简体" panose="03000509000000000000" pitchFamily="65" charset="-122"/>
                <a:ea typeface="方正粗宋简体" panose="03000509000000000000" pitchFamily="65" charset="-122"/>
              </a:rPr>
              <a:t>桃园三结义</a:t>
            </a:r>
            <a:r>
              <a:rPr lang="en-US" altLang="zh-CN" sz="2800" dirty="0">
                <a:latin typeface="方正粗宋简体" panose="03000509000000000000" pitchFamily="65" charset="-122"/>
                <a:ea typeface="方正粗宋简体" panose="03000509000000000000" pitchFamily="65" charset="-122"/>
              </a:rPr>
              <a:t>2.</a:t>
            </a:r>
            <a:r>
              <a:rPr lang="zh-CN" altLang="en-US" sz="2800" dirty="0" smtClean="0">
                <a:latin typeface="方正粗宋简体" panose="03000509000000000000" pitchFamily="65" charset="-122"/>
                <a:ea typeface="方正粗宋简体" panose="03000509000000000000" pitchFamily="65" charset="-122"/>
              </a:rPr>
              <a:t>温酒斩华雄</a:t>
            </a:r>
            <a:r>
              <a:rPr lang="en-US" altLang="zh-CN" sz="2800" dirty="0" smtClean="0">
                <a:latin typeface="方正粗宋简体" panose="03000509000000000000" pitchFamily="65" charset="-122"/>
                <a:ea typeface="方正粗宋简体" panose="03000509000000000000" pitchFamily="65" charset="-122"/>
              </a:rPr>
              <a:t>3.</a:t>
            </a:r>
            <a:r>
              <a:rPr lang="zh-CN" altLang="en-US" sz="2800" dirty="0" smtClean="0">
                <a:latin typeface="方正粗宋简体" panose="03000509000000000000" pitchFamily="65" charset="-122"/>
                <a:ea typeface="方正粗宋简体" panose="03000509000000000000" pitchFamily="65" charset="-122"/>
              </a:rPr>
              <a:t>三</a:t>
            </a:r>
            <a:r>
              <a:rPr lang="zh-CN" altLang="en-US" sz="2800" dirty="0">
                <a:latin typeface="方正粗宋简体" panose="03000509000000000000" pitchFamily="65" charset="-122"/>
                <a:ea typeface="方正粗宋简体" panose="03000509000000000000" pitchFamily="65" charset="-122"/>
              </a:rPr>
              <a:t>英战</a:t>
            </a:r>
            <a:r>
              <a:rPr lang="zh-CN" altLang="en-US" sz="2800" dirty="0" smtClean="0">
                <a:latin typeface="方正粗宋简体" panose="03000509000000000000" pitchFamily="65" charset="-122"/>
                <a:ea typeface="方正粗宋简体" panose="03000509000000000000" pitchFamily="65" charset="-122"/>
              </a:rPr>
              <a:t>吕布</a:t>
            </a:r>
            <a:r>
              <a:rPr lang="en-US" altLang="zh-CN" sz="2800" dirty="0" smtClean="0">
                <a:latin typeface="方正粗宋简体" panose="03000509000000000000" pitchFamily="65" charset="-122"/>
                <a:ea typeface="方正粗宋简体" panose="03000509000000000000" pitchFamily="65" charset="-122"/>
              </a:rPr>
              <a:t>4.</a:t>
            </a:r>
            <a:r>
              <a:rPr lang="zh-CN" altLang="en-US" sz="2800" dirty="0">
                <a:latin typeface="方正粗宋简体" panose="03000509000000000000" pitchFamily="65" charset="-122"/>
                <a:ea typeface="方正粗宋简体" panose="03000509000000000000" pitchFamily="65" charset="-122"/>
              </a:rPr>
              <a:t>屯土山关公曰三</a:t>
            </a:r>
            <a:r>
              <a:rPr lang="zh-CN" altLang="en-US" sz="2800" dirty="0" smtClean="0">
                <a:latin typeface="方正粗宋简体" panose="03000509000000000000" pitchFamily="65" charset="-122"/>
                <a:ea typeface="方正粗宋简体" panose="03000509000000000000" pitchFamily="65" charset="-122"/>
              </a:rPr>
              <a:t>事</a:t>
            </a:r>
            <a:r>
              <a:rPr lang="en-US" altLang="zh-CN" sz="2800" dirty="0" smtClean="0">
                <a:latin typeface="方正粗宋简体" panose="03000509000000000000" pitchFamily="65" charset="-122"/>
                <a:ea typeface="方正粗宋简体" panose="03000509000000000000" pitchFamily="65" charset="-122"/>
              </a:rPr>
              <a:t>5.</a:t>
            </a:r>
            <a:r>
              <a:rPr lang="zh-CN" altLang="en-US" sz="2800" dirty="0">
                <a:latin typeface="方正粗宋简体" panose="03000509000000000000" pitchFamily="65" charset="-122"/>
                <a:ea typeface="方正粗宋简体" panose="03000509000000000000" pitchFamily="65" charset="-122"/>
              </a:rPr>
              <a:t>斩颜良诛</a:t>
            </a:r>
            <a:r>
              <a:rPr lang="zh-CN" altLang="en-US" sz="2800" dirty="0" smtClean="0">
                <a:latin typeface="方正粗宋简体" panose="03000509000000000000" pitchFamily="65" charset="-122"/>
                <a:ea typeface="方正粗宋简体" panose="03000509000000000000" pitchFamily="65" charset="-122"/>
              </a:rPr>
              <a:t>文丑</a:t>
            </a:r>
            <a:r>
              <a:rPr lang="en-US" altLang="zh-CN" sz="2800" dirty="0" smtClean="0">
                <a:latin typeface="方正粗宋简体" panose="03000509000000000000" pitchFamily="65" charset="-122"/>
                <a:ea typeface="方正粗宋简体" panose="03000509000000000000" pitchFamily="65" charset="-122"/>
              </a:rPr>
              <a:t>7.</a:t>
            </a:r>
            <a:r>
              <a:rPr lang="zh-CN" altLang="en-US" sz="2800" dirty="0" smtClean="0">
                <a:latin typeface="方正粗宋简体" panose="03000509000000000000" pitchFamily="65" charset="-122"/>
                <a:ea typeface="方正粗宋简体" panose="03000509000000000000" pitchFamily="65" charset="-122"/>
              </a:rPr>
              <a:t>封金</a:t>
            </a:r>
            <a:r>
              <a:rPr lang="zh-CN" altLang="en-US" sz="2800" dirty="0">
                <a:latin typeface="方正粗宋简体" panose="03000509000000000000" pitchFamily="65" charset="-122"/>
                <a:ea typeface="方正粗宋简体" panose="03000509000000000000" pitchFamily="65" charset="-122"/>
              </a:rPr>
              <a:t>挂</a:t>
            </a:r>
            <a:r>
              <a:rPr lang="zh-CN" altLang="en-US" sz="2800" dirty="0" smtClean="0">
                <a:latin typeface="方正粗宋简体" panose="03000509000000000000" pitchFamily="65" charset="-122"/>
                <a:ea typeface="方正粗宋简体" panose="03000509000000000000" pitchFamily="65" charset="-122"/>
              </a:rPr>
              <a:t>印</a:t>
            </a:r>
            <a:r>
              <a:rPr lang="en-US" altLang="zh-CN" sz="2800" dirty="0" smtClean="0">
                <a:latin typeface="方正粗宋简体" panose="03000509000000000000" pitchFamily="65" charset="-122"/>
                <a:ea typeface="方正粗宋简体" panose="03000509000000000000" pitchFamily="65" charset="-122"/>
              </a:rPr>
              <a:t>8.</a:t>
            </a:r>
            <a:r>
              <a:rPr lang="zh-CN" altLang="en-US" sz="2800" dirty="0">
                <a:latin typeface="方正粗宋简体" panose="03000509000000000000" pitchFamily="65" charset="-122"/>
                <a:ea typeface="方正粗宋简体" panose="03000509000000000000" pitchFamily="65" charset="-122"/>
              </a:rPr>
              <a:t>千里走</a:t>
            </a:r>
            <a:r>
              <a:rPr lang="zh-CN" altLang="en-US" sz="2800" dirty="0" smtClean="0">
                <a:latin typeface="方正粗宋简体" panose="03000509000000000000" pitchFamily="65" charset="-122"/>
                <a:ea typeface="方正粗宋简体" panose="03000509000000000000" pitchFamily="65" charset="-122"/>
              </a:rPr>
              <a:t>单骑</a:t>
            </a:r>
            <a:r>
              <a:rPr lang="en-US" altLang="zh-CN" sz="2800" dirty="0" smtClean="0">
                <a:latin typeface="方正粗宋简体" panose="03000509000000000000" pitchFamily="65" charset="-122"/>
                <a:ea typeface="方正粗宋简体" panose="03000509000000000000" pitchFamily="65" charset="-122"/>
              </a:rPr>
              <a:t>9.</a:t>
            </a:r>
            <a:r>
              <a:rPr lang="zh-CN" altLang="en-US" sz="2800" dirty="0" smtClean="0">
                <a:latin typeface="方正粗宋简体" panose="03000509000000000000" pitchFamily="65" charset="-122"/>
                <a:ea typeface="方正粗宋简体" panose="03000509000000000000" pitchFamily="65" charset="-122"/>
              </a:rPr>
              <a:t>过五关斩六将古城相会</a:t>
            </a:r>
            <a:r>
              <a:rPr lang="en-US" altLang="zh-CN" sz="2800" dirty="0" smtClean="0">
                <a:latin typeface="方正粗宋简体" panose="03000509000000000000" pitchFamily="65" charset="-122"/>
                <a:ea typeface="方正粗宋简体" panose="03000509000000000000" pitchFamily="65" charset="-122"/>
              </a:rPr>
              <a:t>10.</a:t>
            </a:r>
            <a:r>
              <a:rPr lang="zh-CN" altLang="en-US" sz="2800" dirty="0" smtClean="0">
                <a:latin typeface="方正粗宋简体" panose="03000509000000000000" pitchFamily="65" charset="-122"/>
                <a:ea typeface="方正粗宋简体" panose="03000509000000000000" pitchFamily="65" charset="-122"/>
              </a:rPr>
              <a:t>三顾茅庐</a:t>
            </a:r>
            <a:r>
              <a:rPr lang="en-US" altLang="zh-CN" sz="2800" dirty="0" smtClean="0">
                <a:latin typeface="方正粗宋简体" panose="03000509000000000000" pitchFamily="65" charset="-122"/>
                <a:ea typeface="方正粗宋简体" panose="03000509000000000000" pitchFamily="65" charset="-122"/>
              </a:rPr>
              <a:t>11.</a:t>
            </a:r>
            <a:r>
              <a:rPr lang="zh-CN" altLang="en-US" sz="2800" dirty="0">
                <a:latin typeface="方正粗宋简体" panose="03000509000000000000" pitchFamily="65" charset="-122"/>
                <a:ea typeface="方正粗宋简体" panose="03000509000000000000" pitchFamily="65" charset="-122"/>
              </a:rPr>
              <a:t>华容道义释曹操 </a:t>
            </a:r>
            <a:r>
              <a:rPr lang="en-US" altLang="zh-CN" sz="2800" dirty="0" smtClean="0">
                <a:latin typeface="方正粗宋简体" panose="03000509000000000000" pitchFamily="65" charset="-122"/>
                <a:ea typeface="方正粗宋简体" panose="03000509000000000000" pitchFamily="65" charset="-122"/>
              </a:rPr>
              <a:t>12.</a:t>
            </a:r>
            <a:r>
              <a:rPr lang="zh-CN" altLang="en-US" sz="2800" dirty="0">
                <a:latin typeface="方正粗宋简体" panose="03000509000000000000" pitchFamily="65" charset="-122"/>
                <a:ea typeface="方正粗宋简体" panose="03000509000000000000" pitchFamily="65" charset="-122"/>
              </a:rPr>
              <a:t>义释黄</a:t>
            </a:r>
            <a:r>
              <a:rPr lang="zh-CN" altLang="en-US" sz="2800" dirty="0" smtClean="0">
                <a:latin typeface="方正粗宋简体" panose="03000509000000000000" pitchFamily="65" charset="-122"/>
                <a:ea typeface="方正粗宋简体" panose="03000509000000000000" pitchFamily="65" charset="-122"/>
              </a:rPr>
              <a:t>忠</a:t>
            </a:r>
            <a:r>
              <a:rPr lang="en-US" altLang="zh-CN" sz="2800" dirty="0" smtClean="0">
                <a:latin typeface="方正粗宋简体" panose="03000509000000000000" pitchFamily="65" charset="-122"/>
                <a:ea typeface="方正粗宋简体" panose="03000509000000000000" pitchFamily="65" charset="-122"/>
              </a:rPr>
              <a:t>13.</a:t>
            </a:r>
            <a:r>
              <a:rPr lang="zh-CN" altLang="en-US" sz="2800" dirty="0">
                <a:latin typeface="方正粗宋简体" panose="03000509000000000000" pitchFamily="65" charset="-122"/>
                <a:ea typeface="方正粗宋简体" panose="03000509000000000000" pitchFamily="65" charset="-122"/>
              </a:rPr>
              <a:t>单刀赴会  </a:t>
            </a:r>
            <a:r>
              <a:rPr lang="en-US" altLang="zh-CN" sz="2800" dirty="0" smtClean="0">
                <a:latin typeface="方正粗宋简体" panose="03000509000000000000" pitchFamily="65" charset="-122"/>
                <a:ea typeface="方正粗宋简体" panose="03000509000000000000" pitchFamily="65" charset="-122"/>
              </a:rPr>
              <a:t>14.</a:t>
            </a:r>
            <a:r>
              <a:rPr lang="zh-CN" altLang="en-US" sz="2800" dirty="0">
                <a:latin typeface="方正粗宋简体" panose="03000509000000000000" pitchFamily="65" charset="-122"/>
                <a:ea typeface="方正粗宋简体" panose="03000509000000000000" pitchFamily="65" charset="-122"/>
              </a:rPr>
              <a:t>水淹七军</a:t>
            </a:r>
            <a:r>
              <a:rPr lang="en-US" altLang="zh-CN" sz="2800" dirty="0" smtClean="0">
                <a:latin typeface="方正粗宋简体" panose="03000509000000000000" pitchFamily="65" charset="-122"/>
                <a:ea typeface="方正粗宋简体" panose="03000509000000000000" pitchFamily="65" charset="-122"/>
              </a:rPr>
              <a:t>15.</a:t>
            </a:r>
            <a:r>
              <a:rPr lang="zh-CN" altLang="en-US" sz="2800" dirty="0">
                <a:latin typeface="方正粗宋简体" panose="03000509000000000000" pitchFamily="65" charset="-122"/>
                <a:ea typeface="方正粗宋简体" panose="03000509000000000000" pitchFamily="65" charset="-122"/>
              </a:rPr>
              <a:t>刮骨疗毒 </a:t>
            </a:r>
            <a:r>
              <a:rPr lang="en-US" altLang="zh-CN" sz="2800" dirty="0" smtClean="0">
                <a:latin typeface="方正粗宋简体" panose="03000509000000000000" pitchFamily="65" charset="-122"/>
                <a:ea typeface="方正粗宋简体" panose="03000509000000000000" pitchFamily="65" charset="-122"/>
              </a:rPr>
              <a:t>16.</a:t>
            </a:r>
            <a:r>
              <a:rPr lang="zh-CN" altLang="en-US" sz="2800" dirty="0">
                <a:latin typeface="方正粗宋简体" panose="03000509000000000000" pitchFamily="65" charset="-122"/>
                <a:ea typeface="方正粗宋简体" panose="03000509000000000000" pitchFamily="65" charset="-122"/>
              </a:rPr>
              <a:t>大意失荆州</a:t>
            </a:r>
            <a:r>
              <a:rPr lang="en-US" altLang="zh-CN" sz="2800" dirty="0" smtClean="0">
                <a:latin typeface="方正粗宋简体" panose="03000509000000000000" pitchFamily="65" charset="-122"/>
                <a:ea typeface="方正粗宋简体" panose="03000509000000000000" pitchFamily="65" charset="-122"/>
              </a:rPr>
              <a:t>17.</a:t>
            </a:r>
            <a:r>
              <a:rPr lang="zh-CN" altLang="en-US" sz="2800" dirty="0">
                <a:latin typeface="方正粗宋简体" panose="03000509000000000000" pitchFamily="65" charset="-122"/>
                <a:ea typeface="方正粗宋简体" panose="03000509000000000000" pitchFamily="65" charset="-122"/>
              </a:rPr>
              <a:t>败</a:t>
            </a:r>
            <a:r>
              <a:rPr lang="zh-CN" altLang="en-US" sz="2800" dirty="0" smtClean="0">
                <a:latin typeface="方正粗宋简体" panose="03000509000000000000" pitchFamily="65" charset="-122"/>
                <a:ea typeface="方正粗宋简体" panose="03000509000000000000" pitchFamily="65" charset="-122"/>
              </a:rPr>
              <a:t>走麦城</a:t>
            </a:r>
            <a:endParaRPr lang="zh-CN" altLang="en-US" sz="2800" dirty="0">
              <a:latin typeface="方正粗宋简体" panose="03000509000000000000" pitchFamily="65" charset="-122"/>
              <a:ea typeface="方正粗宋简体" panose="03000509000000000000" pitchFamily="65" charset="-122"/>
            </a:endParaRPr>
          </a:p>
        </p:txBody>
      </p:sp>
      <p:pic>
        <p:nvPicPr>
          <p:cNvPr id="7170" name="Picture 2" descr="赤兔马">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5300" y="2866469"/>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572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508000" y="3124200"/>
            <a:ext cx="10871200" cy="2708533"/>
          </a:xfrm>
          <a:prstGeom prst="rect">
            <a:avLst/>
          </a:prstGeom>
          <a:solidFill>
            <a:schemeClr val="bg1"/>
          </a:solidFill>
          <a:ln w="349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71683" name="AutoShape 3"/>
          <p:cNvSpPr>
            <a:spLocks noChangeArrowheads="1"/>
          </p:cNvSpPr>
          <p:nvPr/>
        </p:nvSpPr>
        <p:spPr bwMode="auto">
          <a:xfrm>
            <a:off x="1117600" y="542926"/>
            <a:ext cx="5283200" cy="904875"/>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71684" name="Rectangle 4"/>
          <p:cNvSpPr>
            <a:spLocks noGrp="1" noChangeArrowheads="1"/>
          </p:cNvSpPr>
          <p:nvPr>
            <p:ph type="title"/>
          </p:nvPr>
        </p:nvSpPr>
        <p:spPr>
          <a:xfrm>
            <a:off x="1930400" y="742950"/>
            <a:ext cx="4826000" cy="704851"/>
          </a:xfrm>
          <a:noFill/>
        </p:spPr>
        <p:txBody>
          <a:bodyPr/>
          <a:lstStyle/>
          <a:p>
            <a:pPr algn="l" eaLnBrk="1" hangingPunct="1"/>
            <a:r>
              <a:rPr lang="zh-CN" altLang="en-US" sz="3200" b="1" dirty="0" smtClean="0">
                <a:ea typeface="楷体_GB2312" pitchFamily="49" charset="-122"/>
              </a:rPr>
              <a:t>广西恭城的三国对联</a:t>
            </a:r>
          </a:p>
        </p:txBody>
      </p:sp>
      <p:sp>
        <p:nvSpPr>
          <p:cNvPr id="71685" name="Text Box 5"/>
          <p:cNvSpPr txBox="1">
            <a:spLocks noChangeArrowheads="1"/>
          </p:cNvSpPr>
          <p:nvPr/>
        </p:nvSpPr>
        <p:spPr bwMode="auto">
          <a:xfrm>
            <a:off x="1320800" y="1809750"/>
            <a:ext cx="8449733"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10000"/>
              </a:lnSpc>
              <a:spcBef>
                <a:spcPct val="50000"/>
              </a:spcBef>
              <a:spcAft>
                <a:spcPct val="50000"/>
              </a:spcAft>
            </a:pPr>
            <a:r>
              <a:rPr lang="en-US" altLang="zh-CN" sz="3200" b="1" dirty="0">
                <a:latin typeface="楷体_GB2312" pitchFamily="49" charset="-122"/>
                <a:ea typeface="楷体_GB2312" pitchFamily="49" charset="-122"/>
              </a:rPr>
              <a:t> </a:t>
            </a:r>
            <a:r>
              <a:rPr lang="zh-CN" altLang="en-US" sz="3200" dirty="0">
                <a:latin typeface="方正综艺简体" pitchFamily="65" charset="-122"/>
                <a:ea typeface="方正综艺简体" pitchFamily="65" charset="-122"/>
              </a:rPr>
              <a:t>文夫子，武夫子，两个夫子</a:t>
            </a:r>
            <a:br>
              <a:rPr lang="zh-CN" altLang="en-US" sz="3200" dirty="0">
                <a:latin typeface="方正综艺简体" pitchFamily="65" charset="-122"/>
                <a:ea typeface="方正综艺简体" pitchFamily="65" charset="-122"/>
              </a:rPr>
            </a:br>
            <a:r>
              <a:rPr lang="zh-CN" altLang="en-US" sz="3200" dirty="0">
                <a:latin typeface="方正综艺简体" pitchFamily="65" charset="-122"/>
                <a:ea typeface="方正综艺简体" pitchFamily="65" charset="-122"/>
              </a:rPr>
              <a:t>  作春秋，读春秋，一部春秋</a:t>
            </a:r>
            <a:br>
              <a:rPr lang="zh-CN" altLang="en-US" sz="3200" dirty="0">
                <a:latin typeface="方正综艺简体" pitchFamily="65" charset="-122"/>
                <a:ea typeface="方正综艺简体" pitchFamily="65" charset="-122"/>
              </a:rPr>
            </a:br>
            <a:endParaRPr lang="zh-CN" altLang="en-US" dirty="0">
              <a:latin typeface="方正综艺简体" pitchFamily="65" charset="-122"/>
              <a:ea typeface="方正综艺简体" pitchFamily="65" charset="-122"/>
            </a:endParaRPr>
          </a:p>
        </p:txBody>
      </p:sp>
      <p:sp>
        <p:nvSpPr>
          <p:cNvPr id="137222" name="Text Box 6"/>
          <p:cNvSpPr txBox="1">
            <a:spLocks noChangeArrowheads="1"/>
          </p:cNvSpPr>
          <p:nvPr/>
        </p:nvSpPr>
        <p:spPr bwMode="auto">
          <a:xfrm>
            <a:off x="508001" y="3278188"/>
            <a:ext cx="1094528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FF3300"/>
                </a:solidFill>
                <a:latin typeface="方正粗宋简体" panose="03000509000000000000" pitchFamily="65" charset="-122"/>
                <a:ea typeface="方正粗宋简体" panose="03000509000000000000" pitchFamily="65" charset="-122"/>
              </a:rPr>
              <a:t>关羽</a:t>
            </a:r>
            <a:r>
              <a:rPr lang="zh-CN" altLang="en-US" sz="3200" b="1" dirty="0">
                <a:solidFill>
                  <a:srgbClr val="FF3300"/>
                </a:solidFill>
                <a:latin typeface="方正粗宋简体" panose="03000509000000000000" pitchFamily="65" charset="-122"/>
                <a:ea typeface="方正粗宋简体" panose="03000509000000000000" pitchFamily="65" charset="-122"/>
              </a:rPr>
              <a:t>联</a:t>
            </a:r>
          </a:p>
          <a:p>
            <a:pPr eaLnBrk="1" hangingPunct="1"/>
            <a:r>
              <a:rPr lang="zh-CN" altLang="en-US" sz="3200" b="1" dirty="0">
                <a:latin typeface="宋体" charset="-122"/>
              </a:rPr>
              <a:t>   </a:t>
            </a:r>
            <a:r>
              <a:rPr lang="zh-CN" altLang="en-US" sz="2400" b="1" dirty="0">
                <a:latin typeface="楷体_GB2312" panose="02010609030101010101" pitchFamily="49" charset="-122"/>
                <a:ea typeface="楷体_GB2312" panose="02010609030101010101" pitchFamily="49" charset="-122"/>
              </a:rPr>
              <a:t>上联说孔夫子是文夫子，关夫子是武夫子，孔关是文武两个夫子；下联说孔丘作</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春秋</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，关羽读</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春秋</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，关羽读的就是孔丘作的那部</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春秋</a:t>
            </a:r>
            <a:r>
              <a:rPr lang="en-US" altLang="zh-CN" sz="2400" b="1" dirty="0">
                <a:latin typeface="楷体_GB2312" panose="02010609030101010101" pitchFamily="49" charset="-122"/>
                <a:ea typeface="楷体_GB2312" panose="02010609030101010101" pitchFamily="49" charset="-122"/>
              </a:rPr>
              <a:t>》</a:t>
            </a:r>
            <a:r>
              <a:rPr lang="zh-CN" altLang="en-US" sz="2400" b="1" dirty="0">
                <a:latin typeface="楷体_GB2312" panose="02010609030101010101" pitchFamily="49" charset="-122"/>
                <a:ea typeface="楷体_GB2312" panose="02010609030101010101" pitchFamily="49" charset="-122"/>
              </a:rPr>
              <a:t>。联语采用了</a:t>
            </a:r>
            <a:r>
              <a:rPr lang="zh-CN" altLang="en-US" sz="2400" b="1" dirty="0">
                <a:solidFill>
                  <a:srgbClr val="C00000"/>
                </a:solidFill>
                <a:latin typeface="方正粗宋简体" panose="03000509000000000000" pitchFamily="65" charset="-122"/>
                <a:ea typeface="方正粗宋简体" panose="03000509000000000000" pitchFamily="65" charset="-122"/>
              </a:rPr>
              <a:t>复词</a:t>
            </a:r>
            <a:r>
              <a:rPr lang="zh-CN" altLang="en-US" sz="2400" b="1" dirty="0">
                <a:latin typeface="楷体_GB2312" panose="02010609030101010101" pitchFamily="49" charset="-122"/>
                <a:ea typeface="楷体_GB2312" panose="02010609030101010101" pitchFamily="49" charset="-122"/>
              </a:rPr>
              <a:t>技巧，上联三个“夫子”对下联三个“春秋”。</a:t>
            </a:r>
          </a:p>
        </p:txBody>
      </p:sp>
      <p:sp>
        <p:nvSpPr>
          <p:cNvPr id="71687" name="Rectangle 7"/>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pic>
        <p:nvPicPr>
          <p:cNvPr id="71688" name="Picture 8" descr="未命名-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1" y="-142875"/>
            <a:ext cx="19685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086600" y="542926"/>
            <a:ext cx="4356100" cy="2308324"/>
          </a:xfrm>
          <a:prstGeom prst="rect">
            <a:avLst/>
          </a:prstGeom>
          <a:noFill/>
        </p:spPr>
        <p:txBody>
          <a:bodyPr wrap="square" rtlCol="0">
            <a:spAutoFit/>
          </a:bodyPr>
          <a:lstStyle/>
          <a:p>
            <a:r>
              <a:rPr lang="zh-CN" altLang="en-US" dirty="0" smtClean="0"/>
              <a:t>        </a:t>
            </a:r>
            <a:r>
              <a:rPr lang="zh-CN" altLang="en-US" dirty="0" smtClean="0">
                <a:latin typeface="楷体_GB2312" panose="02010609030101010101" pitchFamily="49" charset="-122"/>
                <a:ea typeface="楷体_GB2312" panose="02010609030101010101" pitchFamily="49" charset="-122"/>
              </a:rPr>
              <a:t>恭</a:t>
            </a:r>
            <a:r>
              <a:rPr lang="zh-CN" altLang="en-US" dirty="0">
                <a:latin typeface="楷体_GB2312" panose="02010609030101010101" pitchFamily="49" charset="-122"/>
                <a:ea typeface="楷体_GB2312" panose="02010609030101010101" pitchFamily="49" charset="-122"/>
              </a:rPr>
              <a:t>城的文庙、</a:t>
            </a:r>
            <a:r>
              <a:rPr lang="zh-CN" altLang="en-US" dirty="0" smtClean="0">
                <a:latin typeface="楷体_GB2312" panose="02010609030101010101" pitchFamily="49" charset="-122"/>
                <a:ea typeface="楷体_GB2312" panose="02010609030101010101" pitchFamily="49" charset="-122"/>
              </a:rPr>
              <a:t>武庙合建一处。这</a:t>
            </a:r>
            <a:r>
              <a:rPr lang="zh-CN" altLang="en-US" dirty="0">
                <a:latin typeface="楷体_GB2312" panose="02010609030101010101" pitchFamily="49" charset="-122"/>
                <a:ea typeface="楷体_GB2312" panose="02010609030101010101" pitchFamily="49" charset="-122"/>
              </a:rPr>
              <a:t>在全国是独一无二的，当地文人写了一幅对联赞美这种文化奇观：孔夫子关夫子两个夫子；著春秋读春秋一部春秋</a:t>
            </a:r>
            <a:r>
              <a:rPr lang="zh-CN" altLang="en-US" dirty="0" smtClean="0">
                <a:latin typeface="楷体_GB2312" panose="02010609030101010101" pitchFamily="49" charset="-122"/>
                <a:ea typeface="楷体_GB2312" panose="02010609030101010101" pitchFamily="49" charset="-122"/>
              </a:rPr>
              <a:t>。此</a:t>
            </a:r>
            <a:r>
              <a:rPr lang="zh-CN" altLang="en-US" dirty="0">
                <a:latin typeface="楷体_GB2312" panose="02010609030101010101" pitchFamily="49" charset="-122"/>
                <a:ea typeface="楷体_GB2312" panose="02010609030101010101" pitchFamily="49" charset="-122"/>
              </a:rPr>
              <a:t>对联将关羽与孔子相提并论，足见世人对其尊敬之心</a:t>
            </a:r>
            <a:r>
              <a:rPr lang="zh-CN" altLang="en-US" dirty="0" smtClean="0">
                <a:latin typeface="楷体_GB2312" panose="02010609030101010101" pitchFamily="49" charset="-122"/>
                <a:ea typeface="楷体_GB2312" panose="02010609030101010101" pitchFamily="49" charset="-122"/>
              </a:rPr>
              <a:t>。另外，此联也道破</a:t>
            </a:r>
            <a:r>
              <a:rPr lang="zh-CN" altLang="en-US" dirty="0">
                <a:latin typeface="楷体_GB2312" panose="02010609030101010101" pitchFamily="49" charset="-122"/>
                <a:ea typeface="楷体_GB2312" panose="02010609030101010101" pitchFamily="49" charset="-122"/>
              </a:rPr>
              <a:t>了为官之道、博弈之道、经商之道和从文之道的真谛，极具品鉴价值。</a:t>
            </a:r>
          </a:p>
        </p:txBody>
      </p:sp>
    </p:spTree>
    <p:extLst>
      <p:ext uri="{BB962C8B-B14F-4D97-AF65-F5344CB8AC3E}">
        <p14:creationId xmlns:p14="http://schemas.microsoft.com/office/powerpoint/2010/main" val="3989486992"/>
      </p:ext>
    </p:extLst>
  </p:cSld>
  <p:clrMapOvr>
    <a:masterClrMapping/>
  </p:clrMapOvr>
  <p:transition spd="slow">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37222"/>
                                        </p:tgtEl>
                                        <p:attrNameLst>
                                          <p:attrName>style.visibility</p:attrName>
                                        </p:attrNameLst>
                                      </p:cBhvr>
                                      <p:to>
                                        <p:strVal val="visible"/>
                                      </p:to>
                                    </p:set>
                                    <p:animEffect transition="in" filter="wheel(4)">
                                      <p:cBhvr>
                                        <p:cTn id="7" dur="2000"/>
                                        <p:tgtEl>
                                          <p:spTgt spid="137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08000" y="3124201"/>
            <a:ext cx="10871200" cy="2752725"/>
          </a:xfrm>
          <a:prstGeom prst="rect">
            <a:avLst/>
          </a:prstGeom>
          <a:solidFill>
            <a:schemeClr val="bg1"/>
          </a:solidFill>
          <a:ln w="349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72707" name="Text Box 3"/>
          <p:cNvSpPr txBox="1">
            <a:spLocks noChangeArrowheads="1"/>
          </p:cNvSpPr>
          <p:nvPr/>
        </p:nvSpPr>
        <p:spPr bwMode="auto">
          <a:xfrm>
            <a:off x="406400" y="1676401"/>
            <a:ext cx="8534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3200" dirty="0">
                <a:latin typeface="方正粗宋简体" panose="03000509000000000000" pitchFamily="65" charset="-122"/>
                <a:ea typeface="方正粗宋简体" panose="03000509000000000000" pitchFamily="65" charset="-122"/>
              </a:rPr>
              <a:t>红面关，黑面张，白面子龙，面面护着刘</a:t>
            </a:r>
            <a:r>
              <a:rPr lang="zh-CN" altLang="en-US" sz="3200" dirty="0" smtClean="0">
                <a:latin typeface="方正粗宋简体" panose="03000509000000000000" pitchFamily="65" charset="-122"/>
                <a:ea typeface="方正粗宋简体" panose="03000509000000000000" pitchFamily="65" charset="-122"/>
              </a:rPr>
              <a:t>先主；</a:t>
            </a:r>
            <a:endParaRPr lang="zh-CN" altLang="en-US" sz="3200" dirty="0">
              <a:latin typeface="方正粗宋简体" panose="03000509000000000000" pitchFamily="65" charset="-122"/>
              <a:ea typeface="方正粗宋简体" panose="03000509000000000000" pitchFamily="65" charset="-122"/>
            </a:endParaRPr>
          </a:p>
          <a:p>
            <a:pPr eaLnBrk="1" hangingPunct="1">
              <a:spcBef>
                <a:spcPct val="50000"/>
              </a:spcBef>
            </a:pPr>
            <a:r>
              <a:rPr lang="zh-CN" altLang="en-US" sz="3200" dirty="0">
                <a:latin typeface="方正粗宋简体" panose="03000509000000000000" pitchFamily="65" charset="-122"/>
                <a:ea typeface="方正粗宋简体" panose="03000509000000000000" pitchFamily="65" charset="-122"/>
              </a:rPr>
              <a:t>奸心曹，阴心瑜，贼心董卓，心心夺取汉</a:t>
            </a:r>
            <a:r>
              <a:rPr lang="zh-CN" altLang="en-US" sz="3200" dirty="0" smtClean="0">
                <a:latin typeface="方正粗宋简体" panose="03000509000000000000" pitchFamily="65" charset="-122"/>
                <a:ea typeface="方正粗宋简体" panose="03000509000000000000" pitchFamily="65" charset="-122"/>
              </a:rPr>
              <a:t>江山。</a:t>
            </a:r>
            <a:endParaRPr lang="zh-CN" altLang="en-US" sz="3200" dirty="0">
              <a:latin typeface="方正粗宋简体" panose="03000509000000000000" pitchFamily="65" charset="-122"/>
              <a:ea typeface="方正粗宋简体" panose="03000509000000000000" pitchFamily="65" charset="-122"/>
            </a:endParaRPr>
          </a:p>
        </p:txBody>
      </p:sp>
      <p:sp>
        <p:nvSpPr>
          <p:cNvPr id="140292" name="Text Box 4"/>
          <p:cNvSpPr txBox="1">
            <a:spLocks noChangeArrowheads="1"/>
          </p:cNvSpPr>
          <p:nvPr/>
        </p:nvSpPr>
        <p:spPr bwMode="auto">
          <a:xfrm>
            <a:off x="609600" y="3197225"/>
            <a:ext cx="1075478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smtClean="0">
                <a:solidFill>
                  <a:srgbClr val="FF3300"/>
                </a:solidFill>
                <a:latin typeface="楷体_GB2312" pitchFamily="49" charset="-122"/>
                <a:ea typeface="楷体_GB2312" pitchFamily="49" charset="-122"/>
              </a:rPr>
              <a:t>刘</a:t>
            </a:r>
            <a:r>
              <a:rPr lang="zh-CN" altLang="en-US" sz="2800" b="1" dirty="0">
                <a:solidFill>
                  <a:srgbClr val="FF3300"/>
                </a:solidFill>
                <a:latin typeface="楷体_GB2312" pitchFamily="49" charset="-122"/>
                <a:ea typeface="楷体_GB2312" pitchFamily="49" charset="-122"/>
              </a:rPr>
              <a:t>关张联</a:t>
            </a:r>
            <a:r>
              <a:rPr lang="zh-CN" altLang="en-US" sz="2800" b="1" dirty="0">
                <a:latin typeface="楷体_GB2312" pitchFamily="49" charset="-122"/>
                <a:ea typeface="楷体_GB2312" pitchFamily="49" charset="-122"/>
              </a:rPr>
              <a:t>   </a:t>
            </a:r>
          </a:p>
          <a:p>
            <a:pPr eaLnBrk="1" hangingPunct="1"/>
            <a:r>
              <a:rPr lang="zh-CN" altLang="en-US" sz="28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上联歌颂关羽、张飞、赵云忠诚捍卫先主刘备的无私铁面；下联斥责曹操、董卓妄图夺取汉朝江山的狼子野心。联语采用了</a:t>
            </a:r>
            <a:r>
              <a:rPr lang="zh-CN" altLang="en-US" sz="2400" b="1" dirty="0">
                <a:solidFill>
                  <a:srgbClr val="C00000"/>
                </a:solidFill>
                <a:latin typeface="方正粗宋简体" panose="03000509000000000000" pitchFamily="65" charset="-122"/>
                <a:ea typeface="方正粗宋简体" panose="03000509000000000000" pitchFamily="65" charset="-122"/>
              </a:rPr>
              <a:t>重字</a:t>
            </a:r>
            <a:r>
              <a:rPr lang="zh-CN" altLang="en-US" sz="2400" b="1" dirty="0">
                <a:latin typeface="楷体_GB2312" pitchFamily="49" charset="-122"/>
                <a:ea typeface="楷体_GB2312" pitchFamily="49" charset="-122"/>
              </a:rPr>
              <a:t>的艺术手法，上联五面对下联五心，上联三色</a:t>
            </a:r>
            <a:r>
              <a:rPr lang="zh-CN" altLang="en-US" sz="2400" b="1" dirty="0">
                <a:ea typeface="楷体_GB2312" pitchFamily="49" charset="-122"/>
              </a:rPr>
              <a:t>“</a:t>
            </a:r>
            <a:r>
              <a:rPr lang="zh-CN" altLang="en-US" sz="2400" b="1" dirty="0">
                <a:latin typeface="楷体_GB2312" pitchFamily="49" charset="-122"/>
                <a:ea typeface="楷体_GB2312" pitchFamily="49" charset="-122"/>
              </a:rPr>
              <a:t>红、黑、白</a:t>
            </a:r>
            <a:r>
              <a:rPr lang="zh-CN" altLang="en-US" sz="2400" b="1" dirty="0">
                <a:ea typeface="楷体_GB2312" pitchFamily="49" charset="-122"/>
              </a:rPr>
              <a:t>”</a:t>
            </a:r>
            <a:r>
              <a:rPr lang="zh-CN" altLang="en-US" sz="2400" b="1" dirty="0">
                <a:latin typeface="楷体_GB2312" pitchFamily="49" charset="-122"/>
                <a:ea typeface="楷体_GB2312" pitchFamily="49" charset="-122"/>
              </a:rPr>
              <a:t>对下联三态</a:t>
            </a:r>
            <a:r>
              <a:rPr lang="zh-CN" altLang="en-US" sz="2400" b="1" dirty="0">
                <a:ea typeface="楷体_GB2312" pitchFamily="49" charset="-122"/>
              </a:rPr>
              <a:t>“</a:t>
            </a:r>
            <a:r>
              <a:rPr lang="zh-CN" altLang="en-US" sz="2400" b="1" dirty="0">
                <a:latin typeface="楷体_GB2312" pitchFamily="49" charset="-122"/>
                <a:ea typeface="楷体_GB2312" pitchFamily="49" charset="-122"/>
              </a:rPr>
              <a:t>奸、阴、贼</a:t>
            </a:r>
            <a:r>
              <a:rPr lang="zh-CN" altLang="en-US" sz="2400" b="1" dirty="0">
                <a:ea typeface="楷体_GB2312" pitchFamily="49" charset="-122"/>
              </a:rPr>
              <a:t>”</a:t>
            </a:r>
            <a:r>
              <a:rPr lang="zh-CN" altLang="en-US" sz="2400" b="1" dirty="0">
                <a:latin typeface="楷体_GB2312" pitchFamily="49" charset="-122"/>
                <a:ea typeface="楷体_GB2312" pitchFamily="49" charset="-122"/>
              </a:rPr>
              <a:t>，形象鲜明，对比强烈，语言生动，爱憎分明。</a:t>
            </a:r>
            <a:r>
              <a:rPr lang="zh-CN" altLang="en-US" sz="2400" dirty="0">
                <a:latin typeface="楷体_GB2312" pitchFamily="49" charset="-122"/>
                <a:ea typeface="楷体_GB2312" pitchFamily="49" charset="-122"/>
              </a:rPr>
              <a:t> </a:t>
            </a:r>
          </a:p>
        </p:txBody>
      </p:sp>
      <p:sp>
        <p:nvSpPr>
          <p:cNvPr id="72709" name="AutoShape 5"/>
          <p:cNvSpPr>
            <a:spLocks noChangeArrowheads="1"/>
          </p:cNvSpPr>
          <p:nvPr/>
        </p:nvSpPr>
        <p:spPr bwMode="auto">
          <a:xfrm>
            <a:off x="1117600" y="542926"/>
            <a:ext cx="5283200" cy="904875"/>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72710" name="Rectangle 6"/>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pic>
        <p:nvPicPr>
          <p:cNvPr id="72711" name="Picture 7" descr="未命名-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1" y="-142875"/>
            <a:ext cx="19685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Rectangle 8"/>
          <p:cNvSpPr>
            <a:spLocks noGrp="1" noChangeArrowheads="1"/>
          </p:cNvSpPr>
          <p:nvPr>
            <p:ph type="title"/>
          </p:nvPr>
        </p:nvSpPr>
        <p:spPr>
          <a:xfrm>
            <a:off x="1981200" y="688181"/>
            <a:ext cx="3251200" cy="543719"/>
          </a:xfrm>
          <a:noFill/>
        </p:spPr>
        <p:txBody>
          <a:bodyPr/>
          <a:lstStyle/>
          <a:p>
            <a:pPr algn="l" eaLnBrk="1" hangingPunct="1"/>
            <a:r>
              <a:rPr lang="zh-CN" altLang="en-US" sz="2800" b="1" dirty="0" smtClean="0">
                <a:latin typeface="方正粗宋简体" panose="03000509000000000000" pitchFamily="65" charset="-122"/>
                <a:ea typeface="方正粗宋简体" panose="03000509000000000000" pitchFamily="65" charset="-122"/>
              </a:rPr>
              <a:t>荆州的三国对联</a:t>
            </a:r>
          </a:p>
        </p:txBody>
      </p:sp>
    </p:spTree>
    <p:extLst>
      <p:ext uri="{BB962C8B-B14F-4D97-AF65-F5344CB8AC3E}">
        <p14:creationId xmlns:p14="http://schemas.microsoft.com/office/powerpoint/2010/main" val="1709196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40292"/>
                                        </p:tgtEl>
                                        <p:attrNameLst>
                                          <p:attrName>style.visibility</p:attrName>
                                        </p:attrNameLst>
                                      </p:cBhvr>
                                      <p:to>
                                        <p:strVal val="visible"/>
                                      </p:to>
                                    </p:set>
                                    <p:animEffect transition="in" filter="diamond(in)">
                                      <p:cBhvr>
                                        <p:cTn id="7" dur="2000"/>
                                        <p:tgtEl>
                                          <p:spTgt spid="140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descr="zhang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556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4"/>
          <p:cNvSpPr txBox="1">
            <a:spLocks noChangeArrowheads="1"/>
          </p:cNvSpPr>
          <p:nvPr/>
        </p:nvSpPr>
        <p:spPr bwMode="auto">
          <a:xfrm>
            <a:off x="996772" y="1295400"/>
            <a:ext cx="1200329"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600">
                <a:latin typeface="Times New Roman" pitchFamily="18" charset="0"/>
                <a:ea typeface="华文行楷" pitchFamily="2" charset="-122"/>
              </a:rPr>
              <a:t>张飞</a:t>
            </a:r>
          </a:p>
        </p:txBody>
      </p:sp>
      <p:sp>
        <p:nvSpPr>
          <p:cNvPr id="36869" name="Text Box 5"/>
          <p:cNvSpPr txBox="1">
            <a:spLocks noChangeArrowheads="1"/>
          </p:cNvSpPr>
          <p:nvPr/>
        </p:nvSpPr>
        <p:spPr bwMode="auto">
          <a:xfrm>
            <a:off x="3147484" y="4343401"/>
            <a:ext cx="3429000" cy="95410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800" dirty="0">
                <a:solidFill>
                  <a:srgbClr val="CC0000"/>
                </a:solidFill>
                <a:latin typeface="方正粗宋简体" panose="03000509000000000000" pitchFamily="65" charset="-122"/>
                <a:ea typeface="方正粗宋简体" panose="03000509000000000000" pitchFamily="65" charset="-122"/>
              </a:rPr>
              <a:t>身高八尺 </a:t>
            </a:r>
            <a:r>
              <a:rPr lang="zh-CN" altLang="en-US" sz="2800" dirty="0" smtClean="0">
                <a:solidFill>
                  <a:srgbClr val="CC0000"/>
                </a:solidFill>
                <a:latin typeface="方正粗宋简体" panose="03000509000000000000" pitchFamily="65" charset="-122"/>
                <a:ea typeface="方正粗宋简体" panose="03000509000000000000" pitchFamily="65" charset="-122"/>
              </a:rPr>
              <a:t>豹头环眼燕</a:t>
            </a:r>
            <a:r>
              <a:rPr lang="zh-CN" altLang="en-US" sz="2800" dirty="0">
                <a:solidFill>
                  <a:srgbClr val="CC0000"/>
                </a:solidFill>
                <a:latin typeface="方正粗宋简体" panose="03000509000000000000" pitchFamily="65" charset="-122"/>
                <a:ea typeface="方正粗宋简体" panose="03000509000000000000" pitchFamily="65" charset="-122"/>
              </a:rPr>
              <a:t>颔虎须 声若奔</a:t>
            </a:r>
            <a:r>
              <a:rPr lang="zh-CN" altLang="en-US" sz="2800" dirty="0" smtClean="0">
                <a:solidFill>
                  <a:srgbClr val="CC0000"/>
                </a:solidFill>
                <a:latin typeface="方正粗宋简体" panose="03000509000000000000" pitchFamily="65" charset="-122"/>
                <a:ea typeface="方正粗宋简体" panose="03000509000000000000" pitchFamily="65" charset="-122"/>
              </a:rPr>
              <a:t>马</a:t>
            </a:r>
            <a:endParaRPr lang="zh-CN" altLang="en-US" sz="2800" dirty="0">
              <a:latin typeface="方正粗宋简体" panose="03000509000000000000" pitchFamily="65" charset="-122"/>
              <a:ea typeface="方正粗宋简体" panose="03000509000000000000" pitchFamily="65" charset="-122"/>
            </a:endParaRPr>
          </a:p>
        </p:txBody>
      </p:sp>
      <p:sp>
        <p:nvSpPr>
          <p:cNvPr id="36870" name="Text Box 6"/>
          <p:cNvSpPr txBox="1">
            <a:spLocks noChangeArrowheads="1"/>
          </p:cNvSpPr>
          <p:nvPr/>
        </p:nvSpPr>
        <p:spPr bwMode="auto">
          <a:xfrm>
            <a:off x="1166336" y="3429000"/>
            <a:ext cx="738664" cy="1219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b="0">
                <a:solidFill>
                  <a:srgbClr val="FF0000"/>
                </a:solidFill>
                <a:latin typeface="Times New Roman" pitchFamily="18" charset="0"/>
              </a:rPr>
              <a:t>翼德</a:t>
            </a:r>
          </a:p>
        </p:txBody>
      </p:sp>
      <p:pic>
        <p:nvPicPr>
          <p:cNvPr id="36871" name="Picture 7" descr="线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201" y="2286000"/>
            <a:ext cx="4288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8"/>
          <p:cNvSpPr>
            <a:spLocks noChangeArrowheads="1"/>
          </p:cNvSpPr>
          <p:nvPr/>
        </p:nvSpPr>
        <p:spPr bwMode="auto">
          <a:xfrm>
            <a:off x="7173384" y="1003300"/>
            <a:ext cx="3556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3200" dirty="0">
                <a:solidFill>
                  <a:srgbClr val="003399"/>
                </a:solidFill>
                <a:latin typeface="方正粗宋简体" panose="03000509000000000000" pitchFamily="65" charset="-122"/>
                <a:ea typeface="方正粗宋简体" panose="03000509000000000000" pitchFamily="65" charset="-122"/>
              </a:rPr>
              <a:t>耿直</a:t>
            </a:r>
            <a:r>
              <a:rPr lang="zh-CN" altLang="en-US" sz="3200" dirty="0" smtClean="0">
                <a:solidFill>
                  <a:srgbClr val="003399"/>
                </a:solidFill>
                <a:latin typeface="方正粗宋简体" panose="03000509000000000000" pitchFamily="65" charset="-122"/>
                <a:ea typeface="方正粗宋简体" panose="03000509000000000000" pitchFamily="65" charset="-122"/>
              </a:rPr>
              <a:t>粗鲁疾恶如仇口</a:t>
            </a:r>
            <a:r>
              <a:rPr lang="zh-CN" altLang="en-US" sz="3200" dirty="0">
                <a:solidFill>
                  <a:srgbClr val="003399"/>
                </a:solidFill>
                <a:latin typeface="方正粗宋简体" panose="03000509000000000000" pitchFamily="65" charset="-122"/>
                <a:ea typeface="方正粗宋简体" panose="03000509000000000000" pitchFamily="65" charset="-122"/>
              </a:rPr>
              <a:t>直心</a:t>
            </a:r>
            <a:r>
              <a:rPr lang="zh-CN" altLang="en-US" sz="3200" dirty="0" smtClean="0">
                <a:solidFill>
                  <a:srgbClr val="003399"/>
                </a:solidFill>
                <a:latin typeface="方正粗宋简体" panose="03000509000000000000" pitchFamily="65" charset="-122"/>
                <a:ea typeface="方正粗宋简体" panose="03000509000000000000" pitchFamily="65" charset="-122"/>
              </a:rPr>
              <a:t>快</a:t>
            </a:r>
            <a:r>
              <a:rPr lang="zh-CN" altLang="en-US" sz="3200" dirty="0" smtClean="0">
                <a:solidFill>
                  <a:srgbClr val="000099"/>
                </a:solidFill>
                <a:latin typeface="方正粗宋简体" panose="03000509000000000000" pitchFamily="65" charset="-122"/>
                <a:ea typeface="方正粗宋简体" panose="03000509000000000000" pitchFamily="65" charset="-122"/>
              </a:rPr>
              <a:t>重</a:t>
            </a:r>
            <a:r>
              <a:rPr lang="zh-CN" altLang="en-US" sz="3200" dirty="0">
                <a:solidFill>
                  <a:srgbClr val="000099"/>
                </a:solidFill>
                <a:latin typeface="方正粗宋简体" panose="03000509000000000000" pitchFamily="65" charset="-122"/>
                <a:ea typeface="方正粗宋简体" panose="03000509000000000000" pitchFamily="65" charset="-122"/>
              </a:rPr>
              <a:t>情重义</a:t>
            </a:r>
            <a:endParaRPr lang="en-US" altLang="zh-CN" sz="3200" dirty="0">
              <a:solidFill>
                <a:srgbClr val="000099"/>
              </a:solidFill>
              <a:latin typeface="方正粗宋简体" panose="03000509000000000000" pitchFamily="65" charset="-122"/>
              <a:ea typeface="方正粗宋简体" panose="03000509000000000000" pitchFamily="65" charset="-122"/>
            </a:endParaRPr>
          </a:p>
        </p:txBody>
      </p:sp>
      <p:sp>
        <p:nvSpPr>
          <p:cNvPr id="36873" name="Rectangle 9"/>
          <p:cNvSpPr>
            <a:spLocks noChangeArrowheads="1"/>
          </p:cNvSpPr>
          <p:nvPr/>
        </p:nvSpPr>
        <p:spPr bwMode="auto">
          <a:xfrm>
            <a:off x="6400800" y="2276476"/>
            <a:ext cx="5283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chemeClr val="hlink"/>
                </a:solidFill>
                <a:latin typeface="Times New Roman" pitchFamily="18" charset="0"/>
                <a:hlinkClick r:id="rId5" action="ppaction://hlinksldjump"/>
              </a:rPr>
              <a:t>怒打督</a:t>
            </a:r>
            <a:r>
              <a:rPr lang="zh-CN" altLang="en-US" sz="3200" dirty="0" smtClean="0">
                <a:solidFill>
                  <a:schemeClr val="hlink"/>
                </a:solidFill>
                <a:latin typeface="Times New Roman" pitchFamily="18" charset="0"/>
                <a:hlinkClick r:id="rId5" action="ppaction://hlinksldjump"/>
              </a:rPr>
              <a:t>邮、大</a:t>
            </a:r>
            <a:r>
              <a:rPr lang="zh-CN" altLang="en-US" sz="3200" dirty="0">
                <a:solidFill>
                  <a:schemeClr val="hlink"/>
                </a:solidFill>
                <a:latin typeface="Times New Roman" pitchFamily="18" charset="0"/>
                <a:hlinkClick r:id="rId5" action="ppaction://hlinksldjump"/>
              </a:rPr>
              <a:t>闹长坂</a:t>
            </a:r>
            <a:r>
              <a:rPr lang="zh-CN" altLang="en-US" sz="3200" dirty="0" smtClean="0">
                <a:solidFill>
                  <a:schemeClr val="hlink"/>
                </a:solidFill>
                <a:latin typeface="Times New Roman" pitchFamily="18" charset="0"/>
                <a:hlinkClick r:id="rId5" action="ppaction://hlinksldjump"/>
              </a:rPr>
              <a:t>坡</a:t>
            </a:r>
            <a:r>
              <a:rPr lang="zh-CN" altLang="en-US" sz="3200" dirty="0" smtClean="0">
                <a:solidFill>
                  <a:schemeClr val="hlink"/>
                </a:solidFill>
                <a:latin typeface="Times New Roman" pitchFamily="18" charset="0"/>
              </a:rPr>
              <a:t>、夜战</a:t>
            </a:r>
            <a:r>
              <a:rPr lang="zh-CN" altLang="en-US" sz="3200" dirty="0">
                <a:solidFill>
                  <a:schemeClr val="hlink"/>
                </a:solidFill>
                <a:latin typeface="Times New Roman" pitchFamily="18" charset="0"/>
              </a:rPr>
              <a:t>马</a:t>
            </a:r>
            <a:r>
              <a:rPr lang="zh-CN" altLang="en-US" sz="3200" dirty="0" smtClean="0">
                <a:solidFill>
                  <a:schemeClr val="hlink"/>
                </a:solidFill>
                <a:latin typeface="Times New Roman" pitchFamily="18" charset="0"/>
              </a:rPr>
              <a:t>超、智取</a:t>
            </a:r>
            <a:r>
              <a:rPr lang="zh-CN" altLang="en-US" sz="3200" dirty="0">
                <a:solidFill>
                  <a:schemeClr val="hlink"/>
                </a:solidFill>
                <a:latin typeface="Times New Roman" pitchFamily="18" charset="0"/>
              </a:rPr>
              <a:t>瓦口</a:t>
            </a:r>
            <a:r>
              <a:rPr lang="zh-CN" altLang="en-US" sz="3200" dirty="0" smtClean="0">
                <a:solidFill>
                  <a:schemeClr val="hlink"/>
                </a:solidFill>
                <a:latin typeface="Times New Roman" pitchFamily="18" charset="0"/>
              </a:rPr>
              <a:t>隘、义</a:t>
            </a:r>
            <a:r>
              <a:rPr lang="zh-CN" altLang="en-US" sz="3200" dirty="0">
                <a:solidFill>
                  <a:schemeClr val="hlink"/>
                </a:solidFill>
                <a:latin typeface="Times New Roman" pitchFamily="18" charset="0"/>
              </a:rPr>
              <a:t>释颜</a:t>
            </a:r>
            <a:r>
              <a:rPr lang="zh-CN" altLang="en-US" sz="3200" dirty="0" smtClean="0">
                <a:solidFill>
                  <a:schemeClr val="hlink"/>
                </a:solidFill>
                <a:latin typeface="Times New Roman" pitchFamily="18" charset="0"/>
              </a:rPr>
              <a:t>严、虎</a:t>
            </a:r>
            <a:r>
              <a:rPr lang="zh-CN" altLang="en-US" sz="3200" dirty="0">
                <a:solidFill>
                  <a:schemeClr val="hlink"/>
                </a:solidFill>
                <a:latin typeface="Times New Roman" pitchFamily="18" charset="0"/>
              </a:rPr>
              <a:t>牢关大战吕布</a:t>
            </a:r>
          </a:p>
        </p:txBody>
      </p:sp>
    </p:spTree>
    <p:extLst>
      <p:ext uri="{BB962C8B-B14F-4D97-AF65-F5344CB8AC3E}">
        <p14:creationId xmlns:p14="http://schemas.microsoft.com/office/powerpoint/2010/main" val="13988698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799"/>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3" descr="zha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454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4"/>
          <p:cNvSpPr txBox="1">
            <a:spLocks noChangeArrowheads="1"/>
          </p:cNvSpPr>
          <p:nvPr/>
        </p:nvSpPr>
        <p:spPr bwMode="auto">
          <a:xfrm>
            <a:off x="1067937" y="1295400"/>
            <a:ext cx="110799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000">
                <a:latin typeface="Times New Roman" pitchFamily="18" charset="0"/>
                <a:ea typeface="华文行楷" pitchFamily="2" charset="-122"/>
              </a:rPr>
              <a:t>赵云</a:t>
            </a:r>
          </a:p>
        </p:txBody>
      </p:sp>
      <p:sp>
        <p:nvSpPr>
          <p:cNvPr id="37893" name="Text Box 5"/>
          <p:cNvSpPr txBox="1">
            <a:spLocks noChangeArrowheads="1"/>
          </p:cNvSpPr>
          <p:nvPr/>
        </p:nvSpPr>
        <p:spPr bwMode="auto">
          <a:xfrm>
            <a:off x="1064736" y="3276600"/>
            <a:ext cx="738664" cy="1295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a:solidFill>
                  <a:srgbClr val="FF0000"/>
                </a:solidFill>
                <a:latin typeface="Times New Roman" pitchFamily="18" charset="0"/>
              </a:rPr>
              <a:t>子龙</a:t>
            </a:r>
          </a:p>
        </p:txBody>
      </p:sp>
      <p:pic>
        <p:nvPicPr>
          <p:cNvPr id="37894" name="Picture 6" descr="线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514600"/>
            <a:ext cx="4572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Rectangle 7"/>
          <p:cNvSpPr>
            <a:spLocks noChangeArrowheads="1"/>
          </p:cNvSpPr>
          <p:nvPr/>
        </p:nvSpPr>
        <p:spPr bwMode="auto">
          <a:xfrm>
            <a:off x="3733800" y="4191001"/>
            <a:ext cx="2057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CC0000"/>
                </a:solidFill>
                <a:latin typeface="Times New Roman" pitchFamily="18" charset="0"/>
              </a:rPr>
              <a:t>身长八尺             浓眉大眼             阔面重颐</a:t>
            </a:r>
          </a:p>
        </p:txBody>
      </p:sp>
      <p:sp>
        <p:nvSpPr>
          <p:cNvPr id="37896" name="Rectangle 8"/>
          <p:cNvSpPr>
            <a:spLocks noChangeArrowheads="1"/>
          </p:cNvSpPr>
          <p:nvPr/>
        </p:nvSpPr>
        <p:spPr bwMode="auto">
          <a:xfrm>
            <a:off x="7156450" y="1143000"/>
            <a:ext cx="36703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003399"/>
                </a:solidFill>
                <a:latin typeface="方正姚体" panose="02010601030101010101" pitchFamily="2" charset="-122"/>
                <a:ea typeface="方正姚体" panose="02010601030101010101" pitchFamily="2" charset="-122"/>
              </a:rPr>
              <a:t>忠心耿耿 英勇</a:t>
            </a:r>
            <a:r>
              <a:rPr lang="zh-CN" altLang="en-US" sz="3200" dirty="0" smtClean="0">
                <a:solidFill>
                  <a:srgbClr val="003399"/>
                </a:solidFill>
                <a:latin typeface="方正姚体" panose="02010601030101010101" pitchFamily="2" charset="-122"/>
                <a:ea typeface="方正姚体" panose="02010601030101010101" pitchFamily="2" charset="-122"/>
              </a:rPr>
              <a:t>无敌浑身是胆 </a:t>
            </a:r>
            <a:r>
              <a:rPr lang="zh-CN" altLang="en-US" sz="3200" dirty="0">
                <a:solidFill>
                  <a:srgbClr val="003399"/>
                </a:solidFill>
                <a:latin typeface="方正姚体" panose="02010601030101010101" pitchFamily="2" charset="-122"/>
                <a:ea typeface="方正姚体" panose="02010601030101010101" pitchFamily="2" charset="-122"/>
              </a:rPr>
              <a:t>治军有方</a:t>
            </a:r>
          </a:p>
        </p:txBody>
      </p:sp>
      <p:sp>
        <p:nvSpPr>
          <p:cNvPr id="37897" name="Rectangle 9"/>
          <p:cNvSpPr>
            <a:spLocks noChangeArrowheads="1"/>
          </p:cNvSpPr>
          <p:nvPr/>
        </p:nvSpPr>
        <p:spPr bwMode="auto">
          <a:xfrm>
            <a:off x="7010400" y="2971801"/>
            <a:ext cx="4267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4000" dirty="0">
                <a:solidFill>
                  <a:schemeClr val="hlink"/>
                </a:solidFill>
                <a:latin typeface="方正粗宋简体" panose="03000509000000000000" pitchFamily="65" charset="-122"/>
                <a:ea typeface="方正粗宋简体" panose="03000509000000000000" pitchFamily="65" charset="-122"/>
                <a:hlinkClick r:id="rId5" action="ppaction://hlinksldjump"/>
              </a:rPr>
              <a:t>大战长坂</a:t>
            </a:r>
            <a:r>
              <a:rPr lang="zh-CN" altLang="en-US" sz="4000" dirty="0" smtClean="0">
                <a:solidFill>
                  <a:schemeClr val="hlink"/>
                </a:solidFill>
                <a:latin typeface="方正粗宋简体" panose="03000509000000000000" pitchFamily="65" charset="-122"/>
                <a:ea typeface="方正粗宋简体" panose="03000509000000000000" pitchFamily="65" charset="-122"/>
                <a:hlinkClick r:id="rId5" action="ppaction://hlinksldjump"/>
              </a:rPr>
              <a:t>坡</a:t>
            </a:r>
            <a:r>
              <a:rPr lang="zh-CN" altLang="en-US" sz="4000" dirty="0" smtClean="0">
                <a:solidFill>
                  <a:schemeClr val="hlink"/>
                </a:solidFill>
                <a:latin typeface="方正粗宋简体" panose="03000509000000000000" pitchFamily="65" charset="-122"/>
                <a:ea typeface="方正粗宋简体" panose="03000509000000000000" pitchFamily="65" charset="-122"/>
              </a:rPr>
              <a:t>、截</a:t>
            </a:r>
            <a:r>
              <a:rPr lang="zh-CN" altLang="en-US" sz="4000" dirty="0">
                <a:solidFill>
                  <a:schemeClr val="hlink"/>
                </a:solidFill>
                <a:latin typeface="方正粗宋简体" panose="03000509000000000000" pitchFamily="65" charset="-122"/>
                <a:ea typeface="方正粗宋简体" panose="03000509000000000000" pitchFamily="65" charset="-122"/>
              </a:rPr>
              <a:t>江夺</a:t>
            </a:r>
            <a:r>
              <a:rPr lang="zh-CN" altLang="en-US" sz="4000" dirty="0" smtClean="0">
                <a:solidFill>
                  <a:schemeClr val="hlink"/>
                </a:solidFill>
                <a:latin typeface="方正粗宋简体" panose="03000509000000000000" pitchFamily="65" charset="-122"/>
                <a:ea typeface="方正粗宋简体" panose="03000509000000000000" pitchFamily="65" charset="-122"/>
              </a:rPr>
              <a:t>阿斗、汉水以寡敌众</a:t>
            </a:r>
            <a:r>
              <a:rPr lang="zh-CN" altLang="en-US" sz="4000" dirty="0">
                <a:solidFill>
                  <a:schemeClr val="hlink"/>
                </a:solidFill>
                <a:latin typeface="方正粗宋简体" panose="03000509000000000000" pitchFamily="65" charset="-122"/>
                <a:ea typeface="方正粗宋简体" panose="03000509000000000000" pitchFamily="65" charset="-122"/>
              </a:rPr>
              <a:t>力斩五将</a:t>
            </a:r>
          </a:p>
        </p:txBody>
      </p:sp>
    </p:spTree>
    <p:extLst>
      <p:ext uri="{BB962C8B-B14F-4D97-AF65-F5344CB8AC3E}">
        <p14:creationId xmlns:p14="http://schemas.microsoft.com/office/powerpoint/2010/main" val="39612932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descr="zha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838200"/>
            <a:ext cx="3454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4"/>
          <p:cNvSpPr txBox="1">
            <a:spLocks noChangeArrowheads="1"/>
          </p:cNvSpPr>
          <p:nvPr/>
        </p:nvSpPr>
        <p:spPr bwMode="auto">
          <a:xfrm>
            <a:off x="1067937" y="1295400"/>
            <a:ext cx="110799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000">
                <a:latin typeface="Times New Roman" pitchFamily="18" charset="0"/>
                <a:ea typeface="华文行楷" pitchFamily="2" charset="-122"/>
              </a:rPr>
              <a:t>周瑜</a:t>
            </a:r>
          </a:p>
        </p:txBody>
      </p:sp>
      <p:sp>
        <p:nvSpPr>
          <p:cNvPr id="38917" name="Text Box 5"/>
          <p:cNvSpPr txBox="1">
            <a:spLocks noChangeArrowheads="1"/>
          </p:cNvSpPr>
          <p:nvPr/>
        </p:nvSpPr>
        <p:spPr bwMode="auto">
          <a:xfrm>
            <a:off x="1064736" y="3276600"/>
            <a:ext cx="738664" cy="1295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a:solidFill>
                  <a:srgbClr val="FF0000"/>
                </a:solidFill>
                <a:latin typeface="Times New Roman" pitchFamily="18" charset="0"/>
              </a:rPr>
              <a:t>公瑾</a:t>
            </a:r>
          </a:p>
        </p:txBody>
      </p:sp>
      <p:pic>
        <p:nvPicPr>
          <p:cNvPr id="38918" name="Picture 6" descr="线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514600"/>
            <a:ext cx="4572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Rectangle 7"/>
          <p:cNvSpPr>
            <a:spLocks noChangeArrowheads="1"/>
          </p:cNvSpPr>
          <p:nvPr/>
        </p:nvSpPr>
        <p:spPr bwMode="auto">
          <a:xfrm>
            <a:off x="2734733" y="4365625"/>
            <a:ext cx="374438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solidFill>
                  <a:srgbClr val="E33113"/>
                </a:solidFill>
              </a:rPr>
              <a:t>面如美玉  唇若点朱</a:t>
            </a:r>
          </a:p>
          <a:p>
            <a:pPr eaLnBrk="1" hangingPunct="1">
              <a:spcBef>
                <a:spcPct val="50000"/>
              </a:spcBef>
            </a:pPr>
            <a:r>
              <a:rPr lang="zh-CN" altLang="en-US" sz="2400" dirty="0">
                <a:solidFill>
                  <a:srgbClr val="E33113"/>
                </a:solidFill>
              </a:rPr>
              <a:t>姿质风流  仪容秀丽</a:t>
            </a:r>
          </a:p>
        </p:txBody>
      </p:sp>
      <p:sp>
        <p:nvSpPr>
          <p:cNvPr id="38920" name="Rectangle 8"/>
          <p:cNvSpPr>
            <a:spLocks noChangeArrowheads="1"/>
          </p:cNvSpPr>
          <p:nvPr/>
        </p:nvSpPr>
        <p:spPr bwMode="auto">
          <a:xfrm>
            <a:off x="7156450" y="1361182"/>
            <a:ext cx="36703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0000CC"/>
                </a:solidFill>
                <a:latin typeface="方正粗宋简体" panose="03000509000000000000" pitchFamily="65" charset="-122"/>
                <a:ea typeface="方正粗宋简体" panose="03000509000000000000" pitchFamily="65" charset="-122"/>
              </a:rPr>
              <a:t>风流</a:t>
            </a:r>
            <a:r>
              <a:rPr lang="zh-CN" altLang="en-US" sz="3200" dirty="0" smtClean="0">
                <a:solidFill>
                  <a:srgbClr val="0000CC"/>
                </a:solidFill>
                <a:latin typeface="方正粗宋简体" panose="03000509000000000000" pitchFamily="65" charset="-122"/>
                <a:ea typeface="方正粗宋简体" panose="03000509000000000000" pitchFamily="65" charset="-122"/>
              </a:rPr>
              <a:t>儒雅</a:t>
            </a:r>
            <a:r>
              <a:rPr lang="zh-CN" altLang="en-US" sz="3200" dirty="0">
                <a:solidFill>
                  <a:srgbClr val="0000CC"/>
                </a:solidFill>
                <a:latin typeface="方正粗宋简体" panose="03000509000000000000" pitchFamily="65" charset="-122"/>
                <a:ea typeface="方正粗宋简体" panose="03000509000000000000" pitchFamily="65" charset="-122"/>
              </a:rPr>
              <a:t> </a:t>
            </a:r>
            <a:r>
              <a:rPr lang="zh-CN" altLang="en-US" sz="3200" dirty="0" smtClean="0">
                <a:solidFill>
                  <a:srgbClr val="0000CC"/>
                </a:solidFill>
                <a:latin typeface="方正粗宋简体" panose="03000509000000000000" pitchFamily="65" charset="-122"/>
                <a:ea typeface="方正粗宋简体" panose="03000509000000000000" pitchFamily="65" charset="-122"/>
              </a:rPr>
              <a:t>潇洒干练意气用事 </a:t>
            </a:r>
            <a:r>
              <a:rPr lang="zh-CN" altLang="en-US" sz="3200" dirty="0">
                <a:solidFill>
                  <a:srgbClr val="0000CC"/>
                </a:solidFill>
                <a:latin typeface="方正粗宋简体" panose="03000509000000000000" pitchFamily="65" charset="-122"/>
                <a:ea typeface="方正粗宋简体" panose="03000509000000000000" pitchFamily="65" charset="-122"/>
              </a:rPr>
              <a:t>头脑简单</a:t>
            </a:r>
          </a:p>
        </p:txBody>
      </p:sp>
      <p:sp>
        <p:nvSpPr>
          <p:cNvPr id="38921" name="Rectangle 9"/>
          <p:cNvSpPr>
            <a:spLocks noChangeArrowheads="1"/>
          </p:cNvSpPr>
          <p:nvPr/>
        </p:nvSpPr>
        <p:spPr bwMode="auto">
          <a:xfrm>
            <a:off x="7010400" y="2971801"/>
            <a:ext cx="4368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4000" u="sng" dirty="0">
                <a:solidFill>
                  <a:schemeClr val="hlink"/>
                </a:solidFill>
                <a:latin typeface="方正粗宋简体" panose="03000509000000000000" pitchFamily="65" charset="-122"/>
                <a:ea typeface="方正粗宋简体" panose="03000509000000000000" pitchFamily="65" charset="-122"/>
              </a:rPr>
              <a:t>蒋干</a:t>
            </a:r>
            <a:r>
              <a:rPr lang="zh-CN" altLang="en-US" sz="4000" u="sng" dirty="0" smtClean="0">
                <a:solidFill>
                  <a:schemeClr val="hlink"/>
                </a:solidFill>
                <a:latin typeface="方正粗宋简体" panose="03000509000000000000" pitchFamily="65" charset="-122"/>
                <a:ea typeface="方正粗宋简体" panose="03000509000000000000" pitchFamily="65" charset="-122"/>
              </a:rPr>
              <a:t>中计、</a:t>
            </a:r>
            <a:r>
              <a:rPr lang="zh-CN" altLang="en-US" sz="4000" dirty="0" smtClean="0">
                <a:solidFill>
                  <a:schemeClr val="hlink"/>
                </a:solidFill>
                <a:latin typeface="方正粗宋简体" panose="03000509000000000000" pitchFamily="65" charset="-122"/>
                <a:ea typeface="方正粗宋简体" panose="03000509000000000000" pitchFamily="65" charset="-122"/>
              </a:rPr>
              <a:t>黄</a:t>
            </a:r>
            <a:r>
              <a:rPr lang="zh-CN" altLang="en-US" sz="4000" dirty="0">
                <a:solidFill>
                  <a:schemeClr val="hlink"/>
                </a:solidFill>
                <a:latin typeface="方正粗宋简体" panose="03000509000000000000" pitchFamily="65" charset="-122"/>
                <a:ea typeface="方正粗宋简体" panose="03000509000000000000" pitchFamily="65" charset="-122"/>
              </a:rPr>
              <a:t>盖</a:t>
            </a:r>
            <a:r>
              <a:rPr lang="zh-CN" altLang="en-US" sz="4000" dirty="0" smtClean="0">
                <a:solidFill>
                  <a:schemeClr val="hlink"/>
                </a:solidFill>
                <a:latin typeface="方正粗宋简体" panose="03000509000000000000" pitchFamily="65" charset="-122"/>
                <a:ea typeface="方正粗宋简体" panose="03000509000000000000" pitchFamily="65" charset="-122"/>
              </a:rPr>
              <a:t>苦肉计、赤壁</a:t>
            </a:r>
            <a:r>
              <a:rPr lang="zh-CN" altLang="en-US" sz="4000" dirty="0">
                <a:solidFill>
                  <a:schemeClr val="hlink"/>
                </a:solidFill>
                <a:latin typeface="方正粗宋简体" panose="03000509000000000000" pitchFamily="65" charset="-122"/>
                <a:ea typeface="方正粗宋简体" panose="03000509000000000000" pitchFamily="65" charset="-122"/>
              </a:rPr>
              <a:t>之战</a:t>
            </a:r>
          </a:p>
        </p:txBody>
      </p:sp>
    </p:spTree>
    <p:extLst>
      <p:ext uri="{BB962C8B-B14F-4D97-AF65-F5344CB8AC3E}">
        <p14:creationId xmlns:p14="http://schemas.microsoft.com/office/powerpoint/2010/main" val="24412395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p:cNvGraphicFramePr>
            <a:graphicFrameLocks noChangeAspect="1"/>
          </p:cNvGraphicFramePr>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5167" r:id="rId3" imgW="4572000" imgH="3429000" progId="PowerPoint.Show.8">
                  <p:embed/>
                </p:oleObj>
              </mc:Choice>
              <mc:Fallback>
                <p:oleObj r:id="rId3" imgW="4572000" imgH="3429000"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939" name="Picture 3" descr="ma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352800"/>
            <a:ext cx="3657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4" descr="huang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3352800"/>
            <a:ext cx="3962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5" descr="zhao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124200"/>
            <a:ext cx="4572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descr="zhang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6400" y="685800"/>
            <a:ext cx="4165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7" descr="guan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685800"/>
            <a:ext cx="4368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Text Box 8"/>
          <p:cNvSpPr txBox="1">
            <a:spLocks noChangeArrowheads="1"/>
          </p:cNvSpPr>
          <p:nvPr/>
        </p:nvSpPr>
        <p:spPr bwMode="auto">
          <a:xfrm>
            <a:off x="317500" y="838201"/>
            <a:ext cx="35433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6000" dirty="0">
                <a:latin typeface="Times New Roman" pitchFamily="18" charset="0"/>
                <a:ea typeface="华文新魏" pitchFamily="2" charset="-122"/>
              </a:rPr>
              <a:t>五虎上将</a:t>
            </a:r>
          </a:p>
        </p:txBody>
      </p:sp>
    </p:spTree>
    <p:extLst>
      <p:ext uri="{BB962C8B-B14F-4D97-AF65-F5344CB8AC3E}">
        <p14:creationId xmlns:p14="http://schemas.microsoft.com/office/powerpoint/2010/main" val="19961192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3" name="Picture 3" descr="sangu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685" y="2011364"/>
            <a:ext cx="3888316"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4"/>
          <p:cNvSpPr txBox="1">
            <a:spLocks noChangeArrowheads="1"/>
          </p:cNvSpPr>
          <p:nvPr/>
        </p:nvSpPr>
        <p:spPr bwMode="auto">
          <a:xfrm>
            <a:off x="853015" y="893245"/>
            <a:ext cx="7967133"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4400" b="1"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rPr>
              <a:t>临江仙</a:t>
            </a:r>
            <a:endParaRPr lang="en-US" altLang="zh-CN" sz="4400" b="1"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endParaRPr>
          </a:p>
          <a:p>
            <a:r>
              <a:rPr lang="zh-CN" altLang="en-US" sz="2400" b="1" dirty="0" smtClean="0">
                <a:latin typeface="方正姚体" panose="02010601030101010101" pitchFamily="2" charset="-122"/>
                <a:ea typeface="方正姚体" panose="02010601030101010101" pitchFamily="2" charset="-122"/>
              </a:rPr>
              <a:t>明</a:t>
            </a:r>
            <a:r>
              <a:rPr lang="en-US" altLang="zh-CN" sz="2400" b="1" dirty="0" smtClean="0">
                <a:latin typeface="方正姚体" panose="02010601030101010101" pitchFamily="2" charset="-122"/>
                <a:ea typeface="方正姚体" panose="02010601030101010101" pitchFamily="2" charset="-122"/>
              </a:rPr>
              <a:t>·</a:t>
            </a:r>
            <a:r>
              <a:rPr lang="zh-CN" altLang="en-US" sz="2400" b="1" dirty="0" smtClean="0">
                <a:latin typeface="方正姚体" panose="02010601030101010101" pitchFamily="2" charset="-122"/>
                <a:ea typeface="方正姚体" panose="02010601030101010101" pitchFamily="2" charset="-122"/>
              </a:rPr>
              <a:t>杨慎</a:t>
            </a:r>
            <a:r>
              <a:rPr lang="en-US" altLang="zh-CN" sz="2400" b="1" dirty="0">
                <a:latin typeface="方正姚体" panose="02010601030101010101" pitchFamily="2" charset="-122"/>
                <a:ea typeface="方正姚体" panose="02010601030101010101" pitchFamily="2" charset="-122"/>
              </a:rPr>
              <a:t>(1488</a:t>
            </a:r>
            <a:r>
              <a:rPr lang="zh-CN" altLang="en-US" sz="2400" b="1" dirty="0">
                <a:latin typeface="方正姚体" panose="02010601030101010101" pitchFamily="2" charset="-122"/>
                <a:ea typeface="方正姚体" panose="02010601030101010101" pitchFamily="2" charset="-122"/>
              </a:rPr>
              <a:t>～</a:t>
            </a:r>
            <a:r>
              <a:rPr lang="en-US" altLang="zh-CN" sz="2400" b="1" dirty="0">
                <a:latin typeface="方正姚体" panose="02010601030101010101" pitchFamily="2" charset="-122"/>
                <a:ea typeface="方正姚体" panose="02010601030101010101" pitchFamily="2" charset="-122"/>
              </a:rPr>
              <a:t>1559</a:t>
            </a:r>
            <a:r>
              <a:rPr lang="en-US" altLang="zh-CN" sz="2400" b="1" dirty="0" smtClean="0">
                <a:latin typeface="方正姚体" panose="02010601030101010101" pitchFamily="2" charset="-122"/>
                <a:ea typeface="方正姚体" panose="02010601030101010101" pitchFamily="2" charset="-122"/>
              </a:rPr>
              <a:t>)</a:t>
            </a:r>
            <a:endParaRPr lang="zh-CN" altLang="en-US" sz="2400" b="1" dirty="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endParaRPr>
          </a:p>
          <a:p>
            <a:pPr>
              <a:defRPr/>
            </a:pPr>
            <a:endParaRPr lang="en-US" altLang="zh-CN" sz="2400" dirty="0" smtClean="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smtClean="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滚滚</a:t>
            </a: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长江东逝水，</a:t>
            </a:r>
            <a:endParaRPr lang="en-US" altLang="zh-CN"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浪花淘尽英雄。</a:t>
            </a:r>
            <a:endParaRPr lang="en-US" altLang="zh-CN"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是非成败转头空：</a:t>
            </a:r>
            <a:endParaRPr lang="en-US" altLang="zh-CN"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青山依旧在，</a:t>
            </a:r>
            <a:endParaRPr lang="en-US" altLang="zh-CN"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几度夕阳 红</a:t>
            </a:r>
            <a:r>
              <a:rPr lang="zh-CN" altLang="en-US" sz="2400" dirty="0" smtClean="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a:t>
            </a:r>
            <a:endPar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endPar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a:p>
            <a:pPr>
              <a:defRPr/>
            </a:pPr>
            <a:r>
              <a:rPr lang="zh-CN" altLang="en-US" sz="2400" dirty="0" smtClean="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白发</a:t>
            </a: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渔樵江渚上，</a:t>
            </a: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惯看秋月春风。</a:t>
            </a: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一壶浊酒喜相逢：</a:t>
            </a: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古今多少事，</a:t>
            </a:r>
          </a:p>
          <a:p>
            <a:pPr>
              <a:defRPr/>
            </a:pPr>
            <a:r>
              <a:rPr lang="zh-CN" altLang="en-US"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都付笑谈 中</a:t>
            </a:r>
            <a:r>
              <a:rPr lang="zh-CN" altLang="en-US" sz="2400" dirty="0" smtClean="0">
                <a:effectLst>
                  <a:outerShdw blurRad="38100" dist="38100" dir="2700000" algn="tl">
                    <a:srgbClr val="000000"/>
                  </a:outerShdw>
                </a:effectLst>
                <a:latin typeface="方正粗宋简体" panose="03000509000000000000" pitchFamily="65" charset="-122"/>
                <a:ea typeface="方正粗宋简体" panose="03000509000000000000" pitchFamily="65" charset="-122"/>
              </a:rPr>
              <a:t>。</a:t>
            </a:r>
            <a:endParaRPr lang="en-US" altLang="zh-CN" sz="2400" dirty="0">
              <a:effectLst>
                <a:outerShdw blurRad="38100" dist="38100" dir="2700000" algn="tl">
                  <a:srgbClr val="000000"/>
                </a:outerShdw>
              </a:effectLst>
              <a:latin typeface="方正粗宋简体" panose="03000509000000000000" pitchFamily="65" charset="-122"/>
              <a:ea typeface="方正粗宋简体" panose="03000509000000000000" pitchFamily="65" charset="-122"/>
            </a:endParaRPr>
          </a:p>
        </p:txBody>
      </p:sp>
      <p:sp>
        <p:nvSpPr>
          <p:cNvPr id="3" name="TextBox 2"/>
          <p:cNvSpPr txBox="1"/>
          <p:nvPr/>
        </p:nvSpPr>
        <p:spPr>
          <a:xfrm>
            <a:off x="8013700" y="393700"/>
            <a:ext cx="3670300" cy="5262979"/>
          </a:xfrm>
          <a:prstGeom prst="rect">
            <a:avLst/>
          </a:prstGeom>
          <a:noFill/>
        </p:spPr>
        <p:txBody>
          <a:bodyPr wrap="square" rtlCol="0">
            <a:spAutoFit/>
          </a:bodyPr>
          <a:lstStyle/>
          <a:p>
            <a:r>
              <a:rPr lang="zh-CN" altLang="en-US" sz="1400" dirty="0" smtClean="0"/>
              <a:t>        全</a:t>
            </a:r>
            <a:r>
              <a:rPr lang="zh-CN" altLang="en-US" sz="1400" dirty="0"/>
              <a:t>词似怀古，似物志。开篇句甚为豪迈、悲壮，其中有大英雄功成名就后的失落、孤独感，又含高山隐士对名利的澹泊、轻视。临江豪迈的英世伟业的消逝，像滚滚长江一样，汹涌东逝，不可拒，空留伟业。历史给人的感受是浓厚、深沉的，不似单刀直入的快意，而似历尽荣辱后的沧桑。“青山依旧在”即象是对英雄伟业的映证，又象对其的否定，但这些都不必深究，“几度夕阳红”，面对似血的残阳，历史仿佛也凝固了</a:t>
            </a:r>
            <a:r>
              <a:rPr lang="zh-CN" altLang="en-US" sz="1400" dirty="0" smtClean="0"/>
              <a:t>。这两句在</a:t>
            </a:r>
            <a:r>
              <a:rPr lang="zh-CN" altLang="en-US" sz="1400" dirty="0"/>
              <a:t>景语中富哲理、意境深邃</a:t>
            </a:r>
            <a:r>
              <a:rPr lang="zh-CN" altLang="en-US" sz="1400" dirty="0" smtClean="0"/>
              <a:t>。</a:t>
            </a:r>
            <a:endParaRPr lang="en-US" altLang="zh-CN" sz="1400" dirty="0" smtClean="0"/>
          </a:p>
          <a:p>
            <a:r>
              <a:rPr lang="zh-CN" altLang="en-US" sz="1400" dirty="0" smtClean="0"/>
              <a:t>         下片写在</a:t>
            </a:r>
            <a:r>
              <a:rPr lang="zh-CN" altLang="en-US" sz="1400" dirty="0"/>
              <a:t>这凝固地历史画面上，白发的渔夫、悠然的樵汉，意趣盎然于秋月春风。但“惯”字又表现出了莫名的孤独与沧凉。“一壶浊酒喜相逢”使这份孤独与沧凉有了一份安慰，有朋自远方来的喜悦，给这首的词的宁静气氛增加了几份动感。“浊酒”显现出了主人与来客友谊的高淡平和，其意本不在酒。在这些高山隐士心中，那些名垂千古的丰功伟绩只不过是人们荼余饭后的谈资，何足道哉！该词豪放中有含蓄，高亢中有深沉。在感受沧凉悲壮的同时，又创造了一种淡泊宁静的气氛，词中高远意境就在这宁静的气氛中反射出来</a:t>
            </a:r>
            <a:r>
              <a:rPr lang="zh-CN" altLang="en-US" sz="1400" dirty="0" smtClean="0"/>
              <a:t>。</a:t>
            </a:r>
            <a:endParaRPr lang="zh-CN" altLang="en-US" sz="1400" dirty="0"/>
          </a:p>
        </p:txBody>
      </p:sp>
    </p:spTree>
    <p:extLst>
      <p:ext uri="{BB962C8B-B14F-4D97-AF65-F5344CB8AC3E}">
        <p14:creationId xmlns:p14="http://schemas.microsoft.com/office/powerpoint/2010/main" val="34802056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6192" r:id="rId3" imgW="4572000" imgH="3429000" progId="PowerPoint.Show.8">
                  <p:embed/>
                </p:oleObj>
              </mc:Choice>
              <mc:Fallback>
                <p:oleObj r:id="rId3" imgW="4572000" imgH="3429000"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0963" name="Picture 3" descr="zhou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609600"/>
            <a:ext cx="5080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4" descr="sim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09600"/>
            <a:ext cx="4368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descr="l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4800" y="609600"/>
            <a:ext cx="426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Rectangle 6"/>
          <p:cNvSpPr>
            <a:spLocks noChangeArrowheads="1"/>
          </p:cNvSpPr>
          <p:nvPr/>
        </p:nvSpPr>
        <p:spPr bwMode="auto">
          <a:xfrm>
            <a:off x="304800" y="4953000"/>
            <a:ext cx="3860800" cy="1295400"/>
          </a:xfrm>
          <a:prstGeom prst="rect">
            <a:avLst/>
          </a:prstGeom>
          <a:solidFill>
            <a:srgbClr val="CC99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endParaRPr lang="zh-CN" altLang="en-US" sz="2400" b="0">
              <a:latin typeface="Times New Roman" pitchFamily="18" charset="0"/>
            </a:endParaRPr>
          </a:p>
          <a:p>
            <a:pPr algn="ctr" eaLnBrk="1" hangingPunct="1">
              <a:spcBef>
                <a:spcPct val="50000"/>
              </a:spcBef>
            </a:pPr>
            <a:endParaRPr lang="zh-CN" altLang="en-US" sz="2400" b="0">
              <a:latin typeface="Times New Roman" pitchFamily="18" charset="0"/>
            </a:endParaRPr>
          </a:p>
          <a:p>
            <a:pPr algn="ctr" eaLnBrk="1" hangingPunct="1"/>
            <a:endParaRPr lang="zh-CN" altLang="en-US" sz="2400" b="0">
              <a:latin typeface="Times New Roman" pitchFamily="18" charset="0"/>
            </a:endParaRPr>
          </a:p>
        </p:txBody>
      </p:sp>
      <p:sp>
        <p:nvSpPr>
          <p:cNvPr id="40967" name="Rectangle 7"/>
          <p:cNvSpPr>
            <a:spLocks noChangeArrowheads="1"/>
          </p:cNvSpPr>
          <p:nvPr/>
        </p:nvSpPr>
        <p:spPr bwMode="auto">
          <a:xfrm>
            <a:off x="4470400" y="4953000"/>
            <a:ext cx="3556000" cy="1295400"/>
          </a:xfrm>
          <a:prstGeom prst="rect">
            <a:avLst/>
          </a:prstGeom>
          <a:solidFill>
            <a:srgbClr val="CC9900"/>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endParaRPr lang="zh-CN" altLang="en-US" sz="2400" b="0">
              <a:solidFill>
                <a:srgbClr val="003399"/>
              </a:solidFill>
              <a:latin typeface="Times New Roman" pitchFamily="18" charset="0"/>
            </a:endParaRPr>
          </a:p>
        </p:txBody>
      </p:sp>
      <p:sp>
        <p:nvSpPr>
          <p:cNvPr id="40968" name="Rectangle 8"/>
          <p:cNvSpPr>
            <a:spLocks noChangeArrowheads="1"/>
          </p:cNvSpPr>
          <p:nvPr/>
        </p:nvSpPr>
        <p:spPr bwMode="auto">
          <a:xfrm>
            <a:off x="8331200" y="4953000"/>
            <a:ext cx="3556000" cy="1295400"/>
          </a:xfrm>
          <a:prstGeom prst="rect">
            <a:avLst/>
          </a:prstGeom>
          <a:solidFill>
            <a:srgbClr val="CC9900"/>
          </a:solidFill>
          <a:ln w="9525">
            <a:solidFill>
              <a:srgbClr val="0099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40969" name="Text Box 9"/>
          <p:cNvSpPr txBox="1">
            <a:spLocks noChangeArrowheads="1"/>
          </p:cNvSpPr>
          <p:nvPr/>
        </p:nvSpPr>
        <p:spPr bwMode="auto">
          <a:xfrm>
            <a:off x="304800" y="5029200"/>
            <a:ext cx="3759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latin typeface="Times New Roman" pitchFamily="18" charset="0"/>
              </a:rPr>
              <a:t>克日擒孟达  破街亭                   六战诸葛亮  </a:t>
            </a:r>
            <a:r>
              <a:rPr lang="zh-CN" altLang="en-US" sz="2400" dirty="0" smtClean="0">
                <a:latin typeface="Times New Roman" pitchFamily="18" charset="0"/>
              </a:rPr>
              <a:t>诈病</a:t>
            </a:r>
            <a:r>
              <a:rPr lang="zh-CN" altLang="en-US" sz="2400" dirty="0">
                <a:latin typeface="Times New Roman" pitchFamily="18" charset="0"/>
              </a:rPr>
              <a:t>赚曹爽</a:t>
            </a:r>
          </a:p>
          <a:p>
            <a:pPr eaLnBrk="1" hangingPunct="1">
              <a:spcBef>
                <a:spcPct val="50000"/>
              </a:spcBef>
            </a:pPr>
            <a:endParaRPr lang="zh-CN" altLang="en-US" sz="2400" dirty="0">
              <a:latin typeface="Times New Roman" pitchFamily="18" charset="0"/>
            </a:endParaRPr>
          </a:p>
        </p:txBody>
      </p:sp>
      <p:sp>
        <p:nvSpPr>
          <p:cNvPr id="40970" name="Text Box 10"/>
          <p:cNvSpPr txBox="1">
            <a:spLocks noChangeArrowheads="1"/>
          </p:cNvSpPr>
          <p:nvPr/>
        </p:nvSpPr>
        <p:spPr bwMode="auto">
          <a:xfrm>
            <a:off x="4470400" y="4953000"/>
            <a:ext cx="37592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400" dirty="0">
                <a:solidFill>
                  <a:srgbClr val="003399"/>
                </a:solidFill>
                <a:latin typeface="Times New Roman" pitchFamily="18" charset="0"/>
              </a:rPr>
              <a:t>资质风流  仪容秀丽</a:t>
            </a:r>
          </a:p>
          <a:p>
            <a:pPr eaLnBrk="1" hangingPunct="1"/>
            <a:r>
              <a:rPr lang="zh-CN" altLang="en-US" sz="2400" dirty="0">
                <a:solidFill>
                  <a:srgbClr val="003399"/>
                </a:solidFill>
                <a:latin typeface="Times New Roman" pitchFamily="18" charset="0"/>
                <a:hlinkClick r:id="rId8" action="ppaction://hlinksldjump"/>
              </a:rPr>
              <a:t>有勇有谋</a:t>
            </a:r>
            <a:r>
              <a:rPr lang="zh-CN" altLang="en-US" sz="2400" dirty="0">
                <a:solidFill>
                  <a:srgbClr val="003399"/>
                </a:solidFill>
                <a:latin typeface="Times New Roman" pitchFamily="18" charset="0"/>
              </a:rPr>
              <a:t>  气量狭小</a:t>
            </a:r>
          </a:p>
          <a:p>
            <a:pPr eaLnBrk="1" hangingPunct="1"/>
            <a:r>
              <a:rPr lang="zh-CN" altLang="en-US" sz="2400" dirty="0">
                <a:solidFill>
                  <a:srgbClr val="003399"/>
                </a:solidFill>
                <a:latin typeface="Times New Roman" pitchFamily="18" charset="0"/>
              </a:rPr>
              <a:t>嫉才妒能</a:t>
            </a:r>
          </a:p>
          <a:p>
            <a:pPr eaLnBrk="1" hangingPunct="1">
              <a:spcBef>
                <a:spcPct val="50000"/>
              </a:spcBef>
            </a:pPr>
            <a:endParaRPr lang="zh-CN" altLang="en-US" sz="2400" dirty="0">
              <a:latin typeface="Times New Roman" pitchFamily="18" charset="0"/>
            </a:endParaRPr>
          </a:p>
        </p:txBody>
      </p:sp>
      <p:sp>
        <p:nvSpPr>
          <p:cNvPr id="40971" name="Text Box 11"/>
          <p:cNvSpPr txBox="1">
            <a:spLocks noChangeArrowheads="1"/>
          </p:cNvSpPr>
          <p:nvPr/>
        </p:nvSpPr>
        <p:spPr bwMode="auto">
          <a:xfrm>
            <a:off x="8229600" y="5105401"/>
            <a:ext cx="3759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lang="zh-CN" altLang="en-US" sz="2400" dirty="0">
                <a:latin typeface="Times New Roman" pitchFamily="18" charset="0"/>
              </a:rPr>
              <a:t>勇猛无敌  贪财好色</a:t>
            </a:r>
          </a:p>
          <a:p>
            <a:pPr algn="ctr" eaLnBrk="1" hangingPunct="1"/>
            <a:r>
              <a:rPr lang="zh-CN" altLang="en-US" sz="2400" dirty="0">
                <a:latin typeface="Times New Roman" pitchFamily="18" charset="0"/>
              </a:rPr>
              <a:t>忘恩负义  残暴不仁</a:t>
            </a:r>
          </a:p>
        </p:txBody>
      </p:sp>
      <p:sp>
        <p:nvSpPr>
          <p:cNvPr id="40972" name="AutoShape 12">
            <a:hlinkClick r:id="rId8" action="ppaction://hlinksldjump" highlightClick="1"/>
          </p:cNvPr>
          <p:cNvSpPr>
            <a:spLocks noChangeArrowheads="1"/>
          </p:cNvSpPr>
          <p:nvPr/>
        </p:nvSpPr>
        <p:spPr bwMode="auto">
          <a:xfrm>
            <a:off x="10896600" y="6381750"/>
            <a:ext cx="670984" cy="476250"/>
          </a:xfrm>
          <a:prstGeom prst="actionButtonEnd">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37042928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431800" y="2565400"/>
            <a:ext cx="113284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6600" b="0" dirty="0">
                <a:solidFill>
                  <a:srgbClr val="0000FF"/>
                </a:solidFill>
                <a:latin typeface="方正超粗黑简体" panose="03000509000000000000" pitchFamily="65" charset="-122"/>
                <a:ea typeface="方正超粗黑简体" panose="03000509000000000000" pitchFamily="65" charset="-122"/>
              </a:rPr>
              <a:t>《</a:t>
            </a:r>
            <a:r>
              <a:rPr lang="zh-CN" altLang="en-US" sz="6600" b="0" dirty="0">
                <a:solidFill>
                  <a:srgbClr val="0000FF"/>
                </a:solidFill>
                <a:latin typeface="方正超粗黑简体" panose="03000509000000000000" pitchFamily="65" charset="-122"/>
                <a:ea typeface="方正超粗黑简体" panose="03000509000000000000" pitchFamily="65" charset="-122"/>
              </a:rPr>
              <a:t>三国演义</a:t>
            </a:r>
            <a:r>
              <a:rPr lang="en-US" altLang="zh-CN" sz="6600" b="0" dirty="0">
                <a:solidFill>
                  <a:srgbClr val="0000FF"/>
                </a:solidFill>
                <a:latin typeface="方正超粗黑简体" panose="03000509000000000000" pitchFamily="65" charset="-122"/>
                <a:ea typeface="方正超粗黑简体" panose="03000509000000000000" pitchFamily="65" charset="-122"/>
              </a:rPr>
              <a:t>》</a:t>
            </a:r>
            <a:r>
              <a:rPr lang="zh-CN" altLang="en-US" sz="6600" b="0" dirty="0">
                <a:solidFill>
                  <a:srgbClr val="0000FF"/>
                </a:solidFill>
                <a:latin typeface="方正超粗黑简体" panose="03000509000000000000" pitchFamily="65" charset="-122"/>
                <a:ea typeface="方正超粗黑简体" panose="03000509000000000000" pitchFamily="65" charset="-122"/>
              </a:rPr>
              <a:t>中的重要情节</a:t>
            </a:r>
          </a:p>
        </p:txBody>
      </p:sp>
    </p:spTree>
    <p:extLst>
      <p:ext uri="{BB962C8B-B14F-4D97-AF65-F5344CB8AC3E}">
        <p14:creationId xmlns:p14="http://schemas.microsoft.com/office/powerpoint/2010/main" val="37314014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334434" y="260351"/>
            <a:ext cx="887941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solidFill>
                  <a:srgbClr val="8E1F0C"/>
                </a:solidFill>
              </a:rPr>
              <a:t>       </a:t>
            </a:r>
            <a:r>
              <a:rPr lang="zh-CN" altLang="en-US" sz="2400" dirty="0">
                <a:latin typeface="方正姚体" panose="02010601030101010101" pitchFamily="2" charset="-122"/>
                <a:ea typeface="方正姚体" panose="02010601030101010101" pitchFamily="2" charset="-122"/>
              </a:rPr>
              <a:t>徐州牧</a:t>
            </a:r>
            <a:r>
              <a:rPr lang="zh-CN" altLang="en-US" sz="2400" dirty="0">
                <a:solidFill>
                  <a:srgbClr val="FF0000"/>
                </a:solidFill>
                <a:latin typeface="方正姚体" panose="02010601030101010101" pitchFamily="2" charset="-122"/>
                <a:ea typeface="方正姚体" panose="02010601030101010101" pitchFamily="2" charset="-122"/>
              </a:rPr>
              <a:t>陶谦</a:t>
            </a:r>
            <a:r>
              <a:rPr lang="zh-CN" altLang="en-US" sz="2400" dirty="0">
                <a:latin typeface="方正姚体" panose="02010601030101010101" pitchFamily="2" charset="-122"/>
                <a:ea typeface="方正姚体" panose="02010601030101010101" pitchFamily="2" charset="-122"/>
              </a:rPr>
              <a:t>为交好</a:t>
            </a:r>
            <a:r>
              <a:rPr lang="zh-CN" altLang="en-US" sz="2400" dirty="0">
                <a:solidFill>
                  <a:srgbClr val="FF0000"/>
                </a:solidFill>
                <a:latin typeface="方正姚体" panose="02010601030101010101" pitchFamily="2" charset="-122"/>
                <a:ea typeface="方正姚体" panose="02010601030101010101" pitchFamily="2" charset="-122"/>
              </a:rPr>
              <a:t>曹操</a:t>
            </a:r>
            <a:r>
              <a:rPr lang="zh-CN" altLang="en-US" sz="2400" dirty="0">
                <a:latin typeface="方正姚体" panose="02010601030101010101" pitchFamily="2" charset="-122"/>
                <a:ea typeface="方正姚体" panose="02010601030101010101" pitchFamily="2" charset="-122"/>
              </a:rPr>
              <a:t>，特派</a:t>
            </a:r>
            <a:r>
              <a:rPr lang="zh-CN" altLang="en-US" sz="2400" dirty="0">
                <a:solidFill>
                  <a:srgbClr val="FF0000"/>
                </a:solidFill>
                <a:latin typeface="方正姚体" panose="02010601030101010101" pitchFamily="2" charset="-122"/>
                <a:ea typeface="方正姚体" panose="02010601030101010101" pitchFamily="2" charset="-122"/>
              </a:rPr>
              <a:t>都尉张</a:t>
            </a:r>
            <a:r>
              <a:rPr lang="zh-CN" altLang="en-US" sz="2400" dirty="0">
                <a:latin typeface="方正姚体" panose="02010601030101010101" pitchFamily="2" charset="-122"/>
                <a:ea typeface="方正姚体" panose="02010601030101010101" pitchFamily="2" charset="-122"/>
              </a:rPr>
              <a:t>护送</a:t>
            </a:r>
            <a:r>
              <a:rPr lang="zh-CN" altLang="en-US" sz="2400" dirty="0" smtClean="0">
                <a:solidFill>
                  <a:srgbClr val="FF0000"/>
                </a:solidFill>
                <a:latin typeface="方正姚体" panose="02010601030101010101" pitchFamily="2" charset="-122"/>
                <a:ea typeface="方正姚体" panose="02010601030101010101" pitchFamily="2" charset="-122"/>
              </a:rPr>
              <a:t>曹嵩</a:t>
            </a:r>
            <a:r>
              <a:rPr lang="zh-CN" altLang="en-US" sz="2400" dirty="0" smtClean="0">
                <a:latin typeface="方正姚体" panose="02010601030101010101" pitchFamily="2" charset="-122"/>
                <a:ea typeface="方正姚体" panose="02010601030101010101" pitchFamily="2" charset="-122"/>
              </a:rPr>
              <a:t>（曹操之父）一行</a:t>
            </a:r>
            <a:r>
              <a:rPr lang="zh-CN" altLang="en-US" sz="2400" dirty="0">
                <a:latin typeface="方正姚体" panose="02010601030101010101" pitchFamily="2" charset="-122"/>
                <a:ea typeface="方正姚体" panose="02010601030101010101" pitchFamily="2" charset="-122"/>
              </a:rPr>
              <a:t>，张却杀死曹嵩及其家人，席卷财物而去。于是曹操便以为父报仇为名，发兵攻徐州。</a:t>
            </a:r>
            <a:r>
              <a:rPr lang="zh-CN" altLang="en-US" sz="2400" dirty="0">
                <a:solidFill>
                  <a:srgbClr val="FF0000"/>
                </a:solidFill>
                <a:latin typeface="方正姚体" panose="02010601030101010101" pitchFamily="2" charset="-122"/>
                <a:ea typeface="方正姚体" panose="02010601030101010101" pitchFamily="2" charset="-122"/>
              </a:rPr>
              <a:t>孔融</a:t>
            </a:r>
            <a:r>
              <a:rPr lang="zh-CN" altLang="en-US" sz="2400" dirty="0">
                <a:latin typeface="方正姚体" panose="02010601030101010101" pitchFamily="2" charset="-122"/>
                <a:ea typeface="方正姚体" panose="02010601030101010101" pitchFamily="2" charset="-122"/>
              </a:rPr>
              <a:t>请</a:t>
            </a:r>
            <a:r>
              <a:rPr lang="zh-CN" altLang="en-US" sz="2400" dirty="0">
                <a:solidFill>
                  <a:srgbClr val="FF0000"/>
                </a:solidFill>
                <a:latin typeface="方正姚体" panose="02010601030101010101" pitchFamily="2" charset="-122"/>
                <a:ea typeface="方正姚体" panose="02010601030101010101" pitchFamily="2" charset="-122"/>
              </a:rPr>
              <a:t>刘备</a:t>
            </a:r>
            <a:r>
              <a:rPr lang="zh-CN" altLang="en-US" sz="2400" dirty="0">
                <a:latin typeface="方正姚体" panose="02010601030101010101" pitchFamily="2" charset="-122"/>
                <a:ea typeface="方正姚体" panose="02010601030101010101" pitchFamily="2" charset="-122"/>
              </a:rPr>
              <a:t>同去救</a:t>
            </a:r>
            <a:r>
              <a:rPr lang="zh-CN" altLang="en-US" sz="2400" dirty="0">
                <a:solidFill>
                  <a:srgbClr val="FF0000"/>
                </a:solidFill>
                <a:latin typeface="方正姚体" panose="02010601030101010101" pitchFamily="2" charset="-122"/>
                <a:ea typeface="方正姚体" panose="02010601030101010101" pitchFamily="2" charset="-122"/>
              </a:rPr>
              <a:t>陶谦</a:t>
            </a:r>
            <a:r>
              <a:rPr lang="zh-CN" altLang="en-US" sz="2400" dirty="0">
                <a:latin typeface="方正姚体" panose="02010601030101010101" pitchFamily="2" charset="-122"/>
                <a:ea typeface="方正姚体" panose="02010601030101010101" pitchFamily="2" charset="-122"/>
              </a:rPr>
              <a:t>。刘备率军在徐州城下与曹军</a:t>
            </a:r>
            <a:r>
              <a:rPr lang="zh-CN" altLang="en-US" sz="2400" dirty="0">
                <a:solidFill>
                  <a:srgbClr val="FF0000"/>
                </a:solidFill>
                <a:latin typeface="方正姚体" panose="02010601030101010101" pitchFamily="2" charset="-122"/>
                <a:ea typeface="方正姚体" panose="02010601030101010101" pitchFamily="2" charset="-122"/>
              </a:rPr>
              <a:t>于</a:t>
            </a:r>
            <a:r>
              <a:rPr lang="zh-CN" altLang="en-US" sz="2400" dirty="0" smtClean="0">
                <a:solidFill>
                  <a:srgbClr val="FF0000"/>
                </a:solidFill>
                <a:latin typeface="方正姚体" panose="02010601030101010101" pitchFamily="2" charset="-122"/>
                <a:ea typeface="方正姚体" panose="02010601030101010101" pitchFamily="2" charset="-122"/>
              </a:rPr>
              <a:t>禁</a:t>
            </a:r>
            <a:r>
              <a:rPr lang="zh-CN" altLang="en-US" sz="2400" dirty="0" smtClean="0">
                <a:latin typeface="方正姚体" panose="02010601030101010101" pitchFamily="2" charset="-122"/>
                <a:ea typeface="方正姚体" panose="02010601030101010101" pitchFamily="2" charset="-122"/>
              </a:rPr>
              <a:t>部</a:t>
            </a:r>
            <a:r>
              <a:rPr lang="zh-CN" altLang="en-US" sz="2400" dirty="0">
                <a:latin typeface="方正姚体" panose="02010601030101010101" pitchFamily="2" charset="-122"/>
                <a:ea typeface="方正姚体" panose="02010601030101010101" pitchFamily="2" charset="-122"/>
              </a:rPr>
              <a:t>小试锋芒，初战告捷，使徐州暂时缓解了危机。陶谦认为</a:t>
            </a:r>
            <a:r>
              <a:rPr lang="zh-CN" altLang="en-US" sz="2400" dirty="0">
                <a:solidFill>
                  <a:srgbClr val="FF0000"/>
                </a:solidFill>
                <a:latin typeface="方正姚体" panose="02010601030101010101" pitchFamily="2" charset="-122"/>
                <a:ea typeface="方正姚体" panose="02010601030101010101" pitchFamily="2" charset="-122"/>
              </a:rPr>
              <a:t>刘备乃汉室宗亲</a:t>
            </a:r>
            <a:r>
              <a:rPr lang="zh-CN" altLang="en-US" sz="2400" dirty="0">
                <a:latin typeface="方正姚体" panose="02010601030101010101" pitchFamily="2" charset="-122"/>
                <a:ea typeface="方正姚体" panose="02010601030101010101" pitchFamily="2" charset="-122"/>
              </a:rPr>
              <a:t>，</a:t>
            </a:r>
            <a:r>
              <a:rPr lang="zh-CN" altLang="en-US" sz="2400" u="sng" dirty="0">
                <a:solidFill>
                  <a:srgbClr val="FF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愿将徐州相让，刘备不肯接受</a:t>
            </a:r>
            <a:r>
              <a:rPr lang="zh-CN" altLang="en-US" sz="2400" dirty="0">
                <a:latin typeface="方正姚体" panose="02010601030101010101" pitchFamily="2" charset="-122"/>
                <a:ea typeface="方正姚体" panose="02010601030101010101" pitchFamily="2" charset="-122"/>
              </a:rPr>
              <a:t>。刘备写信给曹操，希望曹操以国家大义为重，撤走围困徐州之兵。恰好这时吕布攻破兖州，威胁曹操后方，曹操退兵而去。</a:t>
            </a:r>
            <a:r>
              <a:rPr lang="zh-CN" altLang="en-US" sz="2400" u="sng" dirty="0">
                <a:solidFill>
                  <a:srgbClr val="FF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陶谦向刘备再让徐州</a:t>
            </a:r>
            <a:r>
              <a:rPr lang="zh-CN" altLang="en-US" sz="2400" dirty="0">
                <a:latin typeface="方正姚体" panose="02010601030101010101" pitchFamily="2" charset="-122"/>
                <a:ea typeface="方正姚体" panose="02010601030101010101" pitchFamily="2" charset="-122"/>
              </a:rPr>
              <a:t>，刘备仍不肯受，但同意驻军近邑小沛，以保徐州。不久，陶谦染病日重， 希望刘以汉家城池为重，接受徐州牌印，</a:t>
            </a:r>
            <a:r>
              <a:rPr lang="zh-CN" altLang="en-US" sz="2400" u="sng" dirty="0">
                <a:solidFill>
                  <a:srgbClr val="FF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刘备还是辞让</a:t>
            </a:r>
            <a:r>
              <a:rPr lang="zh-CN" altLang="en-US" sz="2400" dirty="0">
                <a:latin typeface="方正姚体" panose="02010601030101010101" pitchFamily="2" charset="-122"/>
                <a:ea typeface="方正姚体" panose="02010601030101010101" pitchFamily="2" charset="-122"/>
              </a:rPr>
              <a:t>，陶谦便以手指心而死。举哀毕，徐州军民极力表示拥戴刘备执掌州权，关羽、张飞也再三相劝。至此，刘备才同意接受徐州大权，担任</a:t>
            </a:r>
            <a:r>
              <a:rPr lang="zh-CN" altLang="en-US" sz="2400" u="sng" dirty="0">
                <a:solidFill>
                  <a:srgbClr val="FF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徐州牧</a:t>
            </a:r>
            <a:r>
              <a:rPr lang="zh-CN" altLang="en-US" sz="2400" dirty="0">
                <a:latin typeface="方正姚体" panose="02010601030101010101" pitchFamily="2" charset="-122"/>
                <a:ea typeface="方正姚体" panose="02010601030101010101" pitchFamily="2" charset="-122"/>
              </a:rPr>
              <a:t>。</a:t>
            </a:r>
            <a:r>
              <a:rPr lang="zh-CN" altLang="en-US" dirty="0">
                <a:latin typeface="方正姚体" panose="02010601030101010101" pitchFamily="2" charset="-122"/>
                <a:ea typeface="方正姚体" panose="02010601030101010101" pitchFamily="2" charset="-122"/>
              </a:rPr>
              <a:t>       </a:t>
            </a:r>
          </a:p>
        </p:txBody>
      </p:sp>
      <p:pic>
        <p:nvPicPr>
          <p:cNvPr id="43011" name="Picture 3" descr="lbe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3505200"/>
            <a:ext cx="3048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 Box 4"/>
          <p:cNvSpPr txBox="1">
            <a:spLocks noChangeArrowheads="1"/>
          </p:cNvSpPr>
          <p:nvPr/>
        </p:nvSpPr>
        <p:spPr bwMode="auto">
          <a:xfrm>
            <a:off x="10130077" y="549275"/>
            <a:ext cx="861774"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4400" dirty="0">
                <a:solidFill>
                  <a:srgbClr val="FF0000"/>
                </a:solidFill>
                <a:latin typeface="方正粗宋简体" panose="03000509000000000000" pitchFamily="65" charset="-122"/>
                <a:ea typeface="方正粗宋简体" panose="03000509000000000000" pitchFamily="65" charset="-122"/>
              </a:rPr>
              <a:t>三让徐州</a:t>
            </a:r>
            <a:r>
              <a:rPr lang="zh-CN" altLang="en-US" sz="2400" b="0" dirty="0">
                <a:solidFill>
                  <a:srgbClr val="FF0000"/>
                </a:solidFill>
                <a:latin typeface="方正粗宋简体" panose="03000509000000000000" pitchFamily="65" charset="-122"/>
                <a:ea typeface="方正粗宋简体" panose="03000509000000000000" pitchFamily="65" charset="-122"/>
              </a:rPr>
              <a:t> </a:t>
            </a:r>
          </a:p>
        </p:txBody>
      </p:sp>
      <p:sp>
        <p:nvSpPr>
          <p:cNvPr id="43013" name="AutoShape 5">
            <a:hlinkClick r:id="rId3" action="ppaction://hlinksldjump" highlightClick="1"/>
          </p:cNvPr>
          <p:cNvSpPr>
            <a:spLocks noChangeArrowheads="1"/>
          </p:cNvSpPr>
          <p:nvPr/>
        </p:nvSpPr>
        <p:spPr bwMode="auto">
          <a:xfrm>
            <a:off x="11377084" y="2924176"/>
            <a:ext cx="575733" cy="504825"/>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6963368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034" name="Picture 2" descr="lbe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476250"/>
            <a:ext cx="3048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 Box 3"/>
          <p:cNvSpPr txBox="1">
            <a:spLocks noChangeArrowheads="1"/>
          </p:cNvSpPr>
          <p:nvPr/>
        </p:nvSpPr>
        <p:spPr bwMode="auto">
          <a:xfrm>
            <a:off x="334434" y="381001"/>
            <a:ext cx="8657166"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b="0" dirty="0" smtClean="0">
                <a:latin typeface="楷体" panose="02010609060101010101" pitchFamily="49" charset="-122"/>
                <a:ea typeface="楷体" panose="02010609060101010101" pitchFamily="49" charset="-122"/>
              </a:rPr>
              <a:t>    汉</a:t>
            </a:r>
            <a:r>
              <a:rPr lang="zh-CN" altLang="en-US" sz="2400" b="0" dirty="0">
                <a:latin typeface="楷体" panose="02010609060101010101" pitchFamily="49" charset="-122"/>
                <a:ea typeface="楷体" panose="02010609060101010101" pitchFamily="49" charset="-122"/>
              </a:rPr>
              <a:t>末，黄巾事起，天下大乱，曹操坐据朝廷，孙权拥兵东吴，汉宗室豫州牧</a:t>
            </a:r>
            <a:r>
              <a:rPr lang="zh-CN" altLang="en-US" sz="2400" b="0" dirty="0">
                <a:solidFill>
                  <a:srgbClr val="FF0000"/>
                </a:solidFill>
                <a:latin typeface="方正粗宋简体" panose="03000509000000000000" pitchFamily="65" charset="-122"/>
                <a:ea typeface="方正粗宋简体" panose="03000509000000000000" pitchFamily="65" charset="-122"/>
              </a:rPr>
              <a:t>刘备</a:t>
            </a:r>
            <a:r>
              <a:rPr lang="zh-CN" altLang="en-US" sz="2400" b="0" dirty="0">
                <a:latin typeface="楷体" panose="02010609060101010101" pitchFamily="49" charset="-122"/>
                <a:ea typeface="楷体" panose="02010609060101010101" pitchFamily="49" charset="-122"/>
              </a:rPr>
              <a:t>听徐庶和司马徽说诸葛亮很有学识，又有才能，就和</a:t>
            </a:r>
            <a:r>
              <a:rPr lang="zh-CN" altLang="en-US" sz="2400" b="0" dirty="0">
                <a:solidFill>
                  <a:srgbClr val="FF0000"/>
                </a:solidFill>
                <a:latin typeface="方正粗宋简体" panose="03000509000000000000" pitchFamily="65" charset="-122"/>
                <a:ea typeface="方正粗宋简体" panose="03000509000000000000" pitchFamily="65" charset="-122"/>
              </a:rPr>
              <a:t>关羽、张飞</a:t>
            </a:r>
            <a:r>
              <a:rPr lang="zh-CN" altLang="en-US" sz="2400" b="0" dirty="0">
                <a:latin typeface="楷体" panose="02010609060101010101" pitchFamily="49" charset="-122"/>
                <a:ea typeface="楷体" panose="02010609060101010101" pitchFamily="49" charset="-122"/>
              </a:rPr>
              <a:t>带着礼物到隆中卧龙岗去请</a:t>
            </a:r>
            <a:r>
              <a:rPr lang="zh-CN" altLang="en-US" sz="2400" b="0" dirty="0">
                <a:solidFill>
                  <a:srgbClr val="FF0000"/>
                </a:solidFill>
                <a:latin typeface="方正粗宋简体" panose="03000509000000000000" pitchFamily="65" charset="-122"/>
                <a:ea typeface="方正粗宋简体" panose="03000509000000000000" pitchFamily="65" charset="-122"/>
              </a:rPr>
              <a:t>诸葛亮</a:t>
            </a:r>
            <a:r>
              <a:rPr lang="zh-CN" altLang="en-US" sz="2400" b="0" dirty="0">
                <a:latin typeface="楷体" panose="02010609060101010101" pitchFamily="49" charset="-122"/>
                <a:ea typeface="楷体" panose="02010609060101010101" pitchFamily="49" charset="-122"/>
              </a:rPr>
              <a:t>出来帮助他替国家做事。恰巧诸葛亮这天出去了，刘备只得失望地转回去。</a:t>
            </a:r>
            <a:br>
              <a:rPr lang="zh-CN" altLang="en-US" sz="2400" b="0" dirty="0">
                <a:latin typeface="楷体" panose="02010609060101010101" pitchFamily="49" charset="-122"/>
                <a:ea typeface="楷体" panose="02010609060101010101" pitchFamily="49" charset="-122"/>
              </a:rPr>
            </a:br>
            <a:r>
              <a:rPr lang="zh-CN" altLang="en-US" sz="2400" b="0" dirty="0" smtClean="0">
                <a:latin typeface="楷体" panose="02010609060101010101" pitchFamily="49" charset="-122"/>
                <a:ea typeface="楷体" panose="02010609060101010101" pitchFamily="49" charset="-122"/>
              </a:rPr>
              <a:t>    不久</a:t>
            </a:r>
            <a:r>
              <a:rPr lang="zh-CN" altLang="en-US" sz="2400" b="0" dirty="0">
                <a:latin typeface="楷体" panose="02010609060101010101" pitchFamily="49" charset="-122"/>
                <a:ea typeface="楷体" panose="02010609060101010101" pitchFamily="49" charset="-122"/>
              </a:rPr>
              <a:t>，</a:t>
            </a:r>
            <a:r>
              <a:rPr lang="zh-CN" altLang="en-US" sz="2400" b="0" dirty="0">
                <a:solidFill>
                  <a:srgbClr val="FF0000"/>
                </a:solidFill>
                <a:latin typeface="方正粗宋简体" panose="03000509000000000000" pitchFamily="65" charset="-122"/>
                <a:ea typeface="方正粗宋简体" panose="03000509000000000000" pitchFamily="65" charset="-122"/>
              </a:rPr>
              <a:t>刘备又和关羽、张飞</a:t>
            </a:r>
            <a:r>
              <a:rPr lang="zh-CN" altLang="en-US" sz="2400" b="0" dirty="0">
                <a:latin typeface="楷体" panose="02010609060101010101" pitchFamily="49" charset="-122"/>
                <a:ea typeface="楷体" panose="02010609060101010101" pitchFamily="49" charset="-122"/>
              </a:rPr>
              <a:t>冒看大风雪</a:t>
            </a:r>
            <a:r>
              <a:rPr lang="zh-CN" altLang="en-US" sz="2400" b="0" dirty="0">
                <a:solidFill>
                  <a:srgbClr val="FF0000"/>
                </a:solidFill>
                <a:latin typeface="方正粗宋简体" panose="03000509000000000000" pitchFamily="65" charset="-122"/>
                <a:ea typeface="方正粗宋简体" panose="03000509000000000000" pitchFamily="65" charset="-122"/>
              </a:rPr>
              <a:t>第二次拜访</a:t>
            </a:r>
            <a:r>
              <a:rPr lang="zh-CN" altLang="en-US" sz="2400" b="0" dirty="0">
                <a:latin typeface="楷体" panose="02010609060101010101" pitchFamily="49" charset="-122"/>
                <a:ea typeface="楷体" panose="02010609060101010101" pitchFamily="49" charset="-122"/>
              </a:rPr>
              <a:t>。不料诸葛亮又出外闲游去了。刘备只得留下一封信，表达自己对诸葛亮的敬佩和请他出来帮助自己挽救国家危险局面的意思。</a:t>
            </a:r>
            <a:br>
              <a:rPr lang="zh-CN" altLang="en-US" sz="2400" b="0" dirty="0">
                <a:latin typeface="楷体" panose="02010609060101010101" pitchFamily="49" charset="-122"/>
                <a:ea typeface="楷体" panose="02010609060101010101" pitchFamily="49" charset="-122"/>
              </a:rPr>
            </a:br>
            <a:r>
              <a:rPr lang="zh-CN" altLang="en-US" sz="2400" b="0" dirty="0" smtClean="0">
                <a:latin typeface="楷体" panose="02010609060101010101" pitchFamily="49" charset="-122"/>
                <a:ea typeface="楷体" panose="02010609060101010101" pitchFamily="49" charset="-122"/>
              </a:rPr>
              <a:t>    过</a:t>
            </a:r>
            <a:r>
              <a:rPr lang="zh-CN" altLang="en-US" sz="2400" b="0" dirty="0">
                <a:latin typeface="楷体" panose="02010609060101010101" pitchFamily="49" charset="-122"/>
                <a:ea typeface="楷体" panose="02010609060101010101" pitchFamily="49" charset="-122"/>
              </a:rPr>
              <a:t>了一些时候，刘备吃了三天素，</a:t>
            </a:r>
            <a:r>
              <a:rPr lang="zh-CN" altLang="en-US" sz="2400" b="0" dirty="0">
                <a:solidFill>
                  <a:srgbClr val="FF0000"/>
                </a:solidFill>
                <a:latin typeface="方正粗宋简体" panose="03000509000000000000" pitchFamily="65" charset="-122"/>
                <a:ea typeface="方正粗宋简体" panose="03000509000000000000" pitchFamily="65" charset="-122"/>
              </a:rPr>
              <a:t>第三次访诸葛亮</a:t>
            </a:r>
            <a:r>
              <a:rPr lang="zh-CN" altLang="en-US" sz="2400" b="0" dirty="0">
                <a:latin typeface="楷体" panose="02010609060101010101" pitchFamily="49" charset="-122"/>
                <a:ea typeface="楷体" panose="02010609060101010101" pitchFamily="49" charset="-122"/>
              </a:rPr>
              <a:t>。到时，诸葛亮正在睡觉。刘备不敢惊动他，一直站到诸葛亮自己醒来，才彼此坐下谈话。</a:t>
            </a:r>
            <a:br>
              <a:rPr lang="zh-CN" altLang="en-US" sz="2400" b="0" dirty="0">
                <a:latin typeface="楷体" panose="02010609060101010101" pitchFamily="49" charset="-122"/>
                <a:ea typeface="楷体" panose="02010609060101010101" pitchFamily="49" charset="-122"/>
              </a:rPr>
            </a:br>
            <a:r>
              <a:rPr lang="zh-CN" altLang="en-US" sz="2400" b="0" dirty="0" smtClean="0">
                <a:latin typeface="楷体" panose="02010609060101010101" pitchFamily="49" charset="-122"/>
                <a:ea typeface="楷体" panose="02010609060101010101" pitchFamily="49" charset="-122"/>
              </a:rPr>
              <a:t>    诸葛亮</a:t>
            </a:r>
            <a:r>
              <a:rPr lang="zh-CN" altLang="en-US" sz="2400" b="0" dirty="0">
                <a:latin typeface="楷体" panose="02010609060101010101" pitchFamily="49" charset="-122"/>
                <a:ea typeface="楷体" panose="02010609060101010101" pitchFamily="49" charset="-122"/>
              </a:rPr>
              <a:t>见到刘备有志替国家做事，而且诚恳地请他帮助，就出来全力帮助刘备建立蜀汉皇朝</a:t>
            </a:r>
            <a:r>
              <a:rPr lang="zh-CN" altLang="en-US" sz="2400" b="0" dirty="0" smtClean="0">
                <a:latin typeface="楷体" panose="02010609060101010101" pitchFamily="49" charset="-122"/>
                <a:ea typeface="楷体" panose="02010609060101010101" pitchFamily="49" charset="-122"/>
              </a:rPr>
              <a:t>。</a:t>
            </a:r>
            <a:r>
              <a:rPr lang="zh-CN" altLang="en-US" b="0" dirty="0">
                <a:latin typeface="楷体" panose="02010609060101010101" pitchFamily="49" charset="-122"/>
                <a:ea typeface="楷体" panose="02010609060101010101" pitchFamily="49" charset="-122"/>
              </a:rPr>
              <a:t>  </a:t>
            </a:r>
          </a:p>
        </p:txBody>
      </p:sp>
      <p:sp>
        <p:nvSpPr>
          <p:cNvPr id="44036" name="Text Box 4"/>
          <p:cNvSpPr txBox="1">
            <a:spLocks noChangeArrowheads="1"/>
          </p:cNvSpPr>
          <p:nvPr/>
        </p:nvSpPr>
        <p:spPr bwMode="auto">
          <a:xfrm>
            <a:off x="9599137" y="4076700"/>
            <a:ext cx="738664"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b="0" dirty="0">
                <a:solidFill>
                  <a:srgbClr val="FF0000"/>
                </a:solidFill>
                <a:latin typeface="方正粗宋简体" panose="03000509000000000000" pitchFamily="65" charset="-122"/>
                <a:ea typeface="方正粗宋简体" panose="03000509000000000000" pitchFamily="65" charset="-122"/>
              </a:rPr>
              <a:t>三顾茅庐 </a:t>
            </a:r>
          </a:p>
        </p:txBody>
      </p:sp>
      <p:sp>
        <p:nvSpPr>
          <p:cNvPr id="44037" name="AutoShape 5">
            <a:hlinkClick r:id="rId3" action="ppaction://hlinksldjump" highlightClick="1"/>
          </p:cNvPr>
          <p:cNvSpPr>
            <a:spLocks noChangeArrowheads="1"/>
          </p:cNvSpPr>
          <p:nvPr/>
        </p:nvSpPr>
        <p:spPr bwMode="auto">
          <a:xfrm>
            <a:off x="10896600" y="6021389"/>
            <a:ext cx="575733" cy="503237"/>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5009111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8" name="Picture 2" descr="zhug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3"/>
          <p:cNvSpPr txBox="1">
            <a:spLocks noChangeArrowheads="1"/>
          </p:cNvSpPr>
          <p:nvPr/>
        </p:nvSpPr>
        <p:spPr bwMode="auto">
          <a:xfrm>
            <a:off x="3119968" y="188913"/>
            <a:ext cx="9072033"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b="0" dirty="0">
                <a:solidFill>
                  <a:srgbClr val="FF0000"/>
                </a:solidFill>
                <a:latin typeface="方正粗宋简体" panose="03000509000000000000" pitchFamily="65" charset="-122"/>
                <a:ea typeface="方正粗宋简体" panose="03000509000000000000" pitchFamily="65" charset="-122"/>
              </a:rPr>
              <a:t>舌战群儒</a:t>
            </a:r>
          </a:p>
          <a:p>
            <a:pPr eaLnBrk="1" hangingPunct="1">
              <a:spcBef>
                <a:spcPct val="50000"/>
              </a:spcBef>
            </a:pPr>
            <a:r>
              <a:rPr lang="zh-CN" altLang="en-US" sz="2400" dirty="0"/>
              <a:t>       为联吴抗曹，</a:t>
            </a:r>
            <a:r>
              <a:rPr lang="zh-CN" altLang="en-US" sz="2400" b="0" dirty="0">
                <a:solidFill>
                  <a:srgbClr val="FF0000"/>
                </a:solidFill>
                <a:latin typeface="方正粗宋简体" panose="03000509000000000000" pitchFamily="65" charset="-122"/>
                <a:ea typeface="方正粗宋简体" panose="03000509000000000000" pitchFamily="65" charset="-122"/>
              </a:rPr>
              <a:t>诸葛亮</a:t>
            </a:r>
            <a:r>
              <a:rPr lang="zh-CN" altLang="en-US" sz="2400" dirty="0"/>
              <a:t>前往柴桑游说孙权，舌战群儒，并答应抗曹胜利后，将荆州等九郡划归东吴。孙权允诺，令周瑜领兵抗曹。周瑜率兵往夏口</a:t>
            </a:r>
            <a:r>
              <a:rPr lang="en-US" altLang="zh-CN" sz="2400" dirty="0"/>
              <a:t>，</a:t>
            </a:r>
            <a:r>
              <a:rPr lang="en-US" altLang="zh-CN" sz="2400" dirty="0" err="1"/>
              <a:t>刘备移兵樊口，共拒曹操</a:t>
            </a:r>
            <a:r>
              <a:rPr lang="en-US" altLang="zh-CN" sz="2400" dirty="0"/>
              <a:t>。 </a:t>
            </a:r>
          </a:p>
        </p:txBody>
      </p:sp>
      <p:sp>
        <p:nvSpPr>
          <p:cNvPr id="45060" name="Text Box 4"/>
          <p:cNvSpPr txBox="1">
            <a:spLocks noChangeArrowheads="1"/>
          </p:cNvSpPr>
          <p:nvPr/>
        </p:nvSpPr>
        <p:spPr bwMode="auto">
          <a:xfrm>
            <a:off x="3119968" y="2349501"/>
            <a:ext cx="9072033"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b="0" dirty="0">
                <a:solidFill>
                  <a:srgbClr val="FF0000"/>
                </a:solidFill>
                <a:latin typeface="方正粗宋简体" panose="03000509000000000000" pitchFamily="65" charset="-122"/>
                <a:ea typeface="方正粗宋简体" panose="03000509000000000000" pitchFamily="65" charset="-122"/>
              </a:rPr>
              <a:t>草船借箭</a:t>
            </a:r>
            <a:r>
              <a:rPr lang="zh-CN" altLang="en-US" sz="2400" dirty="0"/>
              <a:t> </a:t>
            </a:r>
          </a:p>
          <a:p>
            <a:pPr eaLnBrk="1" hangingPunct="1">
              <a:spcBef>
                <a:spcPct val="50000"/>
              </a:spcBef>
            </a:pPr>
            <a:r>
              <a:rPr lang="zh-CN" altLang="en-US" sz="2400" dirty="0"/>
              <a:t>       赤壁之战前夕，</a:t>
            </a:r>
            <a:r>
              <a:rPr lang="zh-CN" altLang="en-US" sz="2400" dirty="0">
                <a:solidFill>
                  <a:srgbClr val="FF0000"/>
                </a:solidFill>
              </a:rPr>
              <a:t>周瑜</a:t>
            </a:r>
            <a:r>
              <a:rPr lang="zh-CN" altLang="en-US" sz="2400" dirty="0"/>
              <a:t>命令诸葛亮监造十万枝箭，同时暗中吩咐工匠拖延时间，使诸葛亮难以准时完成任务。</a:t>
            </a:r>
            <a:r>
              <a:rPr lang="zh-CN" altLang="en-US" sz="2400" b="0" dirty="0">
                <a:solidFill>
                  <a:srgbClr val="FF0000"/>
                </a:solidFill>
                <a:latin typeface="方正粗宋简体" panose="03000509000000000000" pitchFamily="65" charset="-122"/>
                <a:ea typeface="方正粗宋简体" panose="03000509000000000000" pitchFamily="65" charset="-122"/>
              </a:rPr>
              <a:t>诸葛亮</a:t>
            </a:r>
            <a:r>
              <a:rPr lang="zh-CN" altLang="en-US" sz="2400" dirty="0"/>
              <a:t>算定三日之后长江上将有大雾，所以前两日按兵不动，第三日带领二十条船驶往长江北岸，上面装有布幔柴草等物。曹操见大雾弥漫，下令赶快射箭。这些箭纷纷落到诸葛亮的船上，共计十万余枝。周瑜收到箭后大感惊奇。诸葛亮不费吹灰之力，使东吴得到十万枝箭，又挫败了周瑜消灭异己的阴谋，可谓一举两得。 </a:t>
            </a:r>
          </a:p>
        </p:txBody>
      </p:sp>
    </p:spTree>
    <p:extLst>
      <p:ext uri="{BB962C8B-B14F-4D97-AF65-F5344CB8AC3E}">
        <p14:creationId xmlns:p14="http://schemas.microsoft.com/office/powerpoint/2010/main" val="30884382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2" descr="zhug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 Box 3"/>
          <p:cNvSpPr txBox="1">
            <a:spLocks noChangeArrowheads="1"/>
          </p:cNvSpPr>
          <p:nvPr/>
        </p:nvSpPr>
        <p:spPr bwMode="auto">
          <a:xfrm>
            <a:off x="3071285" y="476250"/>
            <a:ext cx="8879415"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200" b="0" dirty="0">
                <a:latin typeface="方正粗宋简体" panose="03000509000000000000" pitchFamily="65" charset="-122"/>
                <a:ea typeface="方正粗宋简体" panose="03000509000000000000" pitchFamily="65" charset="-122"/>
              </a:rPr>
              <a:t>       </a:t>
            </a:r>
            <a:r>
              <a:rPr lang="zh-CN" altLang="en-US" sz="2000" b="0" dirty="0">
                <a:latin typeface="方正粗宋简体" panose="03000509000000000000" pitchFamily="65" charset="-122"/>
                <a:ea typeface="方正粗宋简体" panose="03000509000000000000" pitchFamily="65" charset="-122"/>
              </a:rPr>
              <a:t>庞统劝曹操将满江战船，一列列地连锁起来，以便不惯乘船的北军也能水战，操大喜。战船钉锁已毕，曹操以为此番顺流而下，必灭东吴。周瑜见曹操中连环计，江台观望，十分得意，也以为此番必可破曹了。不料一阵西北风将他惊醒，吴军位于东南，曹军位于西北，这时候若用火攻，必烧自己而不能破敌，遂忧虑成疾。鲁肃见主帅卧病，求计于孔明。孔明伪言自己会医病，写了一张“病源”给周瑜，“欲破曹兵，须用火攻；万事俱备，只欠东风。”周瑜一看，病体豁然而愈。</a:t>
            </a:r>
            <a:r>
              <a:rPr lang="zh-CN" altLang="en-US" sz="2000" b="0" dirty="0">
                <a:solidFill>
                  <a:srgbClr val="FF0000"/>
                </a:solidFill>
                <a:latin typeface="方正粗宋简体" panose="03000509000000000000" pitchFamily="65" charset="-122"/>
                <a:ea typeface="方正粗宋简体" panose="03000509000000000000" pitchFamily="65" charset="-122"/>
              </a:rPr>
              <a:t>孔明自言能把东风借来</a:t>
            </a:r>
            <a:r>
              <a:rPr lang="zh-CN" altLang="en-US" sz="2000" b="0" dirty="0">
                <a:latin typeface="方正粗宋简体" panose="03000509000000000000" pitchFamily="65" charset="-122"/>
                <a:ea typeface="方正粗宋简体" panose="03000509000000000000" pitchFamily="65" charset="-122"/>
              </a:rPr>
              <a:t>。请周瑜为他在南屏山</a:t>
            </a:r>
            <a:r>
              <a:rPr lang="zh-CN" altLang="en-US" sz="2000" b="0" dirty="0">
                <a:solidFill>
                  <a:srgbClr val="FF0000"/>
                </a:solidFill>
                <a:latin typeface="方正粗宋简体" panose="03000509000000000000" pitchFamily="65" charset="-122"/>
                <a:ea typeface="方正粗宋简体" panose="03000509000000000000" pitchFamily="65" charset="-122"/>
              </a:rPr>
              <a:t>筑台祭风</a:t>
            </a:r>
            <a:r>
              <a:rPr lang="zh-CN" altLang="en-US" sz="2000" b="0" dirty="0">
                <a:latin typeface="方正粗宋简体" panose="03000509000000000000" pitchFamily="65" charset="-122"/>
                <a:ea typeface="方正粗宋简体" panose="03000509000000000000" pitchFamily="65" charset="-122"/>
              </a:rPr>
              <a:t>。至甲子日，东风果然大作。周瑜原已</a:t>
            </a:r>
            <a:r>
              <a:rPr lang="zh-CN" altLang="en-US" sz="2000" b="0" dirty="0">
                <a:solidFill>
                  <a:srgbClr val="FF0000"/>
                </a:solidFill>
                <a:latin typeface="方正粗宋简体" panose="03000509000000000000" pitchFamily="65" charset="-122"/>
                <a:ea typeface="方正粗宋简体" panose="03000509000000000000" pitchFamily="65" charset="-122"/>
              </a:rPr>
              <a:t>派将士埋伏</a:t>
            </a:r>
            <a:r>
              <a:rPr lang="zh-CN" altLang="en-US" sz="2000" b="0" dirty="0">
                <a:latin typeface="方正粗宋简体" panose="03000509000000000000" pitchFamily="65" charset="-122"/>
                <a:ea typeface="方正粗宋简体" panose="03000509000000000000" pitchFamily="65" charset="-122"/>
              </a:rPr>
              <a:t>山后，单等东风一起，就</a:t>
            </a:r>
            <a:r>
              <a:rPr lang="zh-CN" altLang="en-US" sz="2000" b="0" dirty="0">
                <a:solidFill>
                  <a:srgbClr val="FF0000"/>
                </a:solidFill>
                <a:latin typeface="方正粗宋简体" panose="03000509000000000000" pitchFamily="65" charset="-122"/>
                <a:ea typeface="方正粗宋简体" panose="03000509000000000000" pitchFamily="65" charset="-122"/>
              </a:rPr>
              <a:t>将孔明杀死</a:t>
            </a:r>
            <a:r>
              <a:rPr lang="zh-CN" altLang="en-US" sz="2000" b="0" dirty="0">
                <a:latin typeface="方正粗宋简体" panose="03000509000000000000" pitchFamily="65" charset="-122"/>
                <a:ea typeface="方正粗宋简体" panose="03000509000000000000" pitchFamily="65" charset="-122"/>
              </a:rPr>
              <a:t>。可是孔明见东风一起，却悄悄地逃到江边，那里早有大将赵子龙奉命备好船只，迎候孔明回转夏口。 </a:t>
            </a:r>
          </a:p>
        </p:txBody>
      </p:sp>
      <p:sp>
        <p:nvSpPr>
          <p:cNvPr id="46084" name="Text Box 4"/>
          <p:cNvSpPr txBox="1">
            <a:spLocks noChangeArrowheads="1"/>
          </p:cNvSpPr>
          <p:nvPr/>
        </p:nvSpPr>
        <p:spPr bwMode="auto">
          <a:xfrm>
            <a:off x="2110370" y="3789364"/>
            <a:ext cx="738664" cy="172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借东风</a:t>
            </a:r>
          </a:p>
        </p:txBody>
      </p:sp>
      <p:sp>
        <p:nvSpPr>
          <p:cNvPr id="46085" name="AutoShape 5">
            <a:hlinkClick r:id="rId3" action="ppaction://hlinksldjump" highlightClick="1"/>
          </p:cNvPr>
          <p:cNvSpPr>
            <a:spLocks noChangeArrowheads="1"/>
          </p:cNvSpPr>
          <p:nvPr/>
        </p:nvSpPr>
        <p:spPr bwMode="auto">
          <a:xfrm>
            <a:off x="624418" y="6308726"/>
            <a:ext cx="766233" cy="549275"/>
          </a:xfrm>
          <a:prstGeom prst="actionButtonBackPrevious">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34106780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106" name="Picture 2" descr="zhug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 Box 3"/>
          <p:cNvSpPr txBox="1">
            <a:spLocks noChangeArrowheads="1"/>
          </p:cNvSpPr>
          <p:nvPr/>
        </p:nvSpPr>
        <p:spPr bwMode="auto">
          <a:xfrm>
            <a:off x="1644702" y="3716339"/>
            <a:ext cx="738664" cy="1604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斩马谡 </a:t>
            </a:r>
          </a:p>
        </p:txBody>
      </p:sp>
      <p:sp>
        <p:nvSpPr>
          <p:cNvPr id="47108" name="Text Box 4"/>
          <p:cNvSpPr txBox="1">
            <a:spLocks noChangeArrowheads="1"/>
          </p:cNvSpPr>
          <p:nvPr/>
        </p:nvSpPr>
        <p:spPr bwMode="auto">
          <a:xfrm>
            <a:off x="3312585" y="692151"/>
            <a:ext cx="854498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t>       </a:t>
            </a:r>
            <a:r>
              <a:rPr lang="zh-CN" altLang="en-US" sz="2400" b="0" dirty="0">
                <a:latin typeface="方正姚体" panose="02010601030101010101" pitchFamily="2" charset="-122"/>
                <a:ea typeface="方正姚体" panose="02010601030101010101" pitchFamily="2" charset="-122"/>
              </a:rPr>
              <a:t>诸葛亮总结失街亭的教训，痛心地说：“用马谡错矣。”为了严肃军纪，诸葛亮下令将马谡革职入狱，斩首示众。临刑前，马谡上书诸葛亮：两人如父子，自己招致兵败，我罪有应得，恳望诸葛亮以后能照顾好家人。诸葛亮看罢，百感交集，老泪纵横，心若刀绞；但若违背军法，免他一死，又将失去众人之心，无法实现统一天下的宏愿。于是，他强忍悲痛，</a:t>
            </a:r>
            <a:r>
              <a:rPr lang="zh-CN" altLang="en-US" sz="2400" b="0" dirty="0">
                <a:solidFill>
                  <a:srgbClr val="FF0000"/>
                </a:solidFill>
                <a:latin typeface="方正粗宋简体" panose="03000509000000000000" pitchFamily="65" charset="-122"/>
                <a:ea typeface="方正粗宋简体" panose="03000509000000000000" pitchFamily="65" charset="-122"/>
              </a:rPr>
              <a:t>收马谡之子为义子，挥泪斩马谡</a:t>
            </a:r>
            <a:r>
              <a:rPr lang="zh-CN" altLang="en-US" b="0" dirty="0">
                <a:latin typeface="方正姚体" panose="02010601030101010101" pitchFamily="2" charset="-122"/>
                <a:ea typeface="方正姚体" panose="02010601030101010101" pitchFamily="2" charset="-122"/>
              </a:rPr>
              <a:t> </a:t>
            </a:r>
            <a:r>
              <a:rPr lang="zh-CN" altLang="en-US" sz="2400" b="0" dirty="0">
                <a:latin typeface="方正姚体" panose="02010601030101010101" pitchFamily="2" charset="-122"/>
                <a:ea typeface="方正姚体" panose="02010601030101010101" pitchFamily="2" charset="-122"/>
              </a:rPr>
              <a:t>。全军将士无不为之震惊。</a:t>
            </a:r>
            <a:br>
              <a:rPr lang="zh-CN" altLang="en-US" sz="2400" b="0" dirty="0">
                <a:latin typeface="方正姚体" panose="02010601030101010101" pitchFamily="2" charset="-122"/>
                <a:ea typeface="方正姚体" panose="02010601030101010101" pitchFamily="2" charset="-122"/>
              </a:rPr>
            </a:br>
            <a:r>
              <a:rPr lang="zh-CN" altLang="en-US" sz="2400" b="0" dirty="0">
                <a:latin typeface="方正姚体" panose="02010601030101010101" pitchFamily="2" charset="-122"/>
                <a:ea typeface="方正姚体" panose="02010601030101010101" pitchFamily="2" charset="-122"/>
              </a:rPr>
              <a:t>       善于自省的诸葛亮斩马谡之后，多次以用人不当为由，请求自贬三等，一品丞相为三品右将军，仍尽心竭力辅佐后主刘禅，欲图中原，成就大业。 </a:t>
            </a:r>
          </a:p>
        </p:txBody>
      </p:sp>
      <p:sp>
        <p:nvSpPr>
          <p:cNvPr id="47109" name="AutoShape 5">
            <a:hlinkClick r:id="rId3" action="ppaction://hlinksldjump" highlightClick="1"/>
          </p:cNvPr>
          <p:cNvSpPr>
            <a:spLocks noChangeArrowheads="1"/>
          </p:cNvSpPr>
          <p:nvPr/>
        </p:nvSpPr>
        <p:spPr bwMode="auto">
          <a:xfrm>
            <a:off x="334434" y="6092825"/>
            <a:ext cx="575733" cy="503238"/>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7845710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130" name="Picture 2" descr="zhug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476250"/>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Box 3"/>
          <p:cNvSpPr txBox="1">
            <a:spLocks noChangeArrowheads="1"/>
          </p:cNvSpPr>
          <p:nvPr/>
        </p:nvSpPr>
        <p:spPr bwMode="auto">
          <a:xfrm>
            <a:off x="10350554" y="3716338"/>
            <a:ext cx="738664" cy="169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空城计</a:t>
            </a:r>
            <a:r>
              <a:rPr lang="zh-CN" altLang="en-US" sz="3600" dirty="0">
                <a:solidFill>
                  <a:schemeClr val="hlink"/>
                </a:solidFill>
              </a:rPr>
              <a:t> </a:t>
            </a:r>
          </a:p>
        </p:txBody>
      </p:sp>
      <p:sp>
        <p:nvSpPr>
          <p:cNvPr id="48132" name="Text Box 4"/>
          <p:cNvSpPr txBox="1">
            <a:spLocks noChangeArrowheads="1"/>
          </p:cNvSpPr>
          <p:nvPr/>
        </p:nvSpPr>
        <p:spPr bwMode="auto">
          <a:xfrm>
            <a:off x="558800" y="692151"/>
            <a:ext cx="80645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000" dirty="0">
                <a:latin typeface="方正粗宋简体" panose="03000509000000000000" pitchFamily="65" charset="-122"/>
                <a:ea typeface="方正粗宋简体" panose="03000509000000000000" pitchFamily="65" charset="-122"/>
              </a:rPr>
              <a:t>       </a:t>
            </a:r>
            <a:r>
              <a:rPr lang="zh-CN" altLang="en-US" sz="2000" b="0" dirty="0">
                <a:latin typeface="方正粗宋简体" panose="03000509000000000000" pitchFamily="65" charset="-122"/>
                <a:ea typeface="方正粗宋简体" panose="03000509000000000000" pitchFamily="65" charset="-122"/>
              </a:rPr>
              <a:t>街亭失守后，</a:t>
            </a:r>
            <a:r>
              <a:rPr lang="zh-CN" altLang="en-US" sz="2000" b="0" dirty="0">
                <a:solidFill>
                  <a:srgbClr val="FF0000"/>
                </a:solidFill>
                <a:latin typeface="方正粗宋简体" panose="03000509000000000000" pitchFamily="65" charset="-122"/>
                <a:ea typeface="方正粗宋简体" panose="03000509000000000000" pitchFamily="65" charset="-122"/>
              </a:rPr>
              <a:t>司马懿</a:t>
            </a:r>
            <a:r>
              <a:rPr lang="zh-CN" altLang="en-US" sz="2000" b="0" dirty="0">
                <a:latin typeface="方正粗宋简体" panose="03000509000000000000" pitchFamily="65" charset="-122"/>
                <a:ea typeface="方正粗宋简体" panose="03000509000000000000" pitchFamily="65" charset="-122"/>
              </a:rPr>
              <a:t>率领15万大军，乘胜杀往西城。当时，</a:t>
            </a:r>
            <a:r>
              <a:rPr lang="zh-CN" altLang="en-US" sz="2000" b="0" dirty="0">
                <a:solidFill>
                  <a:srgbClr val="FF0000"/>
                </a:solidFill>
                <a:latin typeface="方正粗宋简体" panose="03000509000000000000" pitchFamily="65" charset="-122"/>
                <a:ea typeface="方正粗宋简体" panose="03000509000000000000" pitchFamily="65" charset="-122"/>
              </a:rPr>
              <a:t>诸葛视</a:t>
            </a:r>
            <a:r>
              <a:rPr lang="zh-CN" altLang="en-US" sz="2000" b="0" dirty="0">
                <a:latin typeface="方正粗宋简体" panose="03000509000000000000" pitchFamily="65" charset="-122"/>
                <a:ea typeface="方正粗宋简体" panose="03000509000000000000" pitchFamily="65" charset="-122"/>
              </a:rPr>
              <a:t>身边没有大将，只有一班文官，所带领的五千军队，也有一半运粮草去了，只剩2500名士兵在城里。诸葛亮传令，把所有的旌旗都藏起来，士兵原地不动，不得私自外出以及大声喧哗。又叫士兵把四个城门打开，每个城门之上派20名士兵扮成百姓模样，洒水扫街。诸葛亮自己披上</a:t>
            </a:r>
            <a:r>
              <a:rPr lang="zh-CN" altLang="en-US" sz="2000" b="0" dirty="0">
                <a:solidFill>
                  <a:srgbClr val="FF0000"/>
                </a:solidFill>
                <a:latin typeface="方正粗宋简体" panose="03000509000000000000" pitchFamily="65" charset="-122"/>
                <a:ea typeface="方正粗宋简体" panose="03000509000000000000" pitchFamily="65" charset="-122"/>
              </a:rPr>
              <a:t>鹤氅</a:t>
            </a:r>
            <a:r>
              <a:rPr lang="zh-CN" altLang="en-US" sz="2000" b="0" dirty="0">
                <a:latin typeface="方正粗宋简体" panose="03000509000000000000" pitchFamily="65" charset="-122"/>
                <a:ea typeface="方正粗宋简体" panose="03000509000000000000" pitchFamily="65" charset="-122"/>
              </a:rPr>
              <a:t>，戴上高高的纶巾，领着两个小书童，带上一张琴，到城上望敌楼前凭栏坐下，燃香弹琴。司马懿看后，疑惑不已。</a:t>
            </a:r>
            <a:r>
              <a:rPr lang="zh-CN" altLang="en-US" sz="2000" b="0" dirty="0">
                <a:solidFill>
                  <a:srgbClr val="FF0000"/>
                </a:solidFill>
                <a:latin typeface="方正粗宋简体" panose="03000509000000000000" pitchFamily="65" charset="-122"/>
                <a:ea typeface="方正粗宋简体" panose="03000509000000000000" pitchFamily="65" charset="-122"/>
              </a:rPr>
              <a:t>司马昭</a:t>
            </a:r>
            <a:r>
              <a:rPr lang="zh-CN" altLang="en-US" sz="2000" b="0" dirty="0">
                <a:latin typeface="方正粗宋简体" panose="03000509000000000000" pitchFamily="65" charset="-122"/>
                <a:ea typeface="方正粗宋简体" panose="03000509000000000000" pitchFamily="65" charset="-122"/>
              </a:rPr>
              <a:t>说：“莫非是诸葛亮家中无兵，所以故意弄出这个样子来?父亲您为什么要退兵呢?”</a:t>
            </a:r>
            <a:r>
              <a:rPr lang="zh-CN" altLang="en-US" sz="2000" b="0" dirty="0">
                <a:solidFill>
                  <a:srgbClr val="FF0000"/>
                </a:solidFill>
                <a:latin typeface="方正粗宋简体" panose="03000509000000000000" pitchFamily="65" charset="-122"/>
                <a:ea typeface="方正粗宋简体" panose="03000509000000000000" pitchFamily="65" charset="-122"/>
              </a:rPr>
              <a:t>司马懿</a:t>
            </a:r>
            <a:r>
              <a:rPr lang="zh-CN" altLang="en-US" sz="2000" b="0" dirty="0">
                <a:latin typeface="方正粗宋简体" panose="03000509000000000000" pitchFamily="65" charset="-122"/>
                <a:ea typeface="方正粗宋简体" panose="03000509000000000000" pitchFamily="65" charset="-122"/>
              </a:rPr>
              <a:t>说：“诸葛亮一生谨慎，不曾冒险。现在城门大开，里面必有埋伏，我军如果进去，正好中了他们的计。还是快快撤退吧!”于是各路兵马都退了回去。 </a:t>
            </a:r>
          </a:p>
        </p:txBody>
      </p:sp>
      <p:sp>
        <p:nvSpPr>
          <p:cNvPr id="48133" name="AutoShape 5">
            <a:hlinkClick r:id="rId3" action="ppaction://hlinksldjump" highlightClick="1"/>
          </p:cNvPr>
          <p:cNvSpPr>
            <a:spLocks noChangeArrowheads="1"/>
          </p:cNvSpPr>
          <p:nvPr/>
        </p:nvSpPr>
        <p:spPr bwMode="auto">
          <a:xfrm>
            <a:off x="11089218" y="5805488"/>
            <a:ext cx="670983" cy="431800"/>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4490096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154" name="Picture 2" descr="zhug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476250"/>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3"/>
          <p:cNvSpPr txBox="1">
            <a:spLocks noChangeArrowheads="1"/>
          </p:cNvSpPr>
          <p:nvPr/>
        </p:nvSpPr>
        <p:spPr bwMode="auto">
          <a:xfrm>
            <a:off x="431801" y="0"/>
            <a:ext cx="850899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solidFill>
                  <a:srgbClr val="E33113"/>
                </a:solidFill>
              </a:rPr>
              <a:t>  </a:t>
            </a:r>
            <a:r>
              <a:rPr lang="zh-CN" altLang="en-US" sz="3600" dirty="0">
                <a:solidFill>
                  <a:srgbClr val="FF0000"/>
                </a:solidFill>
                <a:latin typeface="方正粗宋简体" panose="03000509000000000000" pitchFamily="65" charset="-122"/>
                <a:ea typeface="方正粗宋简体" panose="03000509000000000000" pitchFamily="65" charset="-122"/>
              </a:rPr>
              <a:t>三气周瑜 </a:t>
            </a:r>
          </a:p>
          <a:p>
            <a:pPr eaLnBrk="1" hangingPunct="1">
              <a:spcBef>
                <a:spcPct val="50000"/>
              </a:spcBef>
            </a:pPr>
            <a:r>
              <a:rPr lang="zh-CN" altLang="en-US" sz="2400" dirty="0"/>
              <a:t>       </a:t>
            </a:r>
            <a:r>
              <a:rPr lang="zh-CN" altLang="en-US" sz="2400" dirty="0">
                <a:latin typeface="黑体" panose="02010609060101010101" pitchFamily="49" charset="-122"/>
                <a:ea typeface="黑体" panose="02010609060101010101" pitchFamily="49" charset="-122"/>
              </a:rPr>
              <a:t>诸葛亮借东风帮助周瑜以区区8万兵力打败了曹操80万大军。但是周瑜对诸葛亮的嫉恨有增无减，也引发了他病情的进一步恶化。后来的”三气周瑜“分别为：</a:t>
            </a:r>
            <a:r>
              <a:rPr lang="zh-CN" altLang="en-US" sz="2400" dirty="0">
                <a:solidFill>
                  <a:srgbClr val="FF0000"/>
                </a:solidFill>
                <a:latin typeface="方正粗宋简体" panose="03000509000000000000" pitchFamily="65" charset="-122"/>
                <a:ea typeface="方正粗宋简体" panose="03000509000000000000" pitchFamily="65" charset="-122"/>
              </a:rPr>
              <a:t>一气周瑜，夺了南郡取荆州</a:t>
            </a:r>
            <a:r>
              <a:rPr lang="zh-CN" altLang="en-US" sz="2400" dirty="0">
                <a:latin typeface="黑体" panose="02010609060101010101" pitchFamily="49" charset="-122"/>
                <a:ea typeface="黑体" panose="02010609060101010101" pitchFamily="49" charset="-122"/>
              </a:rPr>
              <a:t>，让周瑜金疮迸裂；</a:t>
            </a:r>
            <a:r>
              <a:rPr lang="zh-CN" altLang="en-US" sz="2400" dirty="0">
                <a:solidFill>
                  <a:srgbClr val="FF0000"/>
                </a:solidFill>
                <a:latin typeface="方正粗宋简体" panose="03000509000000000000" pitchFamily="65" charset="-122"/>
                <a:ea typeface="方正粗宋简体" panose="03000509000000000000" pitchFamily="65" charset="-122"/>
              </a:rPr>
              <a:t>二气周瑜，将计就计让周瑜“赔了夫人又折兵”</a:t>
            </a:r>
            <a:r>
              <a:rPr lang="zh-CN" altLang="en-US" sz="2400" dirty="0">
                <a:latin typeface="黑体" panose="02010609060101010101" pitchFamily="49" charset="-122"/>
                <a:ea typeface="黑体" panose="02010609060101010101" pitchFamily="49" charset="-122"/>
              </a:rPr>
              <a:t>，金疮难愈了；最后，诸葛亮识破</a:t>
            </a:r>
            <a:r>
              <a:rPr lang="zh-CN" altLang="en-US" sz="2400" dirty="0">
                <a:solidFill>
                  <a:srgbClr val="FF0000"/>
                </a:solidFill>
                <a:latin typeface="方正粗宋简体" panose="03000509000000000000" pitchFamily="65" charset="-122"/>
                <a:ea typeface="方正粗宋简体" panose="03000509000000000000" pitchFamily="65" charset="-122"/>
              </a:rPr>
              <a:t>周瑜假途灭虢之计，三气周瑜</a:t>
            </a:r>
            <a:r>
              <a:rPr lang="zh-CN" altLang="en-US" sz="2400" dirty="0">
                <a:latin typeface="黑体" panose="02010609060101010101" pitchFamily="49" charset="-122"/>
                <a:ea typeface="黑体" panose="02010609060101010101" pitchFamily="49" charset="-122"/>
              </a:rPr>
              <a:t>，最终让周瑜在大叫“既生瑜，何生亮”的怨愤中恨恨而亡。</a:t>
            </a:r>
            <a:r>
              <a:rPr lang="zh-CN" altLang="en-US" b="0" dirty="0">
                <a:latin typeface="黑体" panose="02010609060101010101" pitchFamily="49" charset="-122"/>
                <a:ea typeface="黑体" panose="02010609060101010101" pitchFamily="49" charset="-122"/>
              </a:rPr>
              <a:t> </a:t>
            </a:r>
          </a:p>
        </p:txBody>
      </p:sp>
      <p:sp>
        <p:nvSpPr>
          <p:cNvPr id="49156" name="Text Box 4"/>
          <p:cNvSpPr txBox="1">
            <a:spLocks noChangeArrowheads="1"/>
          </p:cNvSpPr>
          <p:nvPr/>
        </p:nvSpPr>
        <p:spPr bwMode="auto">
          <a:xfrm>
            <a:off x="1102784" y="3992563"/>
            <a:ext cx="1072091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000" dirty="0">
                <a:latin typeface="方正粗宋简体" panose="03000509000000000000" pitchFamily="65" charset="-122"/>
                <a:ea typeface="方正粗宋简体" panose="03000509000000000000" pitchFamily="65" charset="-122"/>
              </a:rPr>
              <a:t>       诸葛亮亲率大军分3路征南中 ，南中内部混乱，越嶲叟帅高定元部下杀雍闿 ，孟获代立为首领 。诸葛亮以孟获在当地夷、汉人中威望甚高，乃采马谡“攻心为上”之策，定计将其生俘，纵归使更战。凡七纵七擒，孟获乃心服。当年秋，南中四郡悉平。诸葛亮大量起用当地少数族的上层分子，把夷人移置成都为官，孟获为御史中丞。并以南中的牛马特产充实蜀国军资。自此终诸葛亮之世，南方无大叛乱。</a:t>
            </a:r>
            <a:r>
              <a:rPr lang="zh-CN" altLang="en-US" sz="1600" b="0" dirty="0">
                <a:latin typeface="方正粗宋简体" panose="03000509000000000000" pitchFamily="65" charset="-122"/>
                <a:ea typeface="方正粗宋简体" panose="03000509000000000000" pitchFamily="65" charset="-122"/>
              </a:rPr>
              <a:t> </a:t>
            </a:r>
          </a:p>
        </p:txBody>
      </p:sp>
      <p:sp>
        <p:nvSpPr>
          <p:cNvPr id="49157" name="Text Box 5"/>
          <p:cNvSpPr txBox="1">
            <a:spLocks noChangeArrowheads="1"/>
          </p:cNvSpPr>
          <p:nvPr/>
        </p:nvSpPr>
        <p:spPr bwMode="auto">
          <a:xfrm>
            <a:off x="268869" y="3860801"/>
            <a:ext cx="738664"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七擒孟获</a:t>
            </a:r>
          </a:p>
        </p:txBody>
      </p:sp>
      <p:sp>
        <p:nvSpPr>
          <p:cNvPr id="49158" name="AutoShape 6">
            <a:hlinkClick r:id="rId3" action="ppaction://hlinksldjump" highlightClick="1"/>
          </p:cNvPr>
          <p:cNvSpPr>
            <a:spLocks noChangeArrowheads="1"/>
          </p:cNvSpPr>
          <p:nvPr/>
        </p:nvSpPr>
        <p:spPr bwMode="auto">
          <a:xfrm>
            <a:off x="11472334" y="6453188"/>
            <a:ext cx="480484" cy="404812"/>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389617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57"/>
                                        </p:tgtEl>
                                        <p:attrNameLst>
                                          <p:attrName>style.visibility</p:attrName>
                                        </p:attrNameLst>
                                      </p:cBhvr>
                                      <p:to>
                                        <p:strVal val="visible"/>
                                      </p:to>
                                    </p:set>
                                    <p:anim calcmode="lin" valueType="num">
                                      <p:cBhvr additive="base">
                                        <p:cTn id="7" dur="500" fill="hold"/>
                                        <p:tgtEl>
                                          <p:spTgt spid="49157"/>
                                        </p:tgtEl>
                                        <p:attrNameLst>
                                          <p:attrName>ppt_x</p:attrName>
                                        </p:attrNameLst>
                                      </p:cBhvr>
                                      <p:tavLst>
                                        <p:tav tm="0">
                                          <p:val>
                                            <p:strVal val="#ppt_x"/>
                                          </p:val>
                                        </p:tav>
                                        <p:tav tm="100000">
                                          <p:val>
                                            <p:strVal val="#ppt_x"/>
                                          </p:val>
                                        </p:tav>
                                      </p:tavLst>
                                    </p:anim>
                                    <p:anim calcmode="lin" valueType="num">
                                      <p:cBhvr additive="base">
                                        <p:cTn id="8" dur="500" fill="hold"/>
                                        <p:tgtEl>
                                          <p:spTgt spid="4915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156"/>
                                        </p:tgtEl>
                                        <p:attrNameLst>
                                          <p:attrName>style.visibility</p:attrName>
                                        </p:attrNameLst>
                                      </p:cBhvr>
                                      <p:to>
                                        <p:strVal val="visible"/>
                                      </p:to>
                                    </p:set>
                                    <p:anim calcmode="lin" valueType="num">
                                      <p:cBhvr additive="base">
                                        <p:cTn id="11" dur="500" fill="hold"/>
                                        <p:tgtEl>
                                          <p:spTgt spid="49156"/>
                                        </p:tgtEl>
                                        <p:attrNameLst>
                                          <p:attrName>ppt_x</p:attrName>
                                        </p:attrNameLst>
                                      </p:cBhvr>
                                      <p:tavLst>
                                        <p:tav tm="0">
                                          <p:val>
                                            <p:strVal val="#ppt_x"/>
                                          </p:val>
                                        </p:tav>
                                        <p:tav tm="100000">
                                          <p:val>
                                            <p:strVal val="#ppt_x"/>
                                          </p:val>
                                        </p:tav>
                                      </p:tavLst>
                                    </p:anim>
                                    <p:anim calcmode="lin" valueType="num">
                                      <p:cBhvr additive="base">
                                        <p:cTn id="12" dur="500" fill="hold"/>
                                        <p:tgtEl>
                                          <p:spTgt spid="49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p:bldP spid="49157"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178" name="Picture 2" descr="caoc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84" y="171450"/>
            <a:ext cx="2387599"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3"/>
          <p:cNvSpPr txBox="1">
            <a:spLocks noChangeArrowheads="1"/>
          </p:cNvSpPr>
          <p:nvPr/>
        </p:nvSpPr>
        <p:spPr bwMode="auto">
          <a:xfrm>
            <a:off x="3371851" y="260350"/>
            <a:ext cx="858096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smtClean="0">
                <a:solidFill>
                  <a:srgbClr val="FF0000"/>
                </a:solidFill>
                <a:latin typeface="方正粗宋简体" panose="03000509000000000000" pitchFamily="65" charset="-122"/>
                <a:ea typeface="方正粗宋简体" panose="03000509000000000000" pitchFamily="65" charset="-122"/>
              </a:rPr>
              <a:t>煮</a:t>
            </a:r>
            <a:r>
              <a:rPr lang="zh-CN" altLang="en-US" sz="3600" dirty="0">
                <a:solidFill>
                  <a:srgbClr val="FF0000"/>
                </a:solidFill>
                <a:latin typeface="方正粗宋简体" panose="03000509000000000000" pitchFamily="65" charset="-122"/>
                <a:ea typeface="方正粗宋简体" panose="03000509000000000000" pitchFamily="65" charset="-122"/>
              </a:rPr>
              <a:t>酒论英雄</a:t>
            </a:r>
          </a:p>
          <a:p>
            <a:pPr eaLnBrk="1" hangingPunct="1"/>
            <a:r>
              <a:rPr lang="zh-CN" altLang="en-US" sz="2000" b="0" dirty="0">
                <a:latin typeface="方正粗宋简体" panose="03000509000000000000" pitchFamily="65" charset="-122"/>
                <a:ea typeface="方正粗宋简体" panose="03000509000000000000" pitchFamily="65" charset="-122"/>
              </a:rPr>
              <a:t>       一日，曹操青梅煮酒，请刘备在小亭对饮，论天下英雄。操否定了刘备提及的袁术、袁绍、刘表、孙策、张绣、张鲁、韩遂之辈，以手指玄德，然后自指曰：“天下英雄，唯使君与操耳。”</a:t>
            </a:r>
            <a:r>
              <a:rPr lang="zh-CN" altLang="en-US" sz="2000" dirty="0">
                <a:solidFill>
                  <a:srgbClr val="FF0000"/>
                </a:solidFill>
                <a:latin typeface="方正粗宋简体" panose="03000509000000000000" pitchFamily="65" charset="-122"/>
                <a:ea typeface="方正粗宋简体" panose="03000509000000000000" pitchFamily="65" charset="-122"/>
              </a:rPr>
              <a:t>玄德闻言，吃了一惊，手中所执匙箸，不觉落于地下</a:t>
            </a:r>
            <a:r>
              <a:rPr lang="zh-CN" altLang="en-US" sz="2000" b="0" dirty="0">
                <a:latin typeface="方正粗宋简体" panose="03000509000000000000" pitchFamily="65" charset="-122"/>
                <a:ea typeface="方正粗宋简体" panose="03000509000000000000" pitchFamily="65" charset="-122"/>
              </a:rPr>
              <a:t>。时正值天雨将至，雷声大作。玄德乃从容拾箸曰：“一震之威，乃至于此！”巧妙地</a:t>
            </a:r>
            <a:r>
              <a:rPr lang="zh-CN" altLang="en-US" sz="2000" b="0" dirty="0">
                <a:solidFill>
                  <a:srgbClr val="FF0000"/>
                </a:solidFill>
                <a:latin typeface="方正粗宋简体" panose="03000509000000000000" pitchFamily="65" charset="-122"/>
                <a:ea typeface="方正粗宋简体" panose="03000509000000000000" pitchFamily="65" charset="-122"/>
              </a:rPr>
              <a:t>掩饰</a:t>
            </a:r>
            <a:r>
              <a:rPr lang="zh-CN" altLang="en-US" sz="2000" b="0" dirty="0">
                <a:latin typeface="方正粗宋简体" panose="03000509000000000000" pitchFamily="65" charset="-122"/>
                <a:ea typeface="方正粗宋简体" panose="03000509000000000000" pitchFamily="65" charset="-122"/>
              </a:rPr>
              <a:t>了过去。</a:t>
            </a:r>
            <a:r>
              <a:rPr lang="zh-CN" altLang="en-US" b="0" dirty="0">
                <a:latin typeface="方正粗宋简体" panose="03000509000000000000" pitchFamily="65" charset="-122"/>
                <a:ea typeface="方正粗宋简体" panose="03000509000000000000" pitchFamily="65" charset="-122"/>
              </a:rPr>
              <a:t> </a:t>
            </a:r>
          </a:p>
        </p:txBody>
      </p:sp>
      <p:sp>
        <p:nvSpPr>
          <p:cNvPr id="50180" name="Text Box 4"/>
          <p:cNvSpPr txBox="1">
            <a:spLocks noChangeArrowheads="1"/>
          </p:cNvSpPr>
          <p:nvPr/>
        </p:nvSpPr>
        <p:spPr bwMode="auto">
          <a:xfrm>
            <a:off x="3371851" y="3419476"/>
            <a:ext cx="8820149"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b="0" dirty="0"/>
              <a:t>        </a:t>
            </a:r>
            <a:r>
              <a:rPr lang="zh-CN" altLang="en-US" sz="2000" dirty="0">
                <a:latin typeface="方正粗宋简体" panose="03000509000000000000" pitchFamily="65" charset="-122"/>
                <a:ea typeface="方正粗宋简体" panose="03000509000000000000" pitchFamily="65" charset="-122"/>
              </a:rPr>
              <a:t>赤壁战前，诸葛亮算定曹操必败走华容，且夜观天象，曹操不当身亡，考虑到曹操与关羽有恩，于是派关云长把守华容道，留个人情与关羽做。小说又写曹操果然由乌林向华容道败退，并在途中三次大笑诸葛亮、周瑜智谋不足，未在险要处暗设伏兵。然而，</a:t>
            </a:r>
            <a:r>
              <a:rPr lang="zh-CN" altLang="en-US" sz="2000" dirty="0">
                <a:solidFill>
                  <a:srgbClr val="FF0000"/>
                </a:solidFill>
                <a:latin typeface="方正粗宋简体" panose="03000509000000000000" pitchFamily="65" charset="-122"/>
                <a:ea typeface="方正粗宋简体" panose="03000509000000000000" pitchFamily="65" charset="-122"/>
              </a:rPr>
              <a:t>一笑笑出赵子龙</a:t>
            </a:r>
            <a:r>
              <a:rPr lang="zh-CN" altLang="en-US" sz="2000" dirty="0">
                <a:latin typeface="方正粗宋简体" panose="03000509000000000000" pitchFamily="65" charset="-122"/>
                <a:ea typeface="方正粗宋简体" panose="03000509000000000000" pitchFamily="65" charset="-122"/>
              </a:rPr>
              <a:t>，多亏徐晃、张郃二人双敌赵云，才使曹操得以逃脱；</a:t>
            </a:r>
            <a:r>
              <a:rPr lang="zh-CN" altLang="en-US" sz="2000" dirty="0">
                <a:solidFill>
                  <a:srgbClr val="FF0000"/>
                </a:solidFill>
                <a:latin typeface="方正粗宋简体" panose="03000509000000000000" pitchFamily="65" charset="-122"/>
                <a:ea typeface="方正粗宋简体" panose="03000509000000000000" pitchFamily="65" charset="-122"/>
              </a:rPr>
              <a:t>二笑笑出张飞</a:t>
            </a:r>
            <a:r>
              <a:rPr lang="zh-CN" altLang="en-US" sz="2000" dirty="0">
                <a:latin typeface="方正粗宋简体" panose="03000509000000000000" pitchFamily="65" charset="-122"/>
                <a:ea typeface="方正粗宋简体" panose="03000509000000000000" pitchFamily="65" charset="-122"/>
              </a:rPr>
              <a:t>，又是张辽、徐晃二将抵挡张飞，使曹操再次脱险；</a:t>
            </a:r>
            <a:r>
              <a:rPr lang="zh-CN" altLang="en-US" sz="2000" dirty="0">
                <a:solidFill>
                  <a:srgbClr val="FF0000"/>
                </a:solidFill>
                <a:latin typeface="方正粗宋简体" panose="03000509000000000000" pitchFamily="65" charset="-122"/>
                <a:ea typeface="方正粗宋简体" panose="03000509000000000000" pitchFamily="65" charset="-122"/>
              </a:rPr>
              <a:t>三笑非同小可，笑出了关云长</a:t>
            </a:r>
            <a:r>
              <a:rPr lang="zh-CN" altLang="en-US" sz="2000" dirty="0">
                <a:latin typeface="方正粗宋简体" panose="03000509000000000000" pitchFamily="65" charset="-122"/>
                <a:ea typeface="方正粗宋简体" panose="03000509000000000000" pitchFamily="65" charset="-122"/>
              </a:rPr>
              <a:t>，且又在有一夫当关之险的华容狭路上，加之曹军几经打击，此时已无力再战，无奈，曹操只得亲自哀求关羽放行，关羽念旧日恩情，义释曹操，使曹操得以回到江陵。 </a:t>
            </a:r>
          </a:p>
        </p:txBody>
      </p:sp>
      <p:sp>
        <p:nvSpPr>
          <p:cNvPr id="50181" name="Text Box 5"/>
          <p:cNvSpPr txBox="1">
            <a:spLocks noChangeArrowheads="1"/>
          </p:cNvSpPr>
          <p:nvPr/>
        </p:nvSpPr>
        <p:spPr bwMode="auto">
          <a:xfrm>
            <a:off x="2512536" y="3746503"/>
            <a:ext cx="738664" cy="2614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败走华容道</a:t>
            </a:r>
          </a:p>
        </p:txBody>
      </p:sp>
      <p:sp>
        <p:nvSpPr>
          <p:cNvPr id="50182" name="AutoShape 6">
            <a:hlinkClick r:id="rId3" action="ppaction://hlinksldjump" highlightClick="1"/>
          </p:cNvPr>
          <p:cNvSpPr>
            <a:spLocks noChangeArrowheads="1"/>
          </p:cNvSpPr>
          <p:nvPr/>
        </p:nvSpPr>
        <p:spPr bwMode="auto">
          <a:xfrm>
            <a:off x="239184" y="6381750"/>
            <a:ext cx="575733" cy="476250"/>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06513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 calcmode="lin" valueType="num">
                                      <p:cBhvr additive="base">
                                        <p:cTn id="7" dur="500" fill="hold"/>
                                        <p:tgtEl>
                                          <p:spTgt spid="50180"/>
                                        </p:tgtEl>
                                        <p:attrNameLst>
                                          <p:attrName>ppt_x</p:attrName>
                                        </p:attrNameLst>
                                      </p:cBhvr>
                                      <p:tavLst>
                                        <p:tav tm="0">
                                          <p:val>
                                            <p:strVal val="#ppt_x"/>
                                          </p:val>
                                        </p:tav>
                                        <p:tav tm="100000">
                                          <p:val>
                                            <p:strVal val="#ppt_x"/>
                                          </p:val>
                                        </p:tav>
                                      </p:tavLst>
                                    </p:anim>
                                    <p:anim calcmode="lin" valueType="num">
                                      <p:cBhvr additive="base">
                                        <p:cTn id="8" dur="500" fill="hold"/>
                                        <p:tgtEl>
                                          <p:spTgt spid="5018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181"/>
                                        </p:tgtEl>
                                        <p:attrNameLst>
                                          <p:attrName>style.visibility</p:attrName>
                                        </p:attrNameLst>
                                      </p:cBhvr>
                                      <p:to>
                                        <p:strVal val="visible"/>
                                      </p:to>
                                    </p:set>
                                    <p:anim calcmode="lin" valueType="num">
                                      <p:cBhvr additive="base">
                                        <p:cTn id="11" dur="500" fill="hold"/>
                                        <p:tgtEl>
                                          <p:spTgt spid="50181"/>
                                        </p:tgtEl>
                                        <p:attrNameLst>
                                          <p:attrName>ppt_x</p:attrName>
                                        </p:attrNameLst>
                                      </p:cBhvr>
                                      <p:tavLst>
                                        <p:tav tm="0">
                                          <p:val>
                                            <p:strVal val="#ppt_x"/>
                                          </p:val>
                                        </p:tav>
                                        <p:tav tm="100000">
                                          <p:val>
                                            <p:strVal val="#ppt_x"/>
                                          </p:val>
                                        </p:tav>
                                      </p:tavLst>
                                    </p:anim>
                                    <p:anim calcmode="lin" valueType="num">
                                      <p:cBhvr additive="base">
                                        <p:cTn id="12" dur="500" fill="hold"/>
                                        <p:tgtEl>
                                          <p:spTgt spid="50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P spid="5018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95300" y="3200400"/>
            <a:ext cx="11468100" cy="3447098"/>
          </a:xfrm>
          <a:prstGeom prst="rect">
            <a:avLst/>
          </a:prstGeom>
          <a:noFill/>
        </p:spPr>
        <p:txBody>
          <a:bodyPr wrap="square" rtlCol="0">
            <a:spAutoFit/>
          </a:bodyPr>
          <a:lstStyle/>
          <a:p>
            <a:pPr algn="ctr"/>
            <a:r>
              <a:rPr lang="zh-CN" altLang="en-US" b="1" dirty="0">
                <a:solidFill>
                  <a:srgbClr val="FF0000"/>
                </a:solidFill>
                <a:latin typeface="方正粗宋简体" panose="03000509000000000000" pitchFamily="65" charset="-122"/>
                <a:ea typeface="方正粗宋简体" panose="03000509000000000000" pitchFamily="65" charset="-122"/>
              </a:rPr>
              <a:t>毛宗岗父子修订</a:t>
            </a:r>
            <a:r>
              <a:rPr lang="en-US" altLang="zh-CN" b="1" dirty="0">
                <a:solidFill>
                  <a:srgbClr val="FF0000"/>
                </a:solidFill>
                <a:latin typeface="方正粗宋简体" panose="03000509000000000000" pitchFamily="65" charset="-122"/>
                <a:ea typeface="方正粗宋简体" panose="03000509000000000000" pitchFamily="65" charset="-122"/>
              </a:rPr>
              <a:t>《</a:t>
            </a:r>
            <a:r>
              <a:rPr lang="zh-CN" altLang="en-US" b="1" dirty="0">
                <a:solidFill>
                  <a:srgbClr val="FF0000"/>
                </a:solidFill>
                <a:latin typeface="方正粗宋简体" panose="03000509000000000000" pitchFamily="65" charset="-122"/>
                <a:ea typeface="方正粗宋简体" panose="03000509000000000000" pitchFamily="65" charset="-122"/>
              </a:rPr>
              <a:t>三国演义</a:t>
            </a:r>
            <a:r>
              <a:rPr lang="en-US" altLang="zh-CN" b="1" dirty="0" smtClean="0">
                <a:solidFill>
                  <a:srgbClr val="FF0000"/>
                </a:solidFill>
                <a:latin typeface="方正粗宋简体" panose="03000509000000000000" pitchFamily="65" charset="-122"/>
                <a:ea typeface="方正粗宋简体" panose="03000509000000000000" pitchFamily="65" charset="-122"/>
              </a:rPr>
              <a:t>》</a:t>
            </a:r>
            <a:r>
              <a:rPr lang="zh-CN" altLang="en-US" b="1" dirty="0" smtClean="0">
                <a:solidFill>
                  <a:srgbClr val="FF0000"/>
                </a:solidFill>
                <a:latin typeface="方正粗宋简体" panose="03000509000000000000" pitchFamily="65" charset="-122"/>
                <a:ea typeface="方正粗宋简体" panose="03000509000000000000" pitchFamily="65" charset="-122"/>
              </a:rPr>
              <a:t>增加开篇词</a:t>
            </a:r>
            <a:r>
              <a:rPr lang="en-US" altLang="zh-CN" b="1" dirty="0">
                <a:solidFill>
                  <a:srgbClr val="FF0000"/>
                </a:solidFill>
                <a:latin typeface="方正粗宋简体" panose="03000509000000000000" pitchFamily="65" charset="-122"/>
                <a:ea typeface="方正粗宋简体" panose="03000509000000000000" pitchFamily="65" charset="-122"/>
              </a:rPr>
              <a:t>《</a:t>
            </a:r>
            <a:r>
              <a:rPr lang="zh-CN" altLang="en-US" b="1" dirty="0">
                <a:solidFill>
                  <a:srgbClr val="FF0000"/>
                </a:solidFill>
                <a:latin typeface="方正粗宋简体" panose="03000509000000000000" pitchFamily="65" charset="-122"/>
                <a:ea typeface="方正粗宋简体" panose="03000509000000000000" pitchFamily="65" charset="-122"/>
              </a:rPr>
              <a:t>临江仙</a:t>
            </a:r>
            <a:r>
              <a:rPr lang="en-US" altLang="zh-CN" b="1" dirty="0">
                <a:solidFill>
                  <a:srgbClr val="FF0000"/>
                </a:solidFill>
                <a:latin typeface="方正粗宋简体" panose="03000509000000000000" pitchFamily="65" charset="-122"/>
                <a:ea typeface="方正粗宋简体" panose="03000509000000000000" pitchFamily="65" charset="-122"/>
              </a:rPr>
              <a:t>·</a:t>
            </a:r>
            <a:r>
              <a:rPr lang="zh-CN" altLang="en-US" b="1" dirty="0">
                <a:solidFill>
                  <a:srgbClr val="FF0000"/>
                </a:solidFill>
                <a:latin typeface="方正粗宋简体" panose="03000509000000000000" pitchFamily="65" charset="-122"/>
                <a:ea typeface="方正粗宋简体" panose="03000509000000000000" pitchFamily="65" charset="-122"/>
              </a:rPr>
              <a:t>滚滚长江东逝水</a:t>
            </a:r>
            <a:r>
              <a:rPr lang="en-US" altLang="zh-CN" b="1" dirty="0" smtClean="0">
                <a:solidFill>
                  <a:srgbClr val="FF0000"/>
                </a:solidFill>
                <a:latin typeface="方正粗宋简体" panose="03000509000000000000" pitchFamily="65" charset="-122"/>
                <a:ea typeface="方正粗宋简体" panose="03000509000000000000" pitchFamily="65" charset="-122"/>
              </a:rPr>
              <a:t>》【</a:t>
            </a:r>
            <a:r>
              <a:rPr lang="zh-CN" altLang="en-US" b="1" dirty="0" smtClean="0">
                <a:solidFill>
                  <a:srgbClr val="FF0000"/>
                </a:solidFill>
                <a:latin typeface="方正粗宋简体" panose="03000509000000000000" pitchFamily="65" charset="-122"/>
                <a:ea typeface="方正粗宋简体" panose="03000509000000000000" pitchFamily="65" charset="-122"/>
              </a:rPr>
              <a:t>杨慎</a:t>
            </a:r>
            <a:r>
              <a:rPr lang="zh-CN" altLang="en-US" b="1" dirty="0">
                <a:solidFill>
                  <a:srgbClr val="FF0000"/>
                </a:solidFill>
                <a:latin typeface="方正粗宋简体" panose="03000509000000000000" pitchFamily="65" charset="-122"/>
                <a:ea typeface="方正粗宋简体" panose="03000509000000000000" pitchFamily="65" charset="-122"/>
              </a:rPr>
              <a:t>（升庵） </a:t>
            </a:r>
            <a:r>
              <a:rPr lang="en-US" altLang="zh-CN" b="1" dirty="0" smtClean="0">
                <a:solidFill>
                  <a:srgbClr val="FF0000"/>
                </a:solidFill>
                <a:latin typeface="方正粗宋简体" panose="03000509000000000000" pitchFamily="65" charset="-122"/>
                <a:ea typeface="方正粗宋简体" panose="03000509000000000000" pitchFamily="65" charset="-122"/>
              </a:rPr>
              <a:t>】</a:t>
            </a:r>
          </a:p>
          <a:p>
            <a:pPr algn="ctr"/>
            <a:endParaRPr lang="en-US" altLang="zh-CN" b="1" dirty="0">
              <a:solidFill>
                <a:srgbClr val="FF0000"/>
              </a:solidFill>
              <a:latin typeface="方正粗宋简体" panose="03000509000000000000" pitchFamily="65" charset="-122"/>
              <a:ea typeface="方正粗宋简体" panose="03000509000000000000" pitchFamily="65" charset="-122"/>
            </a:endParaRPr>
          </a:p>
          <a:p>
            <a:r>
              <a:rPr lang="zh-CN" altLang="en-US" sz="1400" b="1" dirty="0" smtClean="0">
                <a:latin typeface="方正粗宋简体" panose="03000509000000000000" pitchFamily="65" charset="-122"/>
                <a:ea typeface="方正粗宋简体" panose="03000509000000000000" pitchFamily="65" charset="-122"/>
              </a:rPr>
              <a:t>        中国</a:t>
            </a:r>
            <a:r>
              <a:rPr lang="zh-CN" altLang="en-US" sz="1400" b="1" dirty="0">
                <a:latin typeface="方正粗宋简体" panose="03000509000000000000" pitchFamily="65" charset="-122"/>
                <a:ea typeface="方正粗宋简体" panose="03000509000000000000" pitchFamily="65" charset="-122"/>
              </a:rPr>
              <a:t>文学史研究中的</a:t>
            </a:r>
            <a:r>
              <a:rPr lang="zh-CN" altLang="en-US" sz="1400" b="1" dirty="0">
                <a:solidFill>
                  <a:srgbClr val="FF0000"/>
                </a:solidFill>
                <a:latin typeface="方正粗宋简体" panose="03000509000000000000" pitchFamily="65" charset="-122"/>
                <a:ea typeface="方正粗宋简体" panose="03000509000000000000" pitchFamily="65" charset="-122"/>
              </a:rPr>
              <a:t>惊天奇闻</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罗贯中创作</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时引用了他</a:t>
            </a:r>
            <a:r>
              <a:rPr lang="zh-CN" altLang="en-US" sz="1400" b="1" dirty="0" smtClean="0">
                <a:latin typeface="方正粗宋简体" panose="03000509000000000000" pitchFamily="65" charset="-122"/>
                <a:ea typeface="方正粗宋简体" panose="03000509000000000000" pitchFamily="65" charset="-122"/>
              </a:rPr>
              <a:t>逝世</a:t>
            </a:r>
            <a:r>
              <a:rPr lang="en-US" altLang="zh-CN" sz="1400" b="1" dirty="0" smtClean="0">
                <a:latin typeface="方正粗宋简体" panose="03000509000000000000" pitchFamily="65" charset="-122"/>
                <a:ea typeface="方正粗宋简体" panose="03000509000000000000" pitchFamily="65" charset="-122"/>
              </a:rPr>
              <a:t>88</a:t>
            </a:r>
            <a:r>
              <a:rPr lang="zh-CN" altLang="en-US" sz="1400" b="1" dirty="0" smtClean="0">
                <a:latin typeface="方正粗宋简体" panose="03000509000000000000" pitchFamily="65" charset="-122"/>
                <a:ea typeface="方正粗宋简体" panose="03000509000000000000" pitchFamily="65" charset="-122"/>
              </a:rPr>
              <a:t>年后</a:t>
            </a:r>
            <a:r>
              <a:rPr lang="zh-CN" altLang="en-US" sz="1400" b="1" dirty="0">
                <a:latin typeface="方正粗宋简体" panose="03000509000000000000" pitchFamily="65" charset="-122"/>
                <a:ea typeface="方正粗宋简体" panose="03000509000000000000" pitchFamily="65" charset="-122"/>
              </a:rPr>
              <a:t>才出生的杨慎创作的</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临江仙</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滚滚长江东逝水</a:t>
            </a:r>
            <a:r>
              <a:rPr lang="en-US" altLang="zh-CN" sz="1400" b="1" dirty="0" smtClean="0">
                <a:latin typeface="方正粗宋简体" panose="03000509000000000000" pitchFamily="65" charset="-122"/>
                <a:ea typeface="方正粗宋简体" panose="03000509000000000000" pitchFamily="65" charset="-122"/>
              </a:rPr>
              <a:t>》</a:t>
            </a:r>
            <a:r>
              <a:rPr lang="zh-CN" altLang="en-US" sz="1400" b="1" dirty="0" smtClean="0">
                <a:latin typeface="方正粗宋简体" panose="03000509000000000000" pitchFamily="65" charset="-122"/>
                <a:ea typeface="方正粗宋简体" panose="03000509000000000000" pitchFamily="65" charset="-122"/>
              </a:rPr>
              <a:t>？</a:t>
            </a:r>
            <a:endParaRPr lang="en-US" altLang="zh-CN" sz="1400" b="1" dirty="0">
              <a:latin typeface="方正粗宋简体" panose="03000509000000000000" pitchFamily="65" charset="-122"/>
              <a:ea typeface="方正粗宋简体" panose="03000509000000000000" pitchFamily="65" charset="-122"/>
            </a:endParaRPr>
          </a:p>
          <a:p>
            <a:endParaRPr lang="en-US" altLang="zh-CN" sz="1400" b="1" dirty="0" smtClean="0">
              <a:latin typeface="方正粗宋简体" panose="03000509000000000000" pitchFamily="65" charset="-122"/>
              <a:ea typeface="方正粗宋简体" panose="03000509000000000000" pitchFamily="65" charset="-122"/>
            </a:endParaRPr>
          </a:p>
          <a:p>
            <a:r>
              <a:rPr lang="zh-CN" altLang="en-US" sz="1400" b="1" dirty="0" smtClean="0">
                <a:latin typeface="方正粗宋简体" panose="03000509000000000000" pitchFamily="65" charset="-122"/>
                <a:ea typeface="方正粗宋简体" panose="03000509000000000000" pitchFamily="65" charset="-122"/>
              </a:rPr>
              <a:t>        罗贯中</a:t>
            </a:r>
            <a:r>
              <a:rPr lang="zh-CN" altLang="en-US" sz="1400" b="1" dirty="0">
                <a:latin typeface="方正粗宋简体" panose="03000509000000000000" pitchFamily="65" charset="-122"/>
                <a:ea typeface="方正粗宋简体" panose="03000509000000000000" pitchFamily="65" charset="-122"/>
              </a:rPr>
              <a:t>（</a:t>
            </a:r>
            <a:r>
              <a:rPr lang="en-US" altLang="zh-CN" sz="1400" b="1" dirty="0">
                <a:latin typeface="方正粗宋简体" panose="03000509000000000000" pitchFamily="65" charset="-122"/>
                <a:ea typeface="方正粗宋简体" panose="03000509000000000000" pitchFamily="65" charset="-122"/>
              </a:rPr>
              <a:t>1330-1400</a:t>
            </a:r>
            <a:r>
              <a:rPr lang="zh-CN" altLang="en-US" sz="1400" b="1" dirty="0" smtClean="0">
                <a:latin typeface="方正粗宋简体" panose="03000509000000000000" pitchFamily="65" charset="-122"/>
                <a:ea typeface="方正粗宋简体" panose="03000509000000000000" pitchFamily="65" charset="-122"/>
              </a:rPr>
              <a:t>），杨慎</a:t>
            </a:r>
            <a:r>
              <a:rPr lang="zh-CN" altLang="en-US" sz="1400" b="1" dirty="0">
                <a:latin typeface="方正粗宋简体" panose="03000509000000000000" pitchFamily="65" charset="-122"/>
                <a:ea typeface="方正粗宋简体" panose="03000509000000000000" pitchFamily="65" charset="-122"/>
              </a:rPr>
              <a:t>（</a:t>
            </a:r>
            <a:r>
              <a:rPr lang="en-US" altLang="zh-CN" sz="1400" b="1" dirty="0">
                <a:latin typeface="方正粗宋简体" panose="03000509000000000000" pitchFamily="65" charset="-122"/>
                <a:ea typeface="方正粗宋简体" panose="03000509000000000000" pitchFamily="65" charset="-122"/>
              </a:rPr>
              <a:t>1488-1559</a:t>
            </a:r>
            <a:r>
              <a:rPr lang="zh-CN" altLang="en-US" sz="1400" b="1" dirty="0">
                <a:latin typeface="方正粗宋简体" panose="03000509000000000000" pitchFamily="65" charset="-122"/>
                <a:ea typeface="方正粗宋简体" panose="03000509000000000000" pitchFamily="65" charset="-122"/>
              </a:rPr>
              <a:t>）</a:t>
            </a:r>
          </a:p>
          <a:p>
            <a:r>
              <a:rPr lang="zh-CN" altLang="en-US" sz="1400" b="1" dirty="0" smtClean="0">
                <a:latin typeface="方正粗宋简体" panose="03000509000000000000" pitchFamily="65" charset="-122"/>
                <a:ea typeface="方正粗宋简体" panose="03000509000000000000" pitchFamily="65" charset="-122"/>
              </a:rPr>
              <a:t>        毛宗岗</a:t>
            </a:r>
            <a:r>
              <a:rPr lang="zh-CN" altLang="en-US" sz="1400" b="1" dirty="0">
                <a:latin typeface="方正粗宋简体" panose="03000509000000000000" pitchFamily="65" charset="-122"/>
                <a:ea typeface="方正粗宋简体" panose="03000509000000000000" pitchFamily="65" charset="-122"/>
              </a:rPr>
              <a:t>，生于明崇祯五年（</a:t>
            </a:r>
            <a:r>
              <a:rPr lang="en-US" altLang="zh-CN" sz="1400" b="1" dirty="0">
                <a:latin typeface="方正粗宋简体" panose="03000509000000000000" pitchFamily="65" charset="-122"/>
                <a:ea typeface="方正粗宋简体" panose="03000509000000000000" pitchFamily="65" charset="-122"/>
              </a:rPr>
              <a:t>1632</a:t>
            </a:r>
            <a:r>
              <a:rPr lang="zh-CN" altLang="en-US" sz="1400" b="1" dirty="0">
                <a:latin typeface="方正粗宋简体" panose="03000509000000000000" pitchFamily="65" charset="-122"/>
                <a:ea typeface="方正粗宋简体" panose="03000509000000000000" pitchFamily="65" charset="-122"/>
              </a:rPr>
              <a:t>年），卒于清康熙四十八年（</a:t>
            </a:r>
            <a:r>
              <a:rPr lang="en-US" altLang="zh-CN" sz="1400" b="1" dirty="0">
                <a:latin typeface="方正粗宋简体" panose="03000509000000000000" pitchFamily="65" charset="-122"/>
                <a:ea typeface="方正粗宋简体" panose="03000509000000000000" pitchFamily="65" charset="-122"/>
              </a:rPr>
              <a:t>1709</a:t>
            </a:r>
            <a:r>
              <a:rPr lang="zh-CN" altLang="en-US" sz="1400" b="1" dirty="0">
                <a:latin typeface="方正粗宋简体" panose="03000509000000000000" pitchFamily="65" charset="-122"/>
                <a:ea typeface="方正粗宋简体" panose="03000509000000000000" pitchFamily="65" charset="-122"/>
              </a:rPr>
              <a:t>年）。</a:t>
            </a:r>
          </a:p>
          <a:p>
            <a:r>
              <a:rPr lang="zh-CN" altLang="en-US" sz="1400" b="1" dirty="0" smtClean="0">
                <a:latin typeface="方正粗宋简体" panose="03000509000000000000" pitchFamily="65" charset="-122"/>
                <a:ea typeface="方正粗宋简体" panose="03000509000000000000" pitchFamily="65" charset="-122"/>
              </a:rPr>
              <a:t>       举世</a:t>
            </a:r>
            <a:r>
              <a:rPr lang="zh-CN" altLang="en-US" sz="1400" b="1" dirty="0">
                <a:latin typeface="方正粗宋简体" panose="03000509000000000000" pitchFamily="65" charset="-122"/>
                <a:ea typeface="方正粗宋简体" panose="03000509000000000000" pitchFamily="65" charset="-122"/>
              </a:rPr>
              <a:t>称道的历史演义小说</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，为元末明初的罗贯中（</a:t>
            </a:r>
            <a:r>
              <a:rPr lang="en-US" altLang="zh-CN" sz="1400" b="1" dirty="0">
                <a:latin typeface="方正粗宋简体" panose="03000509000000000000" pitchFamily="65" charset="-122"/>
                <a:ea typeface="方正粗宋简体" panose="03000509000000000000" pitchFamily="65" charset="-122"/>
              </a:rPr>
              <a:t>1330-1400</a:t>
            </a:r>
            <a:r>
              <a:rPr lang="zh-CN" altLang="en-US" sz="1400" b="1" dirty="0">
                <a:latin typeface="方正粗宋简体" panose="03000509000000000000" pitchFamily="65" charset="-122"/>
                <a:ea typeface="方正粗宋简体" panose="03000509000000000000" pitchFamily="65" charset="-122"/>
              </a:rPr>
              <a:t>）所著，当是公认无疑。然而冠以卷首的这阙</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临江仙</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词，并非罗作；而是出自在罗贯中逝世八十八年之后才出生的杨慎（</a:t>
            </a:r>
            <a:r>
              <a:rPr lang="en-US" altLang="zh-CN" sz="1400" b="1" dirty="0">
                <a:latin typeface="方正粗宋简体" panose="03000509000000000000" pitchFamily="65" charset="-122"/>
                <a:ea typeface="方正粗宋简体" panose="03000509000000000000" pitchFamily="65" charset="-122"/>
              </a:rPr>
              <a:t>1488-1559</a:t>
            </a:r>
            <a:r>
              <a:rPr lang="zh-CN" altLang="en-US" sz="1400" b="1" dirty="0">
                <a:latin typeface="方正粗宋简体" panose="03000509000000000000" pitchFamily="65" charset="-122"/>
                <a:ea typeface="方正粗宋简体" panose="03000509000000000000" pitchFamily="65" charset="-122"/>
              </a:rPr>
              <a:t>）之手。罗贯中根据西晋史学家陈寿的</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三国志</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、南朝学者范晔的</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后汉书</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、元代的</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三国志平话</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等书和某些有关传说，综合熔裁，再创而成</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。其书问世于明嘉靖年间。共分二十四卷二百四十则。当时并无卷首</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临江仙</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这首词。清初小说评点家毛纶、毛宗岗父子，在评刻</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时，将原本加以全面修订，“整顿回目，削除论赞，增删琐事，改换诗文”而成为当今流行的一百二十回本之一，使小说文本的体制形式和艺术表现都趋于完美和精致。至于毛氏父子对全书究竟增删了多少诗文，除原先使用过“史官”、“前贤”、“胡曾先生”、“邵康节”等诗词三百余首、周静轩的七十余首外，其它修易之处，虽无力考据，而</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临江仙</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一词，也绝非毛氏父子所作。其实，</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的卷首词，不仅在</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金元明清词选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中标明杨慎所作，而且在</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杨慎词曲集</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历代史略卷上</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说秦汉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专集里，也是一字不差地刊载着。此词之所以借杨花而为罗戴，并且得体生色，当是毛氏父子“改换诗文”的功劳。 毛氏父子不拘史实而更重小说的艺术形象的做法，直接提高了</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三国演义</a:t>
            </a:r>
            <a:r>
              <a:rPr lang="en-US" altLang="zh-CN" sz="1400" b="1" dirty="0">
                <a:latin typeface="方正粗宋简体" panose="03000509000000000000" pitchFamily="65" charset="-122"/>
                <a:ea typeface="方正粗宋简体" panose="03000509000000000000" pitchFamily="65" charset="-122"/>
              </a:rPr>
              <a:t>》</a:t>
            </a:r>
            <a:r>
              <a:rPr lang="zh-CN" altLang="en-US" sz="1400" b="1" dirty="0">
                <a:latin typeface="方正粗宋简体" panose="03000509000000000000" pitchFamily="65" charset="-122"/>
                <a:ea typeface="方正粗宋简体" panose="03000509000000000000" pitchFamily="65" charset="-122"/>
              </a:rPr>
              <a:t>的艺术价值。也给后世提供了成功的改编范例。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0500"/>
            <a:ext cx="6057900" cy="2806700"/>
          </a:xfrm>
          <a:prstGeom prst="rect">
            <a:avLst/>
          </a:prstGeom>
        </p:spPr>
      </p:pic>
      <p:sp>
        <p:nvSpPr>
          <p:cNvPr id="4" name="TextBox 3"/>
          <p:cNvSpPr txBox="1"/>
          <p:nvPr/>
        </p:nvSpPr>
        <p:spPr>
          <a:xfrm>
            <a:off x="6337300" y="229165"/>
            <a:ext cx="5715000" cy="3108543"/>
          </a:xfrm>
          <a:prstGeom prst="rect">
            <a:avLst/>
          </a:prstGeom>
          <a:noFill/>
        </p:spPr>
        <p:txBody>
          <a:bodyPr wrap="square" rtlCol="0">
            <a:spAutoFit/>
          </a:bodyPr>
          <a:lstStyle/>
          <a:p>
            <a:r>
              <a:rPr lang="zh-CN" altLang="en-US" sz="1200" dirty="0" smtClean="0">
                <a:latin typeface="方正粗宋简体" panose="03000509000000000000" pitchFamily="65" charset="-122"/>
                <a:ea typeface="方正粗宋简体" panose="03000509000000000000" pitchFamily="65" charset="-122"/>
              </a:rPr>
              <a:t>        罗贯中</a:t>
            </a:r>
            <a:r>
              <a:rPr lang="zh-CN" altLang="en-US" sz="1200" dirty="0">
                <a:latin typeface="方正粗宋简体" panose="03000509000000000000" pitchFamily="65" charset="-122"/>
                <a:ea typeface="方正粗宋简体" panose="03000509000000000000" pitchFamily="65" charset="-122"/>
              </a:rPr>
              <a:t>是中国长篇小说的鼻祖，创作过</a:t>
            </a:r>
            <a:r>
              <a:rPr lang="en-US" altLang="zh-CN" sz="1200" dirty="0">
                <a:latin typeface="方正粗宋简体" panose="03000509000000000000" pitchFamily="65" charset="-122"/>
                <a:ea typeface="方正粗宋简体" panose="03000509000000000000" pitchFamily="65" charset="-122"/>
              </a:rPr>
              <a:t>5</a:t>
            </a:r>
            <a:r>
              <a:rPr lang="zh-CN" altLang="en-US" sz="1200" dirty="0">
                <a:latin typeface="方正粗宋简体" panose="03000509000000000000" pitchFamily="65" charset="-122"/>
                <a:ea typeface="方正粗宋简体" panose="03000509000000000000" pitchFamily="65" charset="-122"/>
              </a:rPr>
              <a:t>部长篇。</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三国演义</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是四大名著之一，把历史和文学结合，语言简洁生动，提供了不少战争经验与军事知识，政治、外交、思想等方面内容，也是极为丰富。但是，在诗词创作方面，罗老稍欠功力。因此，毛宗岗先生评刻</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三国演义</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时，把杨慎的一首</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临江仙</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作为开篇词，珠联璧合，优势互补。杨慎靠这首词出名？非也，这只是老先生成就的沧海一粟！杨老中过状元，是正德、嘉靖两朝的文坛泰斗和学界领袖。明代著作之富，推杨为第一。存诗</a:t>
            </a:r>
            <a:r>
              <a:rPr lang="en-US" altLang="zh-CN" sz="1200" dirty="0">
                <a:latin typeface="方正粗宋简体" panose="03000509000000000000" pitchFamily="65" charset="-122"/>
                <a:ea typeface="方正粗宋简体" panose="03000509000000000000" pitchFamily="65" charset="-122"/>
              </a:rPr>
              <a:t>2300</a:t>
            </a:r>
            <a:r>
              <a:rPr lang="zh-CN" altLang="en-US" sz="1200" dirty="0">
                <a:latin typeface="方正粗宋简体" panose="03000509000000000000" pitchFamily="65" charset="-122"/>
                <a:ea typeface="方正粗宋简体" panose="03000509000000000000" pitchFamily="65" charset="-122"/>
              </a:rPr>
              <a:t>余首，研究文学、音韵、戏剧、名物等著作</a:t>
            </a:r>
            <a:r>
              <a:rPr lang="en-US" altLang="zh-CN" sz="1200" dirty="0">
                <a:latin typeface="方正粗宋简体" panose="03000509000000000000" pitchFamily="65" charset="-122"/>
                <a:ea typeface="方正粗宋简体" panose="03000509000000000000" pitchFamily="65" charset="-122"/>
              </a:rPr>
              <a:t>100</a:t>
            </a:r>
            <a:r>
              <a:rPr lang="zh-CN" altLang="en-US" sz="1200" dirty="0">
                <a:latin typeface="方正粗宋简体" panose="03000509000000000000" pitchFamily="65" charset="-122"/>
                <a:ea typeface="方正粗宋简体" panose="03000509000000000000" pitchFamily="65" charset="-122"/>
              </a:rPr>
              <a:t>多种。云南当地建有“杨升庵祠”，是和诸葛亮一样最受人崇敬的历史名人</a:t>
            </a:r>
            <a:r>
              <a:rPr lang="zh-CN" altLang="en-US" sz="1200" dirty="0" smtClean="0">
                <a:latin typeface="方正粗宋简体" panose="03000509000000000000" pitchFamily="65" charset="-122"/>
                <a:ea typeface="方正粗宋简体" panose="03000509000000000000" pitchFamily="65" charset="-122"/>
              </a:rPr>
              <a:t>。</a:t>
            </a:r>
            <a:endParaRPr lang="en-US" altLang="zh-CN" sz="1200" dirty="0" smtClean="0">
              <a:latin typeface="方正粗宋简体" panose="03000509000000000000" pitchFamily="65" charset="-122"/>
              <a:ea typeface="方正粗宋简体" panose="03000509000000000000" pitchFamily="65" charset="-122"/>
            </a:endParaRPr>
          </a:p>
          <a:p>
            <a:r>
              <a:rPr lang="zh-CN" altLang="en-US" sz="1200" dirty="0" smtClean="0">
                <a:latin typeface="方正粗宋简体" panose="03000509000000000000" pitchFamily="65" charset="-122"/>
                <a:ea typeface="方正粗宋简体" panose="03000509000000000000" pitchFamily="65" charset="-122"/>
              </a:rPr>
              <a:t>       </a:t>
            </a:r>
            <a:r>
              <a:rPr lang="zh-CN" altLang="en-US" sz="1200" dirty="0" smtClean="0">
                <a:solidFill>
                  <a:srgbClr val="FF0000"/>
                </a:solidFill>
                <a:latin typeface="方正粗宋简体" panose="03000509000000000000" pitchFamily="65" charset="-122"/>
                <a:ea typeface="方正粗宋简体" panose="03000509000000000000" pitchFamily="65" charset="-122"/>
              </a:rPr>
              <a:t>杨慎</a:t>
            </a:r>
            <a:r>
              <a:rPr lang="zh-CN" altLang="en-US" sz="1200" dirty="0">
                <a:solidFill>
                  <a:srgbClr val="FF0000"/>
                </a:solidFill>
                <a:latin typeface="方正粗宋简体" panose="03000509000000000000" pitchFamily="65" charset="-122"/>
                <a:ea typeface="方正粗宋简体" panose="03000509000000000000" pitchFamily="65" charset="-122"/>
              </a:rPr>
              <a:t>（</a:t>
            </a:r>
            <a:r>
              <a:rPr lang="en-US" altLang="zh-CN" sz="1200" dirty="0">
                <a:solidFill>
                  <a:srgbClr val="FF0000"/>
                </a:solidFill>
                <a:latin typeface="方正粗宋简体" panose="03000509000000000000" pitchFamily="65" charset="-122"/>
                <a:ea typeface="方正粗宋简体" panose="03000509000000000000" pitchFamily="65" charset="-122"/>
              </a:rPr>
              <a:t>1488</a:t>
            </a:r>
            <a:r>
              <a:rPr lang="zh-CN" altLang="en-US" sz="1200" dirty="0">
                <a:solidFill>
                  <a:srgbClr val="FF0000"/>
                </a:solidFill>
                <a:latin typeface="方正粗宋简体" panose="03000509000000000000" pitchFamily="65" charset="-122"/>
                <a:ea typeface="方正粗宋简体" panose="03000509000000000000" pitchFamily="65" charset="-122"/>
              </a:rPr>
              <a:t>～</a:t>
            </a:r>
            <a:r>
              <a:rPr lang="en-US" altLang="zh-CN" sz="1200" dirty="0">
                <a:solidFill>
                  <a:srgbClr val="FF0000"/>
                </a:solidFill>
                <a:latin typeface="方正粗宋简体" panose="03000509000000000000" pitchFamily="65" charset="-122"/>
                <a:ea typeface="方正粗宋简体" panose="03000509000000000000" pitchFamily="65" charset="-122"/>
              </a:rPr>
              <a:t>1559</a:t>
            </a:r>
            <a:r>
              <a:rPr lang="zh-CN" altLang="en-US" sz="1200" dirty="0">
                <a:solidFill>
                  <a:srgbClr val="FF0000"/>
                </a:solidFill>
                <a:latin typeface="方正粗宋简体" panose="03000509000000000000" pitchFamily="65" charset="-122"/>
                <a:ea typeface="方正粗宋简体" panose="03000509000000000000" pitchFamily="65" charset="-122"/>
              </a:rPr>
              <a:t>）明代文学家，明代三大才子之一。字用修，号升庵</a:t>
            </a:r>
            <a:r>
              <a:rPr lang="zh-CN" altLang="en-US" sz="1200" dirty="0">
                <a:latin typeface="方正粗宋简体" panose="03000509000000000000" pitchFamily="65" charset="-122"/>
                <a:ea typeface="方正粗宋简体" panose="03000509000000000000" pitchFamily="65" charset="-122"/>
              </a:rPr>
              <a:t>，后因</a:t>
            </a:r>
            <a:r>
              <a:rPr lang="zh-CN" altLang="en-US" sz="1200" dirty="0">
                <a:solidFill>
                  <a:srgbClr val="FF0000"/>
                </a:solidFill>
                <a:latin typeface="方正粗宋简体" panose="03000509000000000000" pitchFamily="65" charset="-122"/>
                <a:ea typeface="方正粗宋简体" panose="03000509000000000000" pitchFamily="65" charset="-122"/>
              </a:rPr>
              <a:t>流放滇南</a:t>
            </a:r>
            <a:r>
              <a:rPr lang="zh-CN" altLang="en-US" sz="1200" dirty="0">
                <a:latin typeface="方正粗宋简体" panose="03000509000000000000" pitchFamily="65" charset="-122"/>
                <a:ea typeface="方正粗宋简体" panose="03000509000000000000" pitchFamily="65" charset="-122"/>
              </a:rPr>
              <a:t>，故自称博南山人、金马碧鸡老兵。杨廷和之子，汉族，四川新都（今成都市新都区）人，祖籍庐陵。正德六年状元，官翰林院修撰，豫修武宗实录，</a:t>
            </a:r>
            <a:r>
              <a:rPr lang="zh-CN" altLang="en-US" sz="1200" dirty="0">
                <a:solidFill>
                  <a:srgbClr val="FF0000"/>
                </a:solidFill>
                <a:latin typeface="方正粗宋简体" panose="03000509000000000000" pitchFamily="65" charset="-122"/>
                <a:ea typeface="方正粗宋简体" panose="03000509000000000000" pitchFamily="65" charset="-122"/>
              </a:rPr>
              <a:t>禀性刚直，每事必直书</a:t>
            </a:r>
            <a:r>
              <a:rPr lang="zh-CN" altLang="en-US" sz="1200" dirty="0">
                <a:latin typeface="方正粗宋简体" panose="03000509000000000000" pitchFamily="65" charset="-122"/>
                <a:ea typeface="方正粗宋简体" panose="03000509000000000000" pitchFamily="65" charset="-122"/>
              </a:rPr>
              <a:t>。武宗微行出居庸关，</a:t>
            </a:r>
            <a:r>
              <a:rPr lang="zh-CN" altLang="en-US" sz="1200" dirty="0">
                <a:solidFill>
                  <a:srgbClr val="FF0000"/>
                </a:solidFill>
                <a:latin typeface="方正粗宋简体" panose="03000509000000000000" pitchFamily="65" charset="-122"/>
                <a:ea typeface="方正粗宋简体" panose="03000509000000000000" pitchFamily="65" charset="-122"/>
              </a:rPr>
              <a:t>上疏抗谏</a:t>
            </a:r>
            <a:r>
              <a:rPr lang="zh-CN" altLang="en-US" sz="1200" dirty="0">
                <a:latin typeface="方正粗宋简体" panose="03000509000000000000" pitchFamily="65" charset="-122"/>
                <a:ea typeface="方正粗宋简体" panose="03000509000000000000" pitchFamily="65" charset="-122"/>
              </a:rPr>
              <a:t>。世宗继位，任经筵讲官。嘉靖三年，因“大礼议”</a:t>
            </a:r>
            <a:r>
              <a:rPr lang="zh-CN" altLang="en-US" sz="1200" dirty="0">
                <a:solidFill>
                  <a:srgbClr val="FF0000"/>
                </a:solidFill>
                <a:latin typeface="方正粗宋简体" panose="03000509000000000000" pitchFamily="65" charset="-122"/>
                <a:ea typeface="方正粗宋简体" panose="03000509000000000000" pitchFamily="65" charset="-122"/>
              </a:rPr>
              <a:t>受廷杖</a:t>
            </a:r>
            <a:r>
              <a:rPr lang="zh-CN" altLang="en-US" sz="1200" dirty="0">
                <a:latin typeface="方正粗宋简体" panose="03000509000000000000" pitchFamily="65" charset="-122"/>
                <a:ea typeface="方正粗宋简体" panose="03000509000000000000" pitchFamily="65" charset="-122"/>
              </a:rPr>
              <a:t>，</a:t>
            </a:r>
            <a:r>
              <a:rPr lang="zh-CN" altLang="en-US" sz="1200" dirty="0">
                <a:solidFill>
                  <a:srgbClr val="FF0000"/>
                </a:solidFill>
                <a:latin typeface="方正粗宋简体" panose="03000509000000000000" pitchFamily="65" charset="-122"/>
                <a:ea typeface="方正粗宋简体" panose="03000509000000000000" pitchFamily="65" charset="-122"/>
              </a:rPr>
              <a:t>谪戍终老于云南永昌卫</a:t>
            </a:r>
            <a:r>
              <a:rPr lang="zh-CN" altLang="en-US" sz="1200" dirty="0">
                <a:latin typeface="方正粗宋简体" panose="03000509000000000000" pitchFamily="65" charset="-122"/>
                <a:ea typeface="方正粗宋简体" panose="03000509000000000000" pitchFamily="65" charset="-122"/>
              </a:rPr>
              <a:t>。终明一世记诵之博，著述之富，慎可推为第一。其诗虽不专主盛唐，仍有拟右倾向。</a:t>
            </a:r>
            <a:r>
              <a:rPr lang="zh-CN" altLang="en-US" sz="1200" dirty="0">
                <a:solidFill>
                  <a:srgbClr val="FF0000"/>
                </a:solidFill>
                <a:latin typeface="方正粗宋简体" panose="03000509000000000000" pitchFamily="65" charset="-122"/>
                <a:ea typeface="方正粗宋简体" panose="03000509000000000000" pitchFamily="65" charset="-122"/>
              </a:rPr>
              <a:t>贬谪以后，特多感愤</a:t>
            </a:r>
            <a:r>
              <a:rPr lang="zh-CN" altLang="en-US" sz="1200" dirty="0">
                <a:latin typeface="方正粗宋简体" panose="03000509000000000000" pitchFamily="65" charset="-122"/>
                <a:ea typeface="方正粗宋简体" panose="03000509000000000000" pitchFamily="65" charset="-122"/>
              </a:rPr>
              <a:t>。又能文、词及散曲，论古考证之作范围颇广。著作达百余种。后人辑为</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升庵集</a:t>
            </a:r>
            <a:r>
              <a:rPr lang="en-US" altLang="zh-CN" sz="1200" dirty="0">
                <a:latin typeface="方正粗宋简体" panose="03000509000000000000" pitchFamily="65" charset="-122"/>
                <a:ea typeface="方正粗宋简体" panose="03000509000000000000" pitchFamily="65" charset="-122"/>
              </a:rPr>
              <a:t>》</a:t>
            </a:r>
            <a:r>
              <a:rPr lang="zh-CN" altLang="en-US" sz="1200" dirty="0">
                <a:latin typeface="方正粗宋简体" panose="03000509000000000000" pitchFamily="65" charset="-122"/>
                <a:ea typeface="方正粗宋简体" panose="03000509000000000000" pitchFamily="65" charset="-122"/>
              </a:rPr>
              <a:t>。</a:t>
            </a:r>
            <a:endParaRPr lang="en-US" altLang="zh-CN" sz="1200" dirty="0" smtClean="0">
              <a:latin typeface="方正粗宋简体" panose="03000509000000000000" pitchFamily="65" charset="-122"/>
              <a:ea typeface="方正粗宋简体" panose="03000509000000000000" pitchFamily="65" charset="-122"/>
            </a:endParaRPr>
          </a:p>
          <a:p>
            <a:endParaRPr lang="zh-CN" altLang="en-US" sz="1600" dirty="0">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17769657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02" name="Picture 2" descr="caoc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50"/>
            <a:ext cx="3371851"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ext Box 3"/>
          <p:cNvSpPr txBox="1">
            <a:spLocks noChangeArrowheads="1"/>
          </p:cNvSpPr>
          <p:nvPr/>
        </p:nvSpPr>
        <p:spPr bwMode="auto">
          <a:xfrm>
            <a:off x="3600451" y="0"/>
            <a:ext cx="8257116"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dirty="0">
                <a:solidFill>
                  <a:srgbClr val="E33113"/>
                </a:solidFill>
              </a:rPr>
              <a:t>                   </a:t>
            </a:r>
            <a:r>
              <a:rPr lang="zh-CN" altLang="en-US" sz="3600" dirty="0">
                <a:solidFill>
                  <a:srgbClr val="FF0000"/>
                </a:solidFill>
                <a:latin typeface="方正粗宋简体" panose="03000509000000000000" pitchFamily="65" charset="-122"/>
                <a:ea typeface="方正粗宋简体" panose="03000509000000000000" pitchFamily="65" charset="-122"/>
              </a:rPr>
              <a:t>挟天子以令诸侯     </a:t>
            </a:r>
            <a:r>
              <a:rPr lang="zh-CN" altLang="en-US" b="0" dirty="0"/>
              <a:t>                                                                          </a:t>
            </a:r>
            <a:r>
              <a:rPr lang="zh-CN" altLang="en-US" b="0" dirty="0" smtClean="0"/>
              <a:t>       </a:t>
            </a:r>
            <a:r>
              <a:rPr lang="zh-CN" altLang="en-US" sz="2000" dirty="0" smtClean="0">
                <a:latin typeface="方正粗宋简体" panose="03000509000000000000" pitchFamily="65" charset="-122"/>
                <a:ea typeface="方正粗宋简体" panose="03000509000000000000" pitchFamily="65" charset="-122"/>
              </a:rPr>
              <a:t>公元196年</a:t>
            </a:r>
            <a:r>
              <a:rPr lang="zh-CN" altLang="en-US" sz="2000" dirty="0">
                <a:latin typeface="方正粗宋简体" panose="03000509000000000000" pitchFamily="65" charset="-122"/>
                <a:ea typeface="方正粗宋简体" panose="03000509000000000000" pitchFamily="65" charset="-122"/>
              </a:rPr>
              <a:t>，被董卓劫持到西安的汉献帝在董卓死后，历尽千辛万苦，又回到了当时的首都洛阳。这时的洛阳已经是一片废墟，破败不堪，在洛阳，皇帝和百官的饮食起居甚至形同乞丐。曹操在得到这一消息后，果断地采纳谋士毛玠“奉天子以令不臣”的建议，想方设法把皇帝从洛阳接到了自己的根据地许县。他利用这个现成的皇帝，而且把这个皇帝客客气气地供奉起来，利用皇帝这张牌来号令天下、号召诸侯，这个就是我们通常所说的“挟天子以令诸侯”。</a:t>
            </a:r>
            <a:r>
              <a:rPr lang="zh-CN" altLang="en-US" b="0" dirty="0">
                <a:latin typeface="方正粗宋简体" panose="03000509000000000000" pitchFamily="65" charset="-122"/>
                <a:ea typeface="方正粗宋简体" panose="03000509000000000000" pitchFamily="65" charset="-122"/>
              </a:rPr>
              <a:t> </a:t>
            </a:r>
          </a:p>
        </p:txBody>
      </p:sp>
      <p:sp>
        <p:nvSpPr>
          <p:cNvPr id="51204" name="Text Box 4"/>
          <p:cNvSpPr txBox="1">
            <a:spLocks noChangeArrowheads="1"/>
          </p:cNvSpPr>
          <p:nvPr/>
        </p:nvSpPr>
        <p:spPr bwMode="auto">
          <a:xfrm>
            <a:off x="3600451" y="3213101"/>
            <a:ext cx="835236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b="0"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操屯兵日久，欲要进兵，又被马超拒守；欲收兵回，又恐被蜀兵耻笑：心中犹豫不决。夏侯惇入帐，禀请夜间口号，操见碗中有鸡肋，随口曰：“鸡肋</a:t>
            </a:r>
            <a:r>
              <a:rPr lang="en-US" altLang="zh-CN" dirty="0">
                <a:latin typeface="方正粗宋简体" panose="03000509000000000000" pitchFamily="65" charset="-122"/>
                <a:ea typeface="方正粗宋简体" panose="03000509000000000000" pitchFamily="65" charset="-122"/>
              </a:rPr>
              <a:t>!</a:t>
            </a:r>
            <a:r>
              <a:rPr lang="zh-CN" altLang="en-US" dirty="0">
                <a:latin typeface="方正粗宋简体" panose="03000509000000000000" pitchFamily="65" charset="-122"/>
                <a:ea typeface="方正粗宋简体" panose="03000509000000000000" pitchFamily="65" charset="-122"/>
              </a:rPr>
              <a:t>鸡肋</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行军主簿杨修见传“鸡肋”二字，便教随行军士收拾行装，准备归程。夏侯惇大惊，请杨修至帐中问原因，修曰，鸡肋者，食之无肉，弃之有味。今进不能胜，退恐人笑，在此无益，不如早归：来日魏王必班师矣。于是寨中诸将，无不准备归计。</a:t>
            </a:r>
            <a:br>
              <a:rPr lang="zh-CN" altLang="en-US" dirty="0">
                <a:latin typeface="方正粗宋简体" panose="03000509000000000000" pitchFamily="65" charset="-122"/>
                <a:ea typeface="方正粗宋简体" panose="03000509000000000000" pitchFamily="65" charset="-122"/>
              </a:rPr>
            </a:br>
            <a:r>
              <a:rPr lang="zh-CN" altLang="en-US" dirty="0">
                <a:latin typeface="方正粗宋简体" panose="03000509000000000000" pitchFamily="65" charset="-122"/>
                <a:ea typeface="方正粗宋简体" panose="03000509000000000000" pitchFamily="65" charset="-122"/>
              </a:rPr>
              <a:t>　　当夜曹操心乱，不能稳睡，见夏侯惇寨内军士，各准备行装。操大惊，召惇问其故。惇曰：“主簿杨德先知大王欲归之意。”操唤杨修问之，修以鸡肋之意对。操大怒曰：“汝怎敢造言，乱我军心</a:t>
            </a:r>
            <a:r>
              <a:rPr lang="en-US" altLang="zh-CN" dirty="0">
                <a:latin typeface="方正粗宋简体" panose="03000509000000000000" pitchFamily="65" charset="-122"/>
                <a:ea typeface="方正粗宋简体" panose="03000509000000000000" pitchFamily="65" charset="-122"/>
              </a:rPr>
              <a:t>!”</a:t>
            </a:r>
            <a:r>
              <a:rPr lang="zh-CN" altLang="en-US" dirty="0">
                <a:latin typeface="方正粗宋简体" panose="03000509000000000000" pitchFamily="65" charset="-122"/>
                <a:ea typeface="方正粗宋简体" panose="03000509000000000000" pitchFamily="65" charset="-122"/>
              </a:rPr>
              <a:t>喝刀斧手推出斩之，将首级号令于辕门外。</a:t>
            </a:r>
          </a:p>
        </p:txBody>
      </p:sp>
      <p:sp>
        <p:nvSpPr>
          <p:cNvPr id="51205" name="Text Box 5"/>
          <p:cNvSpPr txBox="1">
            <a:spLocks noChangeArrowheads="1"/>
          </p:cNvSpPr>
          <p:nvPr/>
        </p:nvSpPr>
        <p:spPr bwMode="auto">
          <a:xfrm>
            <a:off x="2137887" y="4076700"/>
            <a:ext cx="738664" cy="194468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杨修之死 </a:t>
            </a:r>
          </a:p>
        </p:txBody>
      </p:sp>
      <p:sp>
        <p:nvSpPr>
          <p:cNvPr id="51206" name="AutoShape 6">
            <a:hlinkClick r:id="rId3" action="ppaction://hlinksldjump" highlightClick="1"/>
          </p:cNvPr>
          <p:cNvSpPr>
            <a:spLocks noChangeArrowheads="1"/>
          </p:cNvSpPr>
          <p:nvPr/>
        </p:nvSpPr>
        <p:spPr bwMode="auto">
          <a:xfrm>
            <a:off x="334434" y="6308726"/>
            <a:ext cx="673100" cy="549275"/>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3416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anim calcmode="lin" valueType="num">
                                      <p:cBhvr additive="base">
                                        <p:cTn id="7" dur="500" fill="hold"/>
                                        <p:tgtEl>
                                          <p:spTgt spid="51205"/>
                                        </p:tgtEl>
                                        <p:attrNameLst>
                                          <p:attrName>ppt_x</p:attrName>
                                        </p:attrNameLst>
                                      </p:cBhvr>
                                      <p:tavLst>
                                        <p:tav tm="0">
                                          <p:val>
                                            <p:strVal val="#ppt_x"/>
                                          </p:val>
                                        </p:tav>
                                        <p:tav tm="100000">
                                          <p:val>
                                            <p:strVal val="#ppt_x"/>
                                          </p:val>
                                        </p:tav>
                                      </p:tavLst>
                                    </p:anim>
                                    <p:anim calcmode="lin" valueType="num">
                                      <p:cBhvr additive="base">
                                        <p:cTn id="8" dur="500" fill="hold"/>
                                        <p:tgtEl>
                                          <p:spTgt spid="5120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204"/>
                                        </p:tgtEl>
                                        <p:attrNameLst>
                                          <p:attrName>style.visibility</p:attrName>
                                        </p:attrNameLst>
                                      </p:cBhvr>
                                      <p:to>
                                        <p:strVal val="visible"/>
                                      </p:to>
                                    </p:set>
                                    <p:anim calcmode="lin" valueType="num">
                                      <p:cBhvr additive="base">
                                        <p:cTn id="11" dur="500" fill="hold"/>
                                        <p:tgtEl>
                                          <p:spTgt spid="51204"/>
                                        </p:tgtEl>
                                        <p:attrNameLst>
                                          <p:attrName>ppt_x</p:attrName>
                                        </p:attrNameLst>
                                      </p:cBhvr>
                                      <p:tavLst>
                                        <p:tav tm="0">
                                          <p:val>
                                            <p:strVal val="#ppt_x"/>
                                          </p:val>
                                        </p:tav>
                                        <p:tav tm="100000">
                                          <p:val>
                                            <p:strVal val="#ppt_x"/>
                                          </p:val>
                                        </p:tav>
                                      </p:tavLst>
                                    </p:anim>
                                    <p:anim calcmode="lin" valueType="num">
                                      <p:cBhvr additive="base">
                                        <p:cTn id="12" dur="500" fill="hold"/>
                                        <p:tgtEl>
                                          <p:spTgt spid="51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p:bldP spid="51205"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3983567" y="3716339"/>
            <a:ext cx="787188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latin typeface="方正粗宋简体" panose="03000509000000000000" pitchFamily="65" charset="-122"/>
                <a:ea typeface="方正粗宋简体" panose="03000509000000000000" pitchFamily="65" charset="-122"/>
              </a:rPr>
              <a:t>       </a:t>
            </a:r>
            <a:r>
              <a:rPr lang="zh-CN" altLang="en-US" sz="2000" dirty="0">
                <a:solidFill>
                  <a:srgbClr val="E33113"/>
                </a:solidFill>
                <a:latin typeface="方正粗宋简体" panose="03000509000000000000" pitchFamily="65" charset="-122"/>
                <a:ea typeface="方正粗宋简体" panose="03000509000000000000" pitchFamily="65" charset="-122"/>
              </a:rPr>
              <a:t>曹操</a:t>
            </a:r>
            <a:r>
              <a:rPr lang="zh-CN" altLang="en-US" sz="2000" dirty="0">
                <a:latin typeface="方正粗宋简体" panose="03000509000000000000" pitchFamily="65" charset="-122"/>
                <a:ea typeface="方正粗宋简体" panose="03000509000000000000" pitchFamily="65" charset="-122"/>
              </a:rPr>
              <a:t>患有“头风眩”病，发病时头部剧烈疼痛，每次都是</a:t>
            </a:r>
            <a:r>
              <a:rPr lang="zh-CN" altLang="en-US" sz="2000" dirty="0">
                <a:solidFill>
                  <a:srgbClr val="E33113"/>
                </a:solidFill>
                <a:latin typeface="方正粗宋简体" panose="03000509000000000000" pitchFamily="65" charset="-122"/>
                <a:ea typeface="方正粗宋简体" panose="03000509000000000000" pitchFamily="65" charset="-122"/>
              </a:rPr>
              <a:t>华佗</a:t>
            </a:r>
            <a:r>
              <a:rPr lang="zh-CN" altLang="en-US" sz="2000" dirty="0">
                <a:latin typeface="方正粗宋简体" panose="03000509000000000000" pitchFamily="65" charset="-122"/>
                <a:ea typeface="方正粗宋简体" panose="03000509000000000000" pitchFamily="65" charset="-122"/>
              </a:rPr>
              <a:t>用针灸治好的，往往是针到病除。曹操想把华佗留在身边当侍医，华佗不愿成为他个人的御医，从而放弃为人民防病治病的机会，便借口“呆在许昌时间长了，思念故乡”，“求还取方”而告假回家了。后来，曹操派人“累书呼之”，华佗借口“妻子有病”，拒绝回许昌为操治病，当操探知其妻并未病时，非常生气，一怒之下，把华佗押回</a:t>
            </a:r>
            <a:r>
              <a:rPr lang="zh-CN" altLang="en-US" sz="2000" dirty="0">
                <a:solidFill>
                  <a:srgbClr val="E33113"/>
                </a:solidFill>
                <a:latin typeface="方正粗宋简体" panose="03000509000000000000" pitchFamily="65" charset="-122"/>
                <a:ea typeface="方正粗宋简体" panose="03000509000000000000" pitchFamily="65" charset="-122"/>
              </a:rPr>
              <a:t>许昌</a:t>
            </a:r>
            <a:r>
              <a:rPr lang="zh-CN" altLang="en-US" sz="2000" dirty="0">
                <a:latin typeface="方正粗宋简体" panose="03000509000000000000" pitchFamily="65" charset="-122"/>
                <a:ea typeface="方正粗宋简体" panose="03000509000000000000" pitchFamily="65" charset="-122"/>
              </a:rPr>
              <a:t>处决了。 </a:t>
            </a:r>
          </a:p>
        </p:txBody>
      </p:sp>
      <p:pic>
        <p:nvPicPr>
          <p:cNvPr id="52227" name="Picture 3" descr="caoc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300" y="333375"/>
            <a:ext cx="3371851"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Text Box 4"/>
          <p:cNvSpPr txBox="1">
            <a:spLocks noChangeArrowheads="1"/>
          </p:cNvSpPr>
          <p:nvPr/>
        </p:nvSpPr>
        <p:spPr bwMode="auto">
          <a:xfrm>
            <a:off x="1295401" y="188914"/>
            <a:ext cx="700828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solidFill>
                  <a:schemeClr val="tx2"/>
                </a:solidFill>
              </a:rPr>
              <a:t>       </a:t>
            </a:r>
            <a:r>
              <a:rPr lang="zh-CN" altLang="en-US" sz="2000" dirty="0">
                <a:solidFill>
                  <a:schemeClr val="tx2"/>
                </a:solidFill>
                <a:latin typeface="方正粗宋简体" panose="03000509000000000000" pitchFamily="65" charset="-122"/>
                <a:ea typeface="方正粗宋简体" panose="03000509000000000000" pitchFamily="65" charset="-122"/>
              </a:rPr>
              <a:t>曹操刺杀董卓不成，单骑逃出洛阳，飞奔谯郡，路经中牟县时被擒，县令</a:t>
            </a:r>
            <a:r>
              <a:rPr lang="zh-CN" altLang="en-US" sz="2000" dirty="0">
                <a:solidFill>
                  <a:srgbClr val="E33113"/>
                </a:solidFill>
                <a:latin typeface="方正粗宋简体" panose="03000509000000000000" pitchFamily="65" charset="-122"/>
                <a:ea typeface="方正粗宋简体" panose="03000509000000000000" pitchFamily="65" charset="-122"/>
              </a:rPr>
              <a:t>陈宫</a:t>
            </a:r>
            <a:r>
              <a:rPr lang="zh-CN" altLang="en-US" sz="2000" dirty="0">
                <a:solidFill>
                  <a:schemeClr val="tx2"/>
                </a:solidFill>
                <a:latin typeface="方正粗宋简体" panose="03000509000000000000" pitchFamily="65" charset="-122"/>
                <a:ea typeface="方正粗宋简体" panose="03000509000000000000" pitchFamily="65" charset="-122"/>
              </a:rPr>
              <a:t>慕曹操忠义，乃弃官与之一起逃亡。两人行至</a:t>
            </a:r>
            <a:r>
              <a:rPr lang="zh-CN" altLang="en-US" sz="2000" dirty="0">
                <a:solidFill>
                  <a:srgbClr val="E33113"/>
                </a:solidFill>
                <a:latin typeface="方正粗宋简体" panose="03000509000000000000" pitchFamily="65" charset="-122"/>
                <a:ea typeface="方正粗宋简体" panose="03000509000000000000" pitchFamily="65" charset="-122"/>
              </a:rPr>
              <a:t>成皋</a:t>
            </a:r>
            <a:r>
              <a:rPr lang="zh-CN" altLang="en-US" sz="2000" dirty="0">
                <a:solidFill>
                  <a:schemeClr val="tx2"/>
                </a:solidFill>
                <a:latin typeface="方正粗宋简体" panose="03000509000000000000" pitchFamily="65" charset="-122"/>
                <a:ea typeface="方正粗宋简体" panose="03000509000000000000" pitchFamily="65" charset="-122"/>
              </a:rPr>
              <a:t>，投曹父故人</a:t>
            </a:r>
            <a:r>
              <a:rPr lang="zh-CN" altLang="en-US" sz="2000" dirty="0">
                <a:solidFill>
                  <a:srgbClr val="E33113"/>
                </a:solidFill>
                <a:latin typeface="方正粗宋简体" panose="03000509000000000000" pitchFamily="65" charset="-122"/>
                <a:ea typeface="方正粗宋简体" panose="03000509000000000000" pitchFamily="65" charset="-122"/>
              </a:rPr>
              <a:t>吕伯奢</a:t>
            </a:r>
            <a:r>
              <a:rPr lang="zh-CN" altLang="en-US" sz="2000" dirty="0">
                <a:solidFill>
                  <a:schemeClr val="tx2"/>
                </a:solidFill>
                <a:latin typeface="方正粗宋简体" panose="03000509000000000000" pitchFamily="65" charset="-122"/>
                <a:ea typeface="方正粗宋简体" panose="03000509000000000000" pitchFamily="65" charset="-122"/>
              </a:rPr>
              <a:t>家中求宿，受到热情款待，吕伯奢并亲往西村沽酒，然曹操闻堂后有磨刀之声，疑其图己，遂与陈宫将吕家八人全部杀死，其实吕家磨刀只是为了杀猪款客。操与陈宫无法，只好逃走，途中与沽酒而归的吕伯奢相遇，曹操害怕暴露真相，干脆连吕伯奢也杀了。陈宫惊问其故，操曰："</a:t>
            </a:r>
            <a:r>
              <a:rPr lang="zh-CN" altLang="en-US" sz="2000" dirty="0">
                <a:solidFill>
                  <a:srgbClr val="E33113"/>
                </a:solidFill>
                <a:latin typeface="方正粗宋简体" panose="03000509000000000000" pitchFamily="65" charset="-122"/>
                <a:ea typeface="方正粗宋简体" panose="03000509000000000000" pitchFamily="65" charset="-122"/>
              </a:rPr>
              <a:t>宁教我负天下人，休教天下人负我！</a:t>
            </a:r>
            <a:r>
              <a:rPr lang="zh-CN" altLang="en-US" sz="2000" dirty="0">
                <a:solidFill>
                  <a:schemeClr val="tx2"/>
                </a:solidFill>
                <a:latin typeface="方正粗宋简体" panose="03000509000000000000" pitchFamily="65" charset="-122"/>
                <a:ea typeface="方正粗宋简体" panose="03000509000000000000" pitchFamily="65" charset="-122"/>
              </a:rPr>
              <a:t>"</a:t>
            </a:r>
            <a:r>
              <a:rPr lang="zh-CN" altLang="en-US" b="0" dirty="0">
                <a:latin typeface="方正粗宋简体" panose="03000509000000000000" pitchFamily="65" charset="-122"/>
                <a:ea typeface="方正粗宋简体" panose="03000509000000000000" pitchFamily="65" charset="-122"/>
              </a:rPr>
              <a:t> </a:t>
            </a:r>
          </a:p>
        </p:txBody>
      </p:sp>
      <p:sp>
        <p:nvSpPr>
          <p:cNvPr id="52229" name="Text Box 5"/>
          <p:cNvSpPr txBox="1">
            <a:spLocks noChangeArrowheads="1"/>
          </p:cNvSpPr>
          <p:nvPr/>
        </p:nvSpPr>
        <p:spPr bwMode="auto">
          <a:xfrm>
            <a:off x="389693" y="765176"/>
            <a:ext cx="677108" cy="1800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0000"/>
                </a:solidFill>
                <a:latin typeface="方正粗宋简体" panose="03000509000000000000" pitchFamily="65" charset="-122"/>
                <a:ea typeface="方正粗宋简体" panose="03000509000000000000" pitchFamily="65" charset="-122"/>
              </a:rPr>
              <a:t>杀吕伯奢</a:t>
            </a:r>
          </a:p>
        </p:txBody>
      </p:sp>
      <p:sp>
        <p:nvSpPr>
          <p:cNvPr id="52230" name="Text Box 6"/>
          <p:cNvSpPr txBox="1">
            <a:spLocks noChangeArrowheads="1"/>
          </p:cNvSpPr>
          <p:nvPr/>
        </p:nvSpPr>
        <p:spPr bwMode="auto">
          <a:xfrm>
            <a:off x="2845025" y="4076700"/>
            <a:ext cx="677108" cy="1512888"/>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0000"/>
                </a:solidFill>
                <a:latin typeface="方正粗宋简体" panose="03000509000000000000" pitchFamily="65" charset="-122"/>
                <a:ea typeface="方正粗宋简体" panose="03000509000000000000" pitchFamily="65" charset="-122"/>
              </a:rPr>
              <a:t>杀华佗</a:t>
            </a:r>
          </a:p>
        </p:txBody>
      </p:sp>
      <p:sp>
        <p:nvSpPr>
          <p:cNvPr id="52231" name="AutoShape 7">
            <a:hlinkClick r:id="rId3" action="ppaction://hlinksldjump" highlightClick="1"/>
          </p:cNvPr>
          <p:cNvSpPr>
            <a:spLocks noChangeArrowheads="1"/>
          </p:cNvSpPr>
          <p:nvPr/>
        </p:nvSpPr>
        <p:spPr bwMode="auto">
          <a:xfrm>
            <a:off x="624418" y="5805488"/>
            <a:ext cx="478367" cy="431800"/>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22502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additive="base">
                                        <p:cTn id="7" dur="500" fill="hold"/>
                                        <p:tgtEl>
                                          <p:spTgt spid="52226"/>
                                        </p:tgtEl>
                                        <p:attrNameLst>
                                          <p:attrName>ppt_x</p:attrName>
                                        </p:attrNameLst>
                                      </p:cBhvr>
                                      <p:tavLst>
                                        <p:tav tm="0">
                                          <p:val>
                                            <p:strVal val="#ppt_x"/>
                                          </p:val>
                                        </p:tav>
                                        <p:tav tm="100000">
                                          <p:val>
                                            <p:strVal val="#ppt_x"/>
                                          </p:val>
                                        </p:tav>
                                      </p:tavLst>
                                    </p:anim>
                                    <p:anim calcmode="lin" valueType="num">
                                      <p:cBhvr additive="base">
                                        <p:cTn id="8" dur="500" fill="hold"/>
                                        <p:tgtEl>
                                          <p:spTgt spid="522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230"/>
                                        </p:tgtEl>
                                        <p:attrNameLst>
                                          <p:attrName>style.visibility</p:attrName>
                                        </p:attrNameLst>
                                      </p:cBhvr>
                                      <p:to>
                                        <p:strVal val="visible"/>
                                      </p:to>
                                    </p:set>
                                    <p:anim calcmode="lin" valueType="num">
                                      <p:cBhvr additive="base">
                                        <p:cTn id="11" dur="500" fill="hold"/>
                                        <p:tgtEl>
                                          <p:spTgt spid="52230"/>
                                        </p:tgtEl>
                                        <p:attrNameLst>
                                          <p:attrName>ppt_x</p:attrName>
                                        </p:attrNameLst>
                                      </p:cBhvr>
                                      <p:tavLst>
                                        <p:tav tm="0">
                                          <p:val>
                                            <p:strVal val="#ppt_x"/>
                                          </p:val>
                                        </p:tav>
                                        <p:tav tm="100000">
                                          <p:val>
                                            <p:strVal val="#ppt_x"/>
                                          </p:val>
                                        </p:tav>
                                      </p:tavLst>
                                    </p:anim>
                                    <p:anim calcmode="lin" valueType="num">
                                      <p:cBhvr additive="base">
                                        <p:cTn id="12" dur="500" fill="hold"/>
                                        <p:tgtEl>
                                          <p:spTgt spid="522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5223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956735" y="1268413"/>
            <a:ext cx="10562166"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latin typeface="方正粗宋简体" panose="03000509000000000000" pitchFamily="65" charset="-122"/>
                <a:ea typeface="方正粗宋简体" panose="03000509000000000000" pitchFamily="65" charset="-122"/>
              </a:rPr>
              <a:t>         </a:t>
            </a:r>
            <a:r>
              <a:rPr lang="zh-CN" altLang="en-US" sz="2000" dirty="0">
                <a:solidFill>
                  <a:srgbClr val="FF0000"/>
                </a:solidFill>
                <a:latin typeface="方正粗宋简体" panose="03000509000000000000" pitchFamily="65" charset="-122"/>
                <a:ea typeface="方正粗宋简体" panose="03000509000000000000" pitchFamily="65" charset="-122"/>
              </a:rPr>
              <a:t>曹操</a:t>
            </a:r>
            <a:r>
              <a:rPr lang="zh-CN" altLang="en-US" sz="2000" dirty="0">
                <a:latin typeface="方正粗宋简体" panose="03000509000000000000" pitchFamily="65" charset="-122"/>
                <a:ea typeface="方正粗宋简体" panose="03000509000000000000" pitchFamily="65" charset="-122"/>
              </a:rPr>
              <a:t>占据黄河中下游以南的地区，“挟天子以令诸侯”，在政治上取得了优势，势力迅速发展。北方的最大军阀</a:t>
            </a:r>
            <a:r>
              <a:rPr lang="zh-CN" altLang="en-US" sz="2000" dirty="0">
                <a:solidFill>
                  <a:srgbClr val="FF0000"/>
                </a:solidFill>
                <a:latin typeface="方正粗宋简体" panose="03000509000000000000" pitchFamily="65" charset="-122"/>
                <a:ea typeface="方正粗宋简体" panose="03000509000000000000" pitchFamily="65" charset="-122"/>
              </a:rPr>
              <a:t>袁绍</a:t>
            </a:r>
            <a:r>
              <a:rPr lang="zh-CN" altLang="en-US" sz="2000" dirty="0">
                <a:latin typeface="方正粗宋简体" panose="03000509000000000000" pitchFamily="65" charset="-122"/>
                <a:ea typeface="方正粗宋简体" panose="03000509000000000000" pitchFamily="65" charset="-122"/>
              </a:rPr>
              <a:t>率</a:t>
            </a:r>
            <a:r>
              <a:rPr lang="en-US" altLang="zh-CN" sz="2000" dirty="0">
                <a:solidFill>
                  <a:srgbClr val="FF0000"/>
                </a:solidFill>
                <a:latin typeface="方正粗宋简体" panose="03000509000000000000" pitchFamily="65" charset="-122"/>
                <a:ea typeface="方正粗宋简体" panose="03000509000000000000" pitchFamily="65" charset="-122"/>
              </a:rPr>
              <a:t>10</a:t>
            </a:r>
            <a:r>
              <a:rPr lang="zh-CN" altLang="en-US" sz="2000" dirty="0">
                <a:solidFill>
                  <a:srgbClr val="FF0000"/>
                </a:solidFill>
                <a:latin typeface="方正粗宋简体" panose="03000509000000000000" pitchFamily="65" charset="-122"/>
                <a:ea typeface="方正粗宋简体" panose="03000509000000000000" pitchFamily="65" charset="-122"/>
              </a:rPr>
              <a:t>万精兵</a:t>
            </a:r>
            <a:r>
              <a:rPr lang="zh-CN" altLang="en-US" sz="2000" dirty="0">
                <a:latin typeface="方正粗宋简体" panose="03000509000000000000" pitchFamily="65" charset="-122"/>
                <a:ea typeface="方正粗宋简体" panose="03000509000000000000" pitchFamily="65" charset="-122"/>
              </a:rPr>
              <a:t>南下，企图一举消灭曹操。当时，</a:t>
            </a:r>
            <a:r>
              <a:rPr lang="zh-CN" altLang="en-US" sz="2000" dirty="0">
                <a:solidFill>
                  <a:srgbClr val="FF0000"/>
                </a:solidFill>
                <a:latin typeface="方正粗宋简体" panose="03000509000000000000" pitchFamily="65" charset="-122"/>
                <a:ea typeface="方正粗宋简体" panose="03000509000000000000" pitchFamily="65" charset="-122"/>
              </a:rPr>
              <a:t>曹操</a:t>
            </a:r>
            <a:r>
              <a:rPr lang="zh-CN" altLang="en-US" sz="2000" dirty="0">
                <a:latin typeface="方正粗宋简体" panose="03000509000000000000" pitchFamily="65" charset="-122"/>
                <a:ea typeface="方正粗宋简体" panose="03000509000000000000" pitchFamily="65" charset="-122"/>
              </a:rPr>
              <a:t>兵少将寡，</a:t>
            </a:r>
            <a:r>
              <a:rPr lang="zh-CN" altLang="en-US" sz="2000" dirty="0">
                <a:solidFill>
                  <a:srgbClr val="FF0000"/>
                </a:solidFill>
                <a:latin typeface="方正粗宋简体" panose="03000509000000000000" pitchFamily="65" charset="-122"/>
                <a:ea typeface="方正粗宋简体" panose="03000509000000000000" pitchFamily="65" charset="-122"/>
              </a:rPr>
              <a:t>率主力</a:t>
            </a:r>
            <a:r>
              <a:rPr lang="en-US" altLang="zh-CN" sz="2000" dirty="0">
                <a:solidFill>
                  <a:srgbClr val="FF0000"/>
                </a:solidFill>
                <a:latin typeface="方正粗宋简体" panose="03000509000000000000" pitchFamily="65" charset="-122"/>
                <a:ea typeface="方正粗宋简体" panose="03000509000000000000" pitchFamily="65" charset="-122"/>
              </a:rPr>
              <a:t>2</a:t>
            </a:r>
            <a:r>
              <a:rPr lang="zh-CN" altLang="en-US" sz="2000" dirty="0">
                <a:solidFill>
                  <a:srgbClr val="FF0000"/>
                </a:solidFill>
                <a:latin typeface="方正粗宋简体" panose="03000509000000000000" pitchFamily="65" charset="-122"/>
                <a:ea typeface="方正粗宋简体" panose="03000509000000000000" pitchFamily="65" charset="-122"/>
              </a:rPr>
              <a:t>万</a:t>
            </a:r>
            <a:r>
              <a:rPr lang="zh-CN" altLang="en-US" sz="2000" dirty="0">
                <a:latin typeface="方正粗宋简体" panose="03000509000000000000" pitchFamily="65" charset="-122"/>
                <a:ea typeface="方正粗宋简体" panose="03000509000000000000" pitchFamily="65" charset="-122"/>
              </a:rPr>
              <a:t>北上迎敌。第二年，袁、曹两军相峙在官渡。曹操采用声东击西，各个击破的战术，奇袭袁军，斩袁绍的大将</a:t>
            </a:r>
            <a:r>
              <a:rPr lang="zh-CN" altLang="en-US" sz="2000" dirty="0">
                <a:solidFill>
                  <a:srgbClr val="FF0000"/>
                </a:solidFill>
                <a:latin typeface="方正粗宋简体" panose="03000509000000000000" pitchFamily="65" charset="-122"/>
                <a:ea typeface="方正粗宋简体" panose="03000509000000000000" pitchFamily="65" charset="-122"/>
              </a:rPr>
              <a:t>颜良</a:t>
            </a:r>
            <a:r>
              <a:rPr lang="zh-CN" altLang="en-US" sz="2000" dirty="0">
                <a:latin typeface="方正粗宋简体" panose="03000509000000000000" pitchFamily="65" charset="-122"/>
                <a:ea typeface="方正粗宋简体" panose="03000509000000000000" pitchFamily="65" charset="-122"/>
              </a:rPr>
              <a:t>。然后，曹操又诱敌深入，斩袁绍的大将</a:t>
            </a:r>
            <a:r>
              <a:rPr lang="zh-CN" altLang="en-US" sz="2000" dirty="0">
                <a:solidFill>
                  <a:srgbClr val="FF0000"/>
                </a:solidFill>
                <a:latin typeface="方正粗宋简体" panose="03000509000000000000" pitchFamily="65" charset="-122"/>
                <a:ea typeface="方正粗宋简体" panose="03000509000000000000" pitchFamily="65" charset="-122"/>
              </a:rPr>
              <a:t>文丑</a:t>
            </a:r>
            <a:r>
              <a:rPr lang="zh-CN" altLang="en-US" sz="2000" dirty="0">
                <a:latin typeface="方正粗宋简体" panose="03000509000000000000" pitchFamily="65" charset="-122"/>
                <a:ea typeface="方正粗宋简体" panose="03000509000000000000" pitchFamily="65" charset="-122"/>
              </a:rPr>
              <a:t>。两战皆败，损失两员大将，袁军士气低落，但袁绍自恃兵多粮足，定要同曹操决一死战。监军</a:t>
            </a:r>
            <a:r>
              <a:rPr lang="zh-CN" altLang="en-US" sz="2000" dirty="0">
                <a:solidFill>
                  <a:srgbClr val="FF0000"/>
                </a:solidFill>
                <a:latin typeface="方正粗宋简体" panose="03000509000000000000" pitchFamily="65" charset="-122"/>
                <a:ea typeface="方正粗宋简体" panose="03000509000000000000" pitchFamily="65" charset="-122"/>
              </a:rPr>
              <a:t>沮授</a:t>
            </a:r>
            <a:r>
              <a:rPr lang="zh-CN" altLang="en-US" sz="2000" dirty="0">
                <a:latin typeface="方正粗宋简体" panose="03000509000000000000" pitchFamily="65" charset="-122"/>
                <a:ea typeface="方正粗宋简体" panose="03000509000000000000" pitchFamily="65" charset="-122"/>
              </a:rPr>
              <a:t>劝袁绍说，曹操兵少粮缺，难于持久，不如跟曹军长久相持。袁绍不听，决意急速进攻，谋士</a:t>
            </a:r>
            <a:r>
              <a:rPr lang="zh-CN" altLang="en-US" sz="2000" dirty="0">
                <a:solidFill>
                  <a:srgbClr val="FF0000"/>
                </a:solidFill>
                <a:latin typeface="方正粗宋简体" panose="03000509000000000000" pitchFamily="65" charset="-122"/>
                <a:ea typeface="方正粗宋简体" panose="03000509000000000000" pitchFamily="65" charset="-122"/>
              </a:rPr>
              <a:t>许攸</a:t>
            </a:r>
            <a:r>
              <a:rPr lang="zh-CN" altLang="en-US" sz="2000" dirty="0">
                <a:latin typeface="方正粗宋简体" panose="03000509000000000000" pitchFamily="65" charset="-122"/>
                <a:ea typeface="方正粗宋简体" panose="03000509000000000000" pitchFamily="65" charset="-122"/>
              </a:rPr>
              <a:t>献计说：曹兵固守官渡，后方必然空虚，可分兵偷袭许。袁绍又不听，坐失了良机。许攸献计不被采纳，又遭到袁绍的排斥，投奔了曹操，建议偷袭袁绍屯集军粮的</a:t>
            </a:r>
            <a:r>
              <a:rPr lang="zh-CN" altLang="en-US" sz="2000" dirty="0">
                <a:solidFill>
                  <a:srgbClr val="FF0000"/>
                </a:solidFill>
                <a:latin typeface="方正粗宋简体" panose="03000509000000000000" pitchFamily="65" charset="-122"/>
                <a:ea typeface="方正粗宋简体" panose="03000509000000000000" pitchFamily="65" charset="-122"/>
              </a:rPr>
              <a:t>乌巢</a:t>
            </a:r>
            <a:r>
              <a:rPr lang="zh-CN" altLang="en-US" sz="2000" dirty="0">
                <a:latin typeface="方正粗宋简体" panose="03000509000000000000" pitchFamily="65" charset="-122"/>
                <a:ea typeface="方正粗宋简体" panose="03000509000000000000" pitchFamily="65" charset="-122"/>
              </a:rPr>
              <a:t>。曹操率</a:t>
            </a:r>
            <a:r>
              <a:rPr lang="en-US" altLang="zh-CN" sz="2000" dirty="0">
                <a:latin typeface="方正粗宋简体" panose="03000509000000000000" pitchFamily="65" charset="-122"/>
                <a:ea typeface="方正粗宋简体" panose="03000509000000000000" pitchFamily="65" charset="-122"/>
              </a:rPr>
              <a:t>5000</a:t>
            </a:r>
            <a:r>
              <a:rPr lang="zh-CN" altLang="en-US" sz="2000" dirty="0">
                <a:latin typeface="方正粗宋简体" panose="03000509000000000000" pitchFamily="65" charset="-122"/>
                <a:ea typeface="方正粗宋简体" panose="03000509000000000000" pitchFamily="65" charset="-122"/>
              </a:rPr>
              <a:t>人马，伪装成袁军，偷袭乌巢，把袁绍的军粮全部烧毁。袁军听说军粮被烧，顿时大乱，曹军乘势出击，大败袁军，袁绍仅带</a:t>
            </a:r>
            <a:r>
              <a:rPr lang="en-US" altLang="zh-CN" sz="2000" dirty="0">
                <a:latin typeface="方正粗宋简体" panose="03000509000000000000" pitchFamily="65" charset="-122"/>
                <a:ea typeface="方正粗宋简体" panose="03000509000000000000" pitchFamily="65" charset="-122"/>
              </a:rPr>
              <a:t>800</a:t>
            </a:r>
            <a:r>
              <a:rPr lang="zh-CN" altLang="en-US" sz="2000" dirty="0">
                <a:latin typeface="方正粗宋简体" panose="03000509000000000000" pitchFamily="65" charset="-122"/>
                <a:ea typeface="方正粗宋简体" panose="03000509000000000000" pitchFamily="65" charset="-122"/>
              </a:rPr>
              <a:t>骑兵逃脱。 </a:t>
            </a:r>
            <a:br>
              <a:rPr lang="zh-CN" altLang="en-US" sz="2000" dirty="0">
                <a:latin typeface="方正粗宋简体" panose="03000509000000000000" pitchFamily="65" charset="-122"/>
                <a:ea typeface="方正粗宋简体" panose="03000509000000000000" pitchFamily="65" charset="-122"/>
              </a:rPr>
            </a:br>
            <a:r>
              <a:rPr lang="zh-CN" altLang="en-US" sz="2000" dirty="0">
                <a:latin typeface="方正粗宋简体" panose="03000509000000000000" pitchFamily="65" charset="-122"/>
                <a:ea typeface="方正粗宋简体" panose="03000509000000000000" pitchFamily="65" charset="-122"/>
              </a:rPr>
              <a:t>       曹操在官渡之战中</a:t>
            </a:r>
            <a:r>
              <a:rPr lang="zh-CN" altLang="en-US" sz="2000" dirty="0">
                <a:solidFill>
                  <a:srgbClr val="C00000"/>
                </a:solidFill>
                <a:latin typeface="方正粗宋简体" panose="03000509000000000000" pitchFamily="65" charset="-122"/>
                <a:ea typeface="方正粗宋简体" panose="03000509000000000000" pitchFamily="65" charset="-122"/>
              </a:rPr>
              <a:t>消灭了袁军主力，奠定了统一北方的基础</a:t>
            </a:r>
            <a:r>
              <a:rPr lang="zh-CN" altLang="en-US" sz="2000" dirty="0">
                <a:latin typeface="方正粗宋简体" panose="03000509000000000000" pitchFamily="65" charset="-122"/>
                <a:ea typeface="方正粗宋简体" panose="03000509000000000000" pitchFamily="65" charset="-122"/>
              </a:rPr>
              <a:t>。</a:t>
            </a:r>
            <a:r>
              <a:rPr lang="zh-CN" altLang="en-US" b="0" dirty="0">
                <a:latin typeface="方正粗宋简体" panose="03000509000000000000" pitchFamily="65" charset="-122"/>
                <a:ea typeface="方正粗宋简体" panose="03000509000000000000" pitchFamily="65" charset="-122"/>
              </a:rPr>
              <a:t> </a:t>
            </a:r>
          </a:p>
        </p:txBody>
      </p:sp>
      <p:sp>
        <p:nvSpPr>
          <p:cNvPr id="53251" name="Text Box 3"/>
          <p:cNvSpPr txBox="1">
            <a:spLocks noChangeArrowheads="1"/>
          </p:cNvSpPr>
          <p:nvPr/>
        </p:nvSpPr>
        <p:spPr bwMode="auto">
          <a:xfrm>
            <a:off x="3407833" y="579439"/>
            <a:ext cx="5471584"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3200" dirty="0">
                <a:solidFill>
                  <a:srgbClr val="FF0000"/>
                </a:solidFill>
                <a:latin typeface="方正粗宋简体" panose="03000509000000000000" pitchFamily="65" charset="-122"/>
                <a:ea typeface="方正粗宋简体" panose="03000509000000000000" pitchFamily="65" charset="-122"/>
              </a:rPr>
              <a:t>官 渡 之 战 </a:t>
            </a:r>
          </a:p>
        </p:txBody>
      </p:sp>
    </p:spTree>
    <p:extLst>
      <p:ext uri="{BB962C8B-B14F-4D97-AF65-F5344CB8AC3E}">
        <p14:creationId xmlns:p14="http://schemas.microsoft.com/office/powerpoint/2010/main" val="5144369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274" name="Picture 2" descr="gu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886200"/>
            <a:ext cx="3454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 Box 3"/>
          <p:cNvSpPr txBox="1">
            <a:spLocks noChangeArrowheads="1"/>
          </p:cNvSpPr>
          <p:nvPr/>
        </p:nvSpPr>
        <p:spPr bwMode="auto">
          <a:xfrm>
            <a:off x="0" y="188913"/>
            <a:ext cx="60960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400" dirty="0">
                <a:solidFill>
                  <a:srgbClr val="8E1F0C"/>
                </a:solidFill>
              </a:rPr>
              <a:t>           </a:t>
            </a:r>
            <a:r>
              <a:rPr lang="zh-CN" altLang="en-US" sz="3200" dirty="0" smtClean="0">
                <a:solidFill>
                  <a:srgbClr val="FF0000"/>
                </a:solidFill>
                <a:latin typeface="方正粗宋简体" panose="03000509000000000000" pitchFamily="65" charset="-122"/>
                <a:ea typeface="方正粗宋简体" panose="03000509000000000000" pitchFamily="65" charset="-122"/>
              </a:rPr>
              <a:t>过五关斩六将 </a:t>
            </a:r>
            <a:r>
              <a:rPr lang="zh-CN" altLang="en-US" dirty="0" smtClean="0"/>
              <a:t>                                                             </a:t>
            </a:r>
            <a:endParaRPr lang="en-US" altLang="zh-CN" dirty="0" smtClean="0"/>
          </a:p>
          <a:p>
            <a:pPr eaLnBrk="1" hangingPunct="1">
              <a:spcBef>
                <a:spcPct val="50000"/>
              </a:spcBef>
            </a:pPr>
            <a:r>
              <a:rPr lang="zh-CN" altLang="en-US" sz="2000" dirty="0" smtClean="0"/>
              <a:t>        </a:t>
            </a:r>
            <a:r>
              <a:rPr lang="zh-CN" altLang="en-US" sz="2000" b="0" dirty="0" smtClean="0">
                <a:latin typeface="方正粗宋简体" panose="03000509000000000000" pitchFamily="65" charset="-122"/>
                <a:ea typeface="方正粗宋简体" panose="03000509000000000000" pitchFamily="65" charset="-122"/>
              </a:rPr>
              <a:t>刘备军被曹操击败，刘、关、张失散。其中关羽被困在城外小山丘上，被曹操军包围。 曹操非常欣赏关羽才华英武 ，招降关羽 。关羽出于对兄长刘备的结拜誓言，以及保护兄嫂不被侵犯和与张辽的情谊，同意暂时归降曹操。关羽得到了刘备</a:t>
            </a:r>
            <a:r>
              <a:rPr lang="zh-CN" altLang="en-US" b="0" dirty="0" smtClean="0">
                <a:latin typeface="方正粗宋简体" panose="03000509000000000000" pitchFamily="65" charset="-122"/>
                <a:ea typeface="方正粗宋简体" panose="03000509000000000000" pitchFamily="65" charset="-122"/>
              </a:rPr>
              <a:t>在袁绍处 </a:t>
            </a:r>
            <a:r>
              <a:rPr lang="zh-CN" altLang="en-US" sz="2000" b="0" dirty="0" smtClean="0">
                <a:latin typeface="方正粗宋简体" panose="03000509000000000000" pitchFamily="65" charset="-122"/>
                <a:ea typeface="方正粗宋简体" panose="03000509000000000000" pitchFamily="65" charset="-122"/>
              </a:rPr>
              <a:t>，因此，立即向曹操请辞，但曹操避而不见，最后，关羽只能不辞而别。由于，没有得到曹操的手谕，因此，一路之上遭到了层层拦阻，但关羽凭借一己之力，过了五个曹操所辖关，立斩曹操六员大将。  </a:t>
            </a:r>
            <a:endParaRPr lang="zh-CN" altLang="en-US" sz="2000" b="0" dirty="0">
              <a:latin typeface="方正粗宋简体" panose="03000509000000000000" pitchFamily="65" charset="-122"/>
              <a:ea typeface="方正粗宋简体" panose="03000509000000000000" pitchFamily="65" charset="-122"/>
            </a:endParaRPr>
          </a:p>
        </p:txBody>
      </p:sp>
      <p:sp>
        <p:nvSpPr>
          <p:cNvPr id="54276" name="Text Box 4"/>
          <p:cNvSpPr txBox="1">
            <a:spLocks noChangeArrowheads="1"/>
          </p:cNvSpPr>
          <p:nvPr/>
        </p:nvSpPr>
        <p:spPr bwMode="auto">
          <a:xfrm>
            <a:off x="334434" y="4941889"/>
            <a:ext cx="499321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2400" dirty="0" smtClean="0">
                <a:solidFill>
                  <a:srgbClr val="8E1F0C"/>
                </a:solidFill>
                <a:latin typeface="方正粗宋简体" panose="03000509000000000000" pitchFamily="65" charset="-122"/>
                <a:ea typeface="方正粗宋简体" panose="03000509000000000000" pitchFamily="65" charset="-122"/>
              </a:rPr>
              <a:t>【</a:t>
            </a:r>
            <a:r>
              <a:rPr lang="zh-CN" altLang="en-US" sz="2400" dirty="0" smtClean="0">
                <a:solidFill>
                  <a:srgbClr val="8E1F0C"/>
                </a:solidFill>
                <a:latin typeface="方正粗宋简体" panose="03000509000000000000" pitchFamily="65" charset="-122"/>
                <a:ea typeface="方正粗宋简体" panose="03000509000000000000" pitchFamily="65" charset="-122"/>
              </a:rPr>
              <a:t>五关</a:t>
            </a:r>
            <a:r>
              <a:rPr lang="en-US" altLang="zh-CN" sz="2400" dirty="0" smtClean="0">
                <a:solidFill>
                  <a:srgbClr val="8E1F0C"/>
                </a:solidFill>
                <a:latin typeface="方正粗宋简体" panose="03000509000000000000" pitchFamily="65" charset="-122"/>
                <a:ea typeface="方正粗宋简体" panose="03000509000000000000" pitchFamily="65" charset="-122"/>
              </a:rPr>
              <a:t>】</a:t>
            </a:r>
            <a:r>
              <a:rPr lang="zh-CN" altLang="en-US" sz="2400" dirty="0" smtClean="0">
                <a:solidFill>
                  <a:schemeClr val="accent2"/>
                </a:solidFill>
                <a:latin typeface="方正粗宋简体" panose="03000509000000000000" pitchFamily="65" charset="-122"/>
                <a:ea typeface="方正粗宋简体" panose="03000509000000000000" pitchFamily="65" charset="-122"/>
              </a:rPr>
              <a:t>东</a:t>
            </a:r>
            <a:r>
              <a:rPr lang="zh-CN" altLang="en-US" sz="2400" dirty="0">
                <a:solidFill>
                  <a:schemeClr val="accent2"/>
                </a:solidFill>
                <a:latin typeface="方正粗宋简体" panose="03000509000000000000" pitchFamily="65" charset="-122"/>
                <a:ea typeface="方正粗宋简体" panose="03000509000000000000" pitchFamily="65" charset="-122"/>
              </a:rPr>
              <a:t>岭关、洛阳、汜水关、荥阳关、黄河</a:t>
            </a:r>
            <a:r>
              <a:rPr lang="zh-CN" altLang="en-US" sz="2400" dirty="0" smtClean="0">
                <a:solidFill>
                  <a:schemeClr val="accent2"/>
                </a:solidFill>
                <a:latin typeface="方正粗宋简体" panose="03000509000000000000" pitchFamily="65" charset="-122"/>
                <a:ea typeface="方正粗宋简体" panose="03000509000000000000" pitchFamily="65" charset="-122"/>
              </a:rPr>
              <a:t>渡口。</a:t>
            </a:r>
            <a:r>
              <a:rPr lang="en-US" altLang="zh-CN" sz="2400" dirty="0" smtClean="0">
                <a:solidFill>
                  <a:schemeClr val="accent2"/>
                </a:solidFill>
                <a:latin typeface="方正粗宋简体" panose="03000509000000000000" pitchFamily="65" charset="-122"/>
                <a:ea typeface="方正粗宋简体" panose="03000509000000000000" pitchFamily="65" charset="-122"/>
              </a:rPr>
              <a:t>【</a:t>
            </a:r>
            <a:r>
              <a:rPr lang="zh-CN" altLang="en-US" sz="2400" dirty="0" smtClean="0">
                <a:solidFill>
                  <a:srgbClr val="8E1F0C"/>
                </a:solidFill>
                <a:latin typeface="方正粗宋简体" panose="03000509000000000000" pitchFamily="65" charset="-122"/>
                <a:ea typeface="方正粗宋简体" panose="03000509000000000000" pitchFamily="65" charset="-122"/>
              </a:rPr>
              <a:t>六将</a:t>
            </a:r>
            <a:r>
              <a:rPr lang="en-US" altLang="zh-CN" sz="2400" dirty="0" smtClean="0">
                <a:solidFill>
                  <a:srgbClr val="8E1F0C"/>
                </a:solidFill>
                <a:latin typeface="方正粗宋简体" panose="03000509000000000000" pitchFamily="65" charset="-122"/>
                <a:ea typeface="方正粗宋简体" panose="03000509000000000000" pitchFamily="65" charset="-122"/>
              </a:rPr>
              <a:t>】</a:t>
            </a:r>
            <a:r>
              <a:rPr lang="zh-CN" altLang="en-US" sz="2400" dirty="0" smtClean="0">
                <a:solidFill>
                  <a:schemeClr val="accent2"/>
                </a:solidFill>
                <a:latin typeface="方正粗宋简体" panose="03000509000000000000" pitchFamily="65" charset="-122"/>
                <a:ea typeface="方正粗宋简体" panose="03000509000000000000" pitchFamily="65" charset="-122"/>
              </a:rPr>
              <a:t>孔秀</a:t>
            </a:r>
            <a:r>
              <a:rPr lang="zh-CN" altLang="en-US" sz="2400" dirty="0">
                <a:solidFill>
                  <a:schemeClr val="accent2"/>
                </a:solidFill>
                <a:latin typeface="方正粗宋简体" panose="03000509000000000000" pitchFamily="65" charset="-122"/>
                <a:ea typeface="方正粗宋简体" panose="03000509000000000000" pitchFamily="65" charset="-122"/>
              </a:rPr>
              <a:t>、</a:t>
            </a:r>
            <a:r>
              <a:rPr lang="zh-CN" altLang="en-US" sz="2400" dirty="0" smtClean="0">
                <a:solidFill>
                  <a:schemeClr val="accent2"/>
                </a:solidFill>
                <a:latin typeface="方正粗宋简体" panose="03000509000000000000" pitchFamily="65" charset="-122"/>
                <a:ea typeface="方正粗宋简体" panose="03000509000000000000" pitchFamily="65" charset="-122"/>
              </a:rPr>
              <a:t>孟坦、韩福</a:t>
            </a:r>
            <a:r>
              <a:rPr lang="zh-CN" altLang="en-US" sz="2400" dirty="0">
                <a:solidFill>
                  <a:schemeClr val="accent2"/>
                </a:solidFill>
                <a:latin typeface="方正粗宋简体" panose="03000509000000000000" pitchFamily="65" charset="-122"/>
                <a:ea typeface="方正粗宋简体" panose="03000509000000000000" pitchFamily="65" charset="-122"/>
              </a:rPr>
              <a:t>、卞喜、王植、</a:t>
            </a:r>
            <a:r>
              <a:rPr lang="zh-CN" altLang="en-US" sz="2400" dirty="0" smtClean="0">
                <a:solidFill>
                  <a:schemeClr val="accent2"/>
                </a:solidFill>
                <a:latin typeface="方正粗宋简体" panose="03000509000000000000" pitchFamily="65" charset="-122"/>
                <a:ea typeface="方正粗宋简体" panose="03000509000000000000" pitchFamily="65" charset="-122"/>
              </a:rPr>
              <a:t>秦琪。 </a:t>
            </a:r>
            <a:endParaRPr lang="zh-CN" altLang="en-US" sz="2400" dirty="0">
              <a:solidFill>
                <a:schemeClr val="accent2"/>
              </a:solidFill>
              <a:latin typeface="方正粗宋简体" panose="03000509000000000000" pitchFamily="65" charset="-122"/>
              <a:ea typeface="方正粗宋简体" panose="03000509000000000000" pitchFamily="65" charset="-122"/>
            </a:endParaRPr>
          </a:p>
        </p:txBody>
      </p:sp>
      <p:sp>
        <p:nvSpPr>
          <p:cNvPr id="54277" name="Text Box 5"/>
          <p:cNvSpPr txBox="1">
            <a:spLocks noChangeArrowheads="1"/>
          </p:cNvSpPr>
          <p:nvPr/>
        </p:nvSpPr>
        <p:spPr bwMode="auto">
          <a:xfrm>
            <a:off x="6127751" y="76200"/>
            <a:ext cx="6000749" cy="2985433"/>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t>        </a:t>
            </a:r>
            <a:r>
              <a:rPr lang="zh-CN" altLang="en-US" sz="2000" dirty="0">
                <a:solidFill>
                  <a:srgbClr val="E33113"/>
                </a:solidFill>
                <a:latin typeface="方正粗宋简体" panose="03000509000000000000" pitchFamily="65" charset="-122"/>
                <a:ea typeface="方正粗宋简体" panose="03000509000000000000" pitchFamily="65" charset="-122"/>
              </a:rPr>
              <a:t>关羽</a:t>
            </a:r>
            <a:r>
              <a:rPr lang="zh-CN" altLang="en-US" sz="2000" dirty="0">
                <a:solidFill>
                  <a:schemeClr val="tx2"/>
                </a:solidFill>
                <a:latin typeface="方正粗宋简体" panose="03000509000000000000" pitchFamily="65" charset="-122"/>
                <a:ea typeface="方正粗宋简体" panose="03000509000000000000" pitchFamily="65" charset="-122"/>
              </a:rPr>
              <a:t>刚刚围住樊城</a:t>
            </a:r>
            <a:r>
              <a:rPr lang="en-US" altLang="zh-CN" sz="2000" dirty="0">
                <a:solidFill>
                  <a:schemeClr val="tx2"/>
                </a:solidFill>
                <a:latin typeface="方正粗宋简体" panose="03000509000000000000" pitchFamily="65" charset="-122"/>
                <a:ea typeface="方正粗宋简体" panose="03000509000000000000" pitchFamily="65" charset="-122"/>
              </a:rPr>
              <a:t>,</a:t>
            </a:r>
            <a:r>
              <a:rPr lang="zh-CN" altLang="en-US" sz="2000" dirty="0">
                <a:solidFill>
                  <a:srgbClr val="E33113"/>
                </a:solidFill>
                <a:latin typeface="方正粗宋简体" panose="03000509000000000000" pitchFamily="65" charset="-122"/>
                <a:ea typeface="方正粗宋简体" panose="03000509000000000000" pitchFamily="65" charset="-122"/>
              </a:rPr>
              <a:t>曹操</a:t>
            </a:r>
            <a:r>
              <a:rPr lang="zh-CN" altLang="en-US" sz="2000" dirty="0">
                <a:solidFill>
                  <a:schemeClr val="tx2"/>
                </a:solidFill>
                <a:latin typeface="方正粗宋简体" panose="03000509000000000000" pitchFamily="65" charset="-122"/>
                <a:ea typeface="方正粗宋简体" panose="03000509000000000000" pitchFamily="65" charset="-122"/>
              </a:rPr>
              <a:t>派</a:t>
            </a:r>
            <a:r>
              <a:rPr lang="zh-CN" altLang="en-US" sz="2000" dirty="0">
                <a:solidFill>
                  <a:srgbClr val="E33113"/>
                </a:solidFill>
                <a:latin typeface="方正粗宋简体" panose="03000509000000000000" pitchFamily="65" charset="-122"/>
                <a:ea typeface="方正粗宋简体" panose="03000509000000000000" pitchFamily="65" charset="-122"/>
              </a:rPr>
              <a:t>于禁</a:t>
            </a:r>
            <a:r>
              <a:rPr lang="zh-CN" altLang="en-US" sz="2000" dirty="0">
                <a:solidFill>
                  <a:schemeClr val="tx2"/>
                </a:solidFill>
                <a:latin typeface="方正粗宋简体" panose="03000509000000000000" pitchFamily="65" charset="-122"/>
                <a:ea typeface="方正粗宋简体" panose="03000509000000000000" pitchFamily="65" charset="-122"/>
              </a:rPr>
              <a:t>统七军来援助曹仁。时值八月秋天，连日大雨不止。关羽仔细考察樊城以北的地形，发现襄江与白河水势甚急，又发现曹军驻扎在山谷之内，关羽把军队移于高阜处，</a:t>
            </a:r>
            <a:r>
              <a:rPr lang="zh-CN" altLang="en-US" sz="2000" dirty="0" smtClean="0">
                <a:solidFill>
                  <a:schemeClr val="tx2"/>
                </a:solidFill>
                <a:latin typeface="方正粗宋简体" panose="03000509000000000000" pitchFamily="65" charset="-122"/>
                <a:ea typeface="方正粗宋简体" panose="03000509000000000000" pitchFamily="65" charset="-122"/>
              </a:rPr>
              <a:t>差人防守各处</a:t>
            </a:r>
            <a:r>
              <a:rPr lang="zh-CN" altLang="en-US" sz="2000" dirty="0">
                <a:solidFill>
                  <a:schemeClr val="tx2"/>
                </a:solidFill>
                <a:latin typeface="方正粗宋简体" panose="03000509000000000000" pitchFamily="65" charset="-122"/>
                <a:ea typeface="方正粗宋简体" panose="03000509000000000000" pitchFamily="65" charset="-122"/>
              </a:rPr>
              <a:t>水口。在一个风雨大作的夜里，命人放水淹了魏将</a:t>
            </a:r>
            <a:r>
              <a:rPr lang="zh-CN" altLang="en-US" sz="2000" dirty="0">
                <a:solidFill>
                  <a:srgbClr val="E33113"/>
                </a:solidFill>
                <a:latin typeface="方正粗宋简体" panose="03000509000000000000" pitchFamily="65" charset="-122"/>
                <a:ea typeface="方正粗宋简体" panose="03000509000000000000" pitchFamily="65" charset="-122"/>
              </a:rPr>
              <a:t>于禁的七军</a:t>
            </a:r>
            <a:r>
              <a:rPr lang="zh-CN" altLang="en-US" sz="2000" dirty="0">
                <a:solidFill>
                  <a:schemeClr val="tx2"/>
                </a:solidFill>
                <a:latin typeface="方正粗宋简体" panose="03000509000000000000" pitchFamily="65" charset="-122"/>
                <a:ea typeface="方正粗宋简体" panose="03000509000000000000" pitchFamily="65" charset="-122"/>
              </a:rPr>
              <a:t>，于禁投降，</a:t>
            </a:r>
            <a:r>
              <a:rPr lang="zh-CN" altLang="en-US" sz="2000" dirty="0">
                <a:solidFill>
                  <a:srgbClr val="E33113"/>
                </a:solidFill>
                <a:latin typeface="方正粗宋简体" panose="03000509000000000000" pitchFamily="65" charset="-122"/>
                <a:ea typeface="方正粗宋简体" panose="03000509000000000000" pitchFamily="65" charset="-122"/>
              </a:rPr>
              <a:t>庞德</a:t>
            </a:r>
            <a:r>
              <a:rPr lang="zh-CN" altLang="en-US" sz="2000" dirty="0">
                <a:solidFill>
                  <a:schemeClr val="tx2"/>
                </a:solidFill>
                <a:latin typeface="方正粗宋简体" panose="03000509000000000000" pitchFamily="65" charset="-122"/>
                <a:ea typeface="方正粗宋简体" panose="03000509000000000000" pitchFamily="65" charset="-122"/>
              </a:rPr>
              <a:t>奋战被擒，誓不投降，引颈受刑，壮烈而</a:t>
            </a:r>
            <a:r>
              <a:rPr lang="zh-CN" altLang="en-US" sz="2000" dirty="0" smtClean="0">
                <a:solidFill>
                  <a:schemeClr val="tx2"/>
                </a:solidFill>
                <a:latin typeface="方正粗宋简体" panose="03000509000000000000" pitchFamily="65" charset="-122"/>
                <a:ea typeface="方正粗宋简体" panose="03000509000000000000" pitchFamily="65" charset="-122"/>
              </a:rPr>
              <a:t>死。</a:t>
            </a:r>
            <a:r>
              <a:rPr lang="zh-CN" altLang="en-US" b="0" dirty="0" smtClean="0">
                <a:solidFill>
                  <a:schemeClr val="tx2"/>
                </a:solidFill>
                <a:latin typeface="方正粗宋简体" panose="03000509000000000000" pitchFamily="65" charset="-122"/>
                <a:ea typeface="方正粗宋简体" panose="03000509000000000000" pitchFamily="65" charset="-122"/>
              </a:rPr>
              <a:t>    </a:t>
            </a:r>
            <a:endParaRPr lang="en-US" altLang="zh-CN" b="0" dirty="0" smtClean="0">
              <a:solidFill>
                <a:schemeClr val="tx2"/>
              </a:solidFill>
              <a:latin typeface="方正粗宋简体" panose="03000509000000000000" pitchFamily="65" charset="-122"/>
              <a:ea typeface="方正粗宋简体" panose="03000509000000000000" pitchFamily="65" charset="-122"/>
            </a:endParaRPr>
          </a:p>
          <a:p>
            <a:pPr algn="ctr" eaLnBrk="1" hangingPunct="1">
              <a:spcBef>
                <a:spcPct val="50000"/>
              </a:spcBef>
            </a:pPr>
            <a:r>
              <a:rPr lang="zh-CN" altLang="en-US" sz="3200" dirty="0" smtClean="0">
                <a:solidFill>
                  <a:srgbClr val="FF0000"/>
                </a:solidFill>
                <a:latin typeface="方正粗宋简体" panose="03000509000000000000" pitchFamily="65" charset="-122"/>
                <a:ea typeface="方正粗宋简体" panose="03000509000000000000" pitchFamily="65" charset="-122"/>
              </a:rPr>
              <a:t>水</a:t>
            </a:r>
            <a:r>
              <a:rPr lang="zh-CN" altLang="en-US" sz="3200" dirty="0">
                <a:solidFill>
                  <a:srgbClr val="FF0000"/>
                </a:solidFill>
                <a:latin typeface="方正粗宋简体" panose="03000509000000000000" pitchFamily="65" charset="-122"/>
                <a:ea typeface="方正粗宋简体" panose="03000509000000000000" pitchFamily="65" charset="-122"/>
              </a:rPr>
              <a:t>淹七军</a:t>
            </a:r>
            <a:r>
              <a:rPr lang="zh-CN" altLang="en-US" b="0" dirty="0"/>
              <a:t> </a:t>
            </a:r>
          </a:p>
        </p:txBody>
      </p:sp>
      <p:sp>
        <p:nvSpPr>
          <p:cNvPr id="54278" name="AutoShape 6">
            <a:hlinkClick r:id="rId3" action="ppaction://hlinksldjump" highlightClick="1"/>
          </p:cNvPr>
          <p:cNvSpPr>
            <a:spLocks noChangeArrowheads="1"/>
          </p:cNvSpPr>
          <p:nvPr/>
        </p:nvSpPr>
        <p:spPr bwMode="auto">
          <a:xfrm>
            <a:off x="11089218" y="6237288"/>
            <a:ext cx="670983" cy="431800"/>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90928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277"/>
                                        </p:tgtEl>
                                        <p:attrNameLst>
                                          <p:attrName>style.visibility</p:attrName>
                                        </p:attrNameLst>
                                      </p:cBhvr>
                                      <p:to>
                                        <p:strVal val="visible"/>
                                      </p:to>
                                    </p:set>
                                    <p:anim calcmode="lin" valueType="num">
                                      <p:cBhvr additive="base">
                                        <p:cTn id="7" dur="500" fill="hold"/>
                                        <p:tgtEl>
                                          <p:spTgt spid="54277"/>
                                        </p:tgtEl>
                                        <p:attrNameLst>
                                          <p:attrName>ppt_x</p:attrName>
                                        </p:attrNameLst>
                                      </p:cBhvr>
                                      <p:tavLst>
                                        <p:tav tm="0">
                                          <p:val>
                                            <p:strVal val="#ppt_x"/>
                                          </p:val>
                                        </p:tav>
                                        <p:tav tm="100000">
                                          <p:val>
                                            <p:strVal val="#ppt_x"/>
                                          </p:val>
                                        </p:tav>
                                      </p:tavLst>
                                    </p:anim>
                                    <p:anim calcmode="lin" valueType="num">
                                      <p:cBhvr additive="base">
                                        <p:cTn id="8" dur="500" fill="hold"/>
                                        <p:tgtEl>
                                          <p:spTgt spid="542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39185" y="333376"/>
            <a:ext cx="998431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t>        </a:t>
            </a:r>
            <a:r>
              <a:rPr lang="zh-CN" altLang="en-US" sz="2000" b="0" dirty="0">
                <a:latin typeface="方正粗宋简体" panose="03000509000000000000" pitchFamily="65" charset="-122"/>
                <a:ea typeface="方正粗宋简体" panose="03000509000000000000" pitchFamily="65" charset="-122"/>
              </a:rPr>
              <a:t>刘备为完成三足鼎立之势，需夺取西川，以立其业，故派大将</a:t>
            </a:r>
            <a:r>
              <a:rPr lang="zh-CN" altLang="en-US" sz="2000" b="0" dirty="0">
                <a:solidFill>
                  <a:srgbClr val="FF0000"/>
                </a:solidFill>
                <a:latin typeface="方正粗宋简体" panose="03000509000000000000" pitchFamily="65" charset="-122"/>
                <a:ea typeface="方正粗宋简体" panose="03000509000000000000" pitchFamily="65" charset="-122"/>
              </a:rPr>
              <a:t>关羽镇守要地</a:t>
            </a:r>
            <a:r>
              <a:rPr lang="zh-CN" altLang="en-US" sz="2000" b="0" dirty="0" smtClean="0">
                <a:solidFill>
                  <a:srgbClr val="FF0000"/>
                </a:solidFill>
                <a:latin typeface="方正粗宋简体" panose="03000509000000000000" pitchFamily="65" charset="-122"/>
                <a:ea typeface="方正粗宋简体" panose="03000509000000000000" pitchFamily="65" charset="-122"/>
              </a:rPr>
              <a:t>荆州</a:t>
            </a:r>
            <a:r>
              <a:rPr lang="zh-CN" altLang="en-US" sz="2000" b="0" dirty="0" smtClean="0">
                <a:latin typeface="方正粗宋简体" panose="03000509000000000000" pitchFamily="65" charset="-122"/>
                <a:ea typeface="方正粗宋简体" panose="03000509000000000000" pitchFamily="65" charset="-122"/>
              </a:rPr>
              <a:t>。</a:t>
            </a:r>
            <a:r>
              <a:rPr lang="zh-CN" altLang="en-US" sz="2000" b="0" dirty="0">
                <a:latin typeface="方正粗宋简体" panose="03000509000000000000" pitchFamily="65" charset="-122"/>
                <a:ea typeface="方正粗宋简体" panose="03000509000000000000" pitchFamily="65" charset="-122"/>
              </a:rPr>
              <a:t>吴国为了得到失去的土地，始终不放弃夺回荆州的想法，因此设酒宴名为招待关羽，实为</a:t>
            </a:r>
            <a:r>
              <a:rPr lang="zh-CN" altLang="en-US" sz="2000" b="0" dirty="0">
                <a:solidFill>
                  <a:srgbClr val="FF0000"/>
                </a:solidFill>
                <a:latin typeface="方正粗宋简体" panose="03000509000000000000" pitchFamily="65" charset="-122"/>
                <a:ea typeface="方正粗宋简体" panose="03000509000000000000" pitchFamily="65" charset="-122"/>
              </a:rPr>
              <a:t>鸿门之宴</a:t>
            </a:r>
            <a:r>
              <a:rPr lang="zh-CN" altLang="en-US" sz="2000" b="0" dirty="0" smtClean="0">
                <a:latin typeface="方正粗宋简体" panose="03000509000000000000" pitchFamily="65" charset="-122"/>
                <a:ea typeface="方正粗宋简体" panose="03000509000000000000" pitchFamily="65" charset="-122"/>
              </a:rPr>
              <a:t>。</a:t>
            </a:r>
            <a:r>
              <a:rPr lang="zh-CN" altLang="en-US" sz="2000" b="0" dirty="0">
                <a:solidFill>
                  <a:srgbClr val="FF0000"/>
                </a:solidFill>
                <a:latin typeface="方正粗宋简体" panose="03000509000000000000" pitchFamily="65" charset="-122"/>
                <a:ea typeface="方正粗宋简体" panose="03000509000000000000" pitchFamily="65" charset="-122"/>
              </a:rPr>
              <a:t>孙权</a:t>
            </a:r>
            <a:r>
              <a:rPr lang="zh-CN" altLang="en-US" sz="2000" b="0" dirty="0" smtClean="0">
                <a:latin typeface="方正粗宋简体" panose="03000509000000000000" pitchFamily="65" charset="-122"/>
                <a:ea typeface="方正粗宋简体" panose="03000509000000000000" pitchFamily="65" charset="-122"/>
              </a:rPr>
              <a:t>宴请</a:t>
            </a:r>
            <a:r>
              <a:rPr lang="zh-CN" altLang="en-US" sz="2000" b="0" dirty="0">
                <a:latin typeface="方正粗宋简体" panose="03000509000000000000" pitchFamily="65" charset="-122"/>
                <a:ea typeface="方正粗宋简体" panose="03000509000000000000" pitchFamily="65" charset="-122"/>
              </a:rPr>
              <a:t>关羽过江到东吴，席间埋伏刀斧手欲杀之。</a:t>
            </a:r>
            <a:r>
              <a:rPr lang="zh-CN" altLang="en-US" sz="2000" b="0" dirty="0">
                <a:solidFill>
                  <a:srgbClr val="FF0000"/>
                </a:solidFill>
                <a:latin typeface="方正粗宋简体" panose="03000509000000000000" pitchFamily="65" charset="-122"/>
                <a:ea typeface="方正粗宋简体" panose="03000509000000000000" pitchFamily="65" charset="-122"/>
              </a:rPr>
              <a:t>关羽</a:t>
            </a:r>
            <a:r>
              <a:rPr lang="zh-CN" altLang="en-US" sz="2000" b="0" dirty="0">
                <a:latin typeface="方正粗宋简体" panose="03000509000000000000" pitchFamily="65" charset="-122"/>
                <a:ea typeface="方正粗宋简体" panose="03000509000000000000" pitchFamily="65" charset="-122"/>
              </a:rPr>
              <a:t>久战沙场，熟读兵书，早知是计，便有所准备。故而只带领十几个随从人员，提着宝刀，轻驾小舟，单刀赴会。席间，</a:t>
            </a:r>
            <a:r>
              <a:rPr lang="zh-CN" altLang="en-US" sz="2000" b="0" dirty="0">
                <a:solidFill>
                  <a:srgbClr val="FF0000"/>
                </a:solidFill>
                <a:latin typeface="方正粗宋简体" panose="03000509000000000000" pitchFamily="65" charset="-122"/>
                <a:ea typeface="方正粗宋简体" panose="03000509000000000000" pitchFamily="65" charset="-122"/>
              </a:rPr>
              <a:t>关羽</a:t>
            </a:r>
            <a:r>
              <a:rPr lang="zh-CN" altLang="en-US" sz="2000" b="0" dirty="0">
                <a:latin typeface="方正粗宋简体" panose="03000509000000000000" pitchFamily="65" charset="-122"/>
                <a:ea typeface="方正粗宋简体" panose="03000509000000000000" pitchFamily="65" charset="-122"/>
              </a:rPr>
              <a:t>借</a:t>
            </a:r>
            <a:r>
              <a:rPr lang="zh-CN" altLang="en-US" sz="2000" b="0" dirty="0" smtClean="0">
                <a:latin typeface="方正粗宋简体" panose="03000509000000000000" pitchFamily="65" charset="-122"/>
                <a:ea typeface="方正粗宋简体" panose="03000509000000000000" pitchFamily="65" charset="-122"/>
              </a:rPr>
              <a:t>与</a:t>
            </a:r>
            <a:r>
              <a:rPr lang="zh-CN" altLang="en-US" sz="2000" b="0" dirty="0">
                <a:solidFill>
                  <a:srgbClr val="FF0000"/>
                </a:solidFill>
                <a:latin typeface="方正粗宋简体" panose="03000509000000000000" pitchFamily="65" charset="-122"/>
                <a:ea typeface="方正粗宋简体" panose="03000509000000000000" pitchFamily="65" charset="-122"/>
              </a:rPr>
              <a:t>鲁肃</a:t>
            </a:r>
            <a:r>
              <a:rPr lang="zh-CN" altLang="en-US" sz="2000" b="0" dirty="0" smtClean="0">
                <a:latin typeface="方正粗宋简体" panose="03000509000000000000" pitchFamily="65" charset="-122"/>
                <a:ea typeface="方正粗宋简体" panose="03000509000000000000" pitchFamily="65" charset="-122"/>
              </a:rPr>
              <a:t>多年</a:t>
            </a:r>
            <a:r>
              <a:rPr lang="zh-CN" altLang="en-US" sz="2000" b="0" dirty="0">
                <a:latin typeface="方正粗宋简体" panose="03000509000000000000" pitchFamily="65" charset="-122"/>
                <a:ea typeface="方正粗宋简体" panose="03000509000000000000" pitchFamily="65" charset="-122"/>
              </a:rPr>
              <a:t>未见叙旧为由，拉着</a:t>
            </a:r>
            <a:r>
              <a:rPr lang="zh-CN" altLang="en-US" sz="2000" b="0" dirty="0">
                <a:solidFill>
                  <a:srgbClr val="FF0000"/>
                </a:solidFill>
                <a:latin typeface="方正粗宋简体" panose="03000509000000000000" pitchFamily="65" charset="-122"/>
                <a:ea typeface="方正粗宋简体" panose="03000509000000000000" pitchFamily="65" charset="-122"/>
              </a:rPr>
              <a:t>鲁肃</a:t>
            </a:r>
            <a:r>
              <a:rPr lang="zh-CN" altLang="en-US" sz="2000" b="0" dirty="0">
                <a:latin typeface="方正粗宋简体" panose="03000509000000000000" pitchFamily="65" charset="-122"/>
                <a:ea typeface="方正粗宋简体" panose="03000509000000000000" pitchFamily="65" charset="-122"/>
              </a:rPr>
              <a:t>不放手，互相敬酒，实则以鲁肃为人质，以脱身。 埋伏刀斧手见鲁肃被困，不敢轻易下手，关羽不仅应邀赴了宴会，更</a:t>
            </a:r>
            <a:r>
              <a:rPr lang="zh-CN" altLang="en-US" sz="2000" b="0" dirty="0" smtClean="0">
                <a:latin typeface="方正粗宋简体" panose="03000509000000000000" pitchFamily="65" charset="-122"/>
                <a:ea typeface="方正粗宋简体" panose="03000509000000000000" pitchFamily="65" charset="-122"/>
              </a:rPr>
              <a:t>挫败了</a:t>
            </a:r>
            <a:r>
              <a:rPr lang="zh-CN" altLang="en-US" sz="2000" b="0" dirty="0">
                <a:latin typeface="方正粗宋简体" panose="03000509000000000000" pitchFamily="65" charset="-122"/>
                <a:ea typeface="方正粗宋简体" panose="03000509000000000000" pitchFamily="65" charset="-122"/>
              </a:rPr>
              <a:t>吴国的锐气，打消了</a:t>
            </a:r>
            <a:r>
              <a:rPr lang="zh-CN" altLang="en-US" sz="2000" b="0" dirty="0">
                <a:solidFill>
                  <a:srgbClr val="FF0000"/>
                </a:solidFill>
                <a:latin typeface="方正粗宋简体" panose="03000509000000000000" pitchFamily="65" charset="-122"/>
                <a:ea typeface="方正粗宋简体" panose="03000509000000000000" pitchFamily="65" charset="-122"/>
              </a:rPr>
              <a:t>孙权</a:t>
            </a:r>
            <a:r>
              <a:rPr lang="zh-CN" altLang="en-US" sz="2000" b="0" dirty="0" smtClean="0">
                <a:latin typeface="方正粗宋简体" panose="03000509000000000000" pitchFamily="65" charset="-122"/>
                <a:ea typeface="方正粗宋简体" panose="03000509000000000000" pitchFamily="65" charset="-122"/>
              </a:rPr>
              <a:t>收回</a:t>
            </a:r>
            <a:r>
              <a:rPr lang="zh-CN" altLang="en-US" sz="2000" b="0" dirty="0">
                <a:solidFill>
                  <a:srgbClr val="FF0000"/>
                </a:solidFill>
                <a:latin typeface="方正粗宋简体" panose="03000509000000000000" pitchFamily="65" charset="-122"/>
                <a:ea typeface="方正粗宋简体" panose="03000509000000000000" pitchFamily="65" charset="-122"/>
              </a:rPr>
              <a:t>荆州</a:t>
            </a:r>
            <a:r>
              <a:rPr lang="zh-CN" altLang="en-US" sz="2000" b="0" dirty="0" smtClean="0">
                <a:latin typeface="方正粗宋简体" panose="03000509000000000000" pitchFamily="65" charset="-122"/>
                <a:ea typeface="方正粗宋简体" panose="03000509000000000000" pitchFamily="65" charset="-122"/>
              </a:rPr>
              <a:t>的</a:t>
            </a:r>
            <a:r>
              <a:rPr lang="zh-CN" altLang="en-US" sz="2000" b="0" dirty="0">
                <a:latin typeface="方正粗宋简体" panose="03000509000000000000" pitchFamily="65" charset="-122"/>
                <a:ea typeface="方正粗宋简体" panose="03000509000000000000" pitchFamily="65" charset="-122"/>
              </a:rPr>
              <a:t>念头。 </a:t>
            </a:r>
          </a:p>
        </p:txBody>
      </p:sp>
      <p:sp>
        <p:nvSpPr>
          <p:cNvPr id="55299" name="Text Box 3"/>
          <p:cNvSpPr txBox="1">
            <a:spLocks noChangeArrowheads="1"/>
          </p:cNvSpPr>
          <p:nvPr/>
        </p:nvSpPr>
        <p:spPr bwMode="auto">
          <a:xfrm>
            <a:off x="5135035" y="3500439"/>
            <a:ext cx="666326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t>       </a:t>
            </a:r>
            <a:r>
              <a:rPr lang="zh-CN" altLang="en-US" sz="2000" dirty="0">
                <a:latin typeface="方正粗宋简体" panose="03000509000000000000" pitchFamily="65" charset="-122"/>
                <a:ea typeface="方正粗宋简体" panose="03000509000000000000" pitchFamily="65" charset="-122"/>
              </a:rPr>
              <a:t>刘备为保西川，出兵攻打汉中。孙权以</a:t>
            </a:r>
            <a:r>
              <a:rPr lang="zh-CN" altLang="en-US" sz="2000" dirty="0">
                <a:solidFill>
                  <a:srgbClr val="FF0000"/>
                </a:solidFill>
                <a:latin typeface="方正粗宋简体" panose="03000509000000000000" pitchFamily="65" charset="-122"/>
                <a:ea typeface="方正粗宋简体" panose="03000509000000000000" pitchFamily="65" charset="-122"/>
              </a:rPr>
              <a:t>吕蒙</a:t>
            </a:r>
            <a:r>
              <a:rPr lang="zh-CN" altLang="en-US" sz="2000" dirty="0">
                <a:latin typeface="方正粗宋简体" panose="03000509000000000000" pitchFamily="65" charset="-122"/>
                <a:ea typeface="方正粗宋简体" panose="03000509000000000000" pitchFamily="65" charset="-122"/>
              </a:rPr>
              <a:t>为大都督，同曹军合击关羽，关羽两臂俱被射伤。箭头有毒，毒已入骨，又青又肿，不能动弹。在与人</a:t>
            </a:r>
            <a:r>
              <a:rPr lang="zh-CN" altLang="en-US" sz="2000" dirty="0">
                <a:solidFill>
                  <a:srgbClr val="FF0000"/>
                </a:solidFill>
                <a:latin typeface="方正粗宋简体" panose="03000509000000000000" pitchFamily="65" charset="-122"/>
                <a:ea typeface="方正粗宋简体" panose="03000509000000000000" pitchFamily="65" charset="-122"/>
              </a:rPr>
              <a:t>饮酒对弈</a:t>
            </a:r>
            <a:r>
              <a:rPr lang="zh-CN" altLang="en-US" sz="2000" dirty="0">
                <a:latin typeface="方正粗宋简体" panose="03000509000000000000" pitchFamily="65" charset="-122"/>
                <a:ea typeface="方正粗宋简体" panose="03000509000000000000" pitchFamily="65" charset="-122"/>
              </a:rPr>
              <a:t>中，关羽伸开手臂，</a:t>
            </a:r>
            <a:r>
              <a:rPr lang="zh-CN" altLang="en-US" sz="2000" dirty="0">
                <a:solidFill>
                  <a:srgbClr val="FF0000"/>
                </a:solidFill>
                <a:latin typeface="方正粗宋简体" panose="03000509000000000000" pitchFamily="65" charset="-122"/>
                <a:ea typeface="方正粗宋简体" panose="03000509000000000000" pitchFamily="65" charset="-122"/>
              </a:rPr>
              <a:t>华佗</a:t>
            </a:r>
            <a:r>
              <a:rPr lang="zh-CN" altLang="en-US" sz="2000" dirty="0">
                <a:latin typeface="方正粗宋简体" panose="03000509000000000000" pitchFamily="65" charset="-122"/>
                <a:ea typeface="方正粗宋简体" panose="03000509000000000000" pitchFamily="65" charset="-122"/>
              </a:rPr>
              <a:t>下刀割破皮肉，用刀刮骨，</a:t>
            </a:r>
            <a:r>
              <a:rPr lang="zh-CN" altLang="en-US" sz="2000" dirty="0">
                <a:solidFill>
                  <a:srgbClr val="FF0000"/>
                </a:solidFill>
                <a:latin typeface="方正粗宋简体" panose="03000509000000000000" pitchFamily="65" charset="-122"/>
                <a:ea typeface="方正粗宋简体" panose="03000509000000000000" pitchFamily="65" charset="-122"/>
              </a:rPr>
              <a:t>悉悉有声</a:t>
            </a:r>
            <a:r>
              <a:rPr lang="zh-CN" altLang="en-US" sz="2000" dirty="0">
                <a:latin typeface="方正粗宋简体" panose="03000509000000000000" pitchFamily="65" charset="-122"/>
                <a:ea typeface="方正粗宋简体" panose="03000509000000000000" pitchFamily="65" charset="-122"/>
              </a:rPr>
              <a:t>，</a:t>
            </a:r>
            <a:r>
              <a:rPr lang="zh-CN" altLang="en-US" sz="2000" dirty="0">
                <a:solidFill>
                  <a:srgbClr val="FF0000"/>
                </a:solidFill>
                <a:latin typeface="方正粗宋简体" panose="03000509000000000000" pitchFamily="65" charset="-122"/>
                <a:ea typeface="方正粗宋简体" panose="03000509000000000000" pitchFamily="65" charset="-122"/>
              </a:rPr>
              <a:t>血流满大盆</a:t>
            </a:r>
            <a:r>
              <a:rPr lang="zh-CN" altLang="en-US" sz="2000" dirty="0">
                <a:latin typeface="方正粗宋简体" panose="03000509000000000000" pitchFamily="65" charset="-122"/>
                <a:ea typeface="方正粗宋简体" panose="03000509000000000000" pitchFamily="65" charset="-122"/>
              </a:rPr>
              <a:t>，左右将士掩面失色，关羽则</a:t>
            </a:r>
            <a:r>
              <a:rPr lang="zh-CN" altLang="en-US" sz="2000" dirty="0">
                <a:solidFill>
                  <a:srgbClr val="FF0000"/>
                </a:solidFill>
                <a:latin typeface="方正粗宋简体" panose="03000509000000000000" pitchFamily="65" charset="-122"/>
                <a:ea typeface="方正粗宋简体" panose="03000509000000000000" pitchFamily="65" charset="-122"/>
              </a:rPr>
              <a:t>饮酒谈笑自若</a:t>
            </a:r>
            <a:r>
              <a:rPr lang="zh-CN" altLang="en-US" sz="2000" dirty="0">
                <a:latin typeface="方正粗宋简体" panose="03000509000000000000" pitchFamily="65" charset="-122"/>
                <a:ea typeface="方正粗宋简体" panose="03000509000000000000" pitchFamily="65" charset="-122"/>
              </a:rPr>
              <a:t>。等到华佗刮尽骨上的毒，敷上药，缝上线，手术告成，</a:t>
            </a:r>
            <a:r>
              <a:rPr lang="zh-CN" altLang="en-US" sz="2000" dirty="0">
                <a:solidFill>
                  <a:srgbClr val="FF0000"/>
                </a:solidFill>
                <a:latin typeface="方正粗宋简体" panose="03000509000000000000" pitchFamily="65" charset="-122"/>
                <a:ea typeface="方正粗宋简体" panose="03000509000000000000" pitchFamily="65" charset="-122"/>
              </a:rPr>
              <a:t>关羽大笑而起</a:t>
            </a:r>
            <a:r>
              <a:rPr lang="zh-CN" altLang="en-US" sz="2000" dirty="0">
                <a:latin typeface="方正粗宋简体" panose="03000509000000000000" pitchFamily="65" charset="-122"/>
                <a:ea typeface="方正粗宋简体" panose="03000509000000000000" pitchFamily="65" charset="-122"/>
              </a:rPr>
              <a:t>。</a:t>
            </a:r>
            <a:r>
              <a:rPr lang="zh-CN" altLang="en-US" b="0" dirty="0">
                <a:latin typeface="方正粗宋简体" panose="03000509000000000000" pitchFamily="65" charset="-122"/>
                <a:ea typeface="方正粗宋简体" panose="03000509000000000000" pitchFamily="65" charset="-122"/>
              </a:rPr>
              <a:t> </a:t>
            </a:r>
          </a:p>
        </p:txBody>
      </p:sp>
      <p:sp>
        <p:nvSpPr>
          <p:cNvPr id="55300" name="Text Box 4"/>
          <p:cNvSpPr txBox="1">
            <a:spLocks noChangeArrowheads="1"/>
          </p:cNvSpPr>
          <p:nvPr/>
        </p:nvSpPr>
        <p:spPr bwMode="auto">
          <a:xfrm>
            <a:off x="10577037" y="981075"/>
            <a:ext cx="738664" cy="208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单刀赴会</a:t>
            </a:r>
          </a:p>
        </p:txBody>
      </p:sp>
      <p:sp>
        <p:nvSpPr>
          <p:cNvPr id="55301" name="Text Box 5"/>
          <p:cNvSpPr txBox="1">
            <a:spLocks noChangeArrowheads="1"/>
          </p:cNvSpPr>
          <p:nvPr/>
        </p:nvSpPr>
        <p:spPr bwMode="auto">
          <a:xfrm>
            <a:off x="4222803" y="3716338"/>
            <a:ext cx="738664"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刮骨疗伤</a:t>
            </a:r>
            <a:r>
              <a:rPr lang="zh-CN" altLang="en-US" b="0" dirty="0"/>
              <a:t> </a:t>
            </a:r>
          </a:p>
        </p:txBody>
      </p:sp>
      <p:pic>
        <p:nvPicPr>
          <p:cNvPr id="55302" name="Picture 6" descr="gu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3357563"/>
            <a:ext cx="3454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AutoShape 7">
            <a:hlinkClick r:id="rId3" action="ppaction://hlinksldjump" highlightClick="1"/>
          </p:cNvPr>
          <p:cNvSpPr>
            <a:spLocks noChangeArrowheads="1"/>
          </p:cNvSpPr>
          <p:nvPr/>
        </p:nvSpPr>
        <p:spPr bwMode="auto">
          <a:xfrm>
            <a:off x="10896600" y="6308726"/>
            <a:ext cx="575733" cy="549275"/>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175444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301"/>
                                        </p:tgtEl>
                                        <p:attrNameLst>
                                          <p:attrName>style.visibility</p:attrName>
                                        </p:attrNameLst>
                                      </p:cBhvr>
                                      <p:to>
                                        <p:strVal val="visible"/>
                                      </p:to>
                                    </p:set>
                                    <p:anim calcmode="lin" valueType="num">
                                      <p:cBhvr additive="base">
                                        <p:cTn id="7" dur="500" fill="hold"/>
                                        <p:tgtEl>
                                          <p:spTgt spid="55301"/>
                                        </p:tgtEl>
                                        <p:attrNameLst>
                                          <p:attrName>ppt_x</p:attrName>
                                        </p:attrNameLst>
                                      </p:cBhvr>
                                      <p:tavLst>
                                        <p:tav tm="0">
                                          <p:val>
                                            <p:strVal val="#ppt_x"/>
                                          </p:val>
                                        </p:tav>
                                        <p:tav tm="100000">
                                          <p:val>
                                            <p:strVal val="#ppt_x"/>
                                          </p:val>
                                        </p:tav>
                                      </p:tavLst>
                                    </p:anim>
                                    <p:anim calcmode="lin" valueType="num">
                                      <p:cBhvr additive="base">
                                        <p:cTn id="8" dur="500" fill="hold"/>
                                        <p:tgtEl>
                                          <p:spTgt spid="553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299"/>
                                        </p:tgtEl>
                                        <p:attrNameLst>
                                          <p:attrName>style.visibility</p:attrName>
                                        </p:attrNameLst>
                                      </p:cBhvr>
                                      <p:to>
                                        <p:strVal val="visible"/>
                                      </p:to>
                                    </p:set>
                                    <p:anim calcmode="lin" valueType="num">
                                      <p:cBhvr additive="base">
                                        <p:cTn id="11" dur="500" fill="hold"/>
                                        <p:tgtEl>
                                          <p:spTgt spid="55299"/>
                                        </p:tgtEl>
                                        <p:attrNameLst>
                                          <p:attrName>ppt_x</p:attrName>
                                        </p:attrNameLst>
                                      </p:cBhvr>
                                      <p:tavLst>
                                        <p:tav tm="0">
                                          <p:val>
                                            <p:strVal val="#ppt_x"/>
                                          </p:val>
                                        </p:tav>
                                        <p:tav tm="100000">
                                          <p:val>
                                            <p:strVal val="#ppt_x"/>
                                          </p:val>
                                        </p:tav>
                                      </p:tavLst>
                                    </p:anim>
                                    <p:anim calcmode="lin" valueType="num">
                                      <p:cBhvr additive="base">
                                        <p:cTn id="12" dur="500" fill="hold"/>
                                        <p:tgtEl>
                                          <p:spTgt spid="552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P spid="55301"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719667" y="333376"/>
            <a:ext cx="931333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solidFill>
                  <a:schemeClr val="tx2"/>
                </a:solidFill>
              </a:rPr>
              <a:t>       </a:t>
            </a:r>
            <a:r>
              <a:rPr lang="zh-CN" altLang="en-US" sz="2000" dirty="0">
                <a:solidFill>
                  <a:srgbClr val="FF0000"/>
                </a:solidFill>
                <a:latin typeface="方正粗宋简体" panose="03000509000000000000" pitchFamily="65" charset="-122"/>
                <a:ea typeface="方正粗宋简体" panose="03000509000000000000" pitchFamily="65" charset="-122"/>
              </a:rPr>
              <a:t>曹操、袁绍</a:t>
            </a:r>
            <a:r>
              <a:rPr lang="zh-CN" altLang="en-US" sz="2000" dirty="0">
                <a:solidFill>
                  <a:schemeClr val="tx2"/>
                </a:solidFill>
                <a:latin typeface="方正粗宋简体" panose="03000509000000000000" pitchFamily="65" charset="-122"/>
                <a:ea typeface="方正粗宋简体" panose="03000509000000000000" pitchFamily="65" charset="-122"/>
              </a:rPr>
              <a:t>等八路诸侯与</a:t>
            </a:r>
            <a:r>
              <a:rPr lang="zh-CN" altLang="en-US" sz="2000" dirty="0">
                <a:solidFill>
                  <a:srgbClr val="FF0000"/>
                </a:solidFill>
                <a:latin typeface="方正粗宋简体" panose="03000509000000000000" pitchFamily="65" charset="-122"/>
                <a:ea typeface="方正粗宋简体" panose="03000509000000000000" pitchFamily="65" charset="-122"/>
              </a:rPr>
              <a:t>吕布</a:t>
            </a:r>
            <a:r>
              <a:rPr lang="zh-CN" altLang="en-US" sz="2000" dirty="0">
                <a:solidFill>
                  <a:schemeClr val="tx2"/>
                </a:solidFill>
                <a:latin typeface="方正粗宋简体" panose="03000509000000000000" pitchFamily="65" charset="-122"/>
                <a:ea typeface="方正粗宋简体" panose="03000509000000000000" pitchFamily="65" charset="-122"/>
              </a:rPr>
              <a:t>对峙于汜水关，</a:t>
            </a:r>
            <a:r>
              <a:rPr lang="zh-CN" altLang="en-US" sz="2000" dirty="0">
                <a:solidFill>
                  <a:srgbClr val="FF0000"/>
                </a:solidFill>
                <a:latin typeface="方正粗宋简体" panose="03000509000000000000" pitchFamily="65" charset="-122"/>
                <a:ea typeface="方正粗宋简体" panose="03000509000000000000" pitchFamily="65" charset="-122"/>
              </a:rPr>
              <a:t>吕布部将华雄</a:t>
            </a:r>
            <a:r>
              <a:rPr lang="zh-CN" altLang="en-US" sz="2000" dirty="0">
                <a:solidFill>
                  <a:schemeClr val="tx2"/>
                </a:solidFill>
                <a:latin typeface="方正粗宋简体" panose="03000509000000000000" pitchFamily="65" charset="-122"/>
                <a:ea typeface="方正粗宋简体" panose="03000509000000000000" pitchFamily="65" charset="-122"/>
              </a:rPr>
              <a:t>打败了十八路兵马的先锋</a:t>
            </a:r>
            <a:r>
              <a:rPr lang="zh-CN" altLang="en-US" sz="2000" dirty="0">
                <a:solidFill>
                  <a:srgbClr val="FF0000"/>
                </a:solidFill>
                <a:latin typeface="方正粗宋简体" panose="03000509000000000000" pitchFamily="65" charset="-122"/>
                <a:ea typeface="方正粗宋简体" panose="03000509000000000000" pitchFamily="65" charset="-122"/>
              </a:rPr>
              <a:t>孙坚</a:t>
            </a:r>
            <a:r>
              <a:rPr lang="zh-CN" altLang="en-US" sz="2000" dirty="0">
                <a:solidFill>
                  <a:schemeClr val="tx2"/>
                </a:solidFill>
                <a:latin typeface="方正粗宋简体" panose="03000509000000000000" pitchFamily="65" charset="-122"/>
                <a:ea typeface="方正粗宋简体" panose="03000509000000000000" pitchFamily="65" charset="-122"/>
              </a:rPr>
              <a:t>，杀得联军损兵折将。担任</a:t>
            </a:r>
            <a:r>
              <a:rPr lang="zh-CN" altLang="en-US" sz="2000" dirty="0">
                <a:solidFill>
                  <a:srgbClr val="FF0000"/>
                </a:solidFill>
                <a:latin typeface="方正粗宋简体" panose="03000509000000000000" pitchFamily="65" charset="-122"/>
                <a:ea typeface="方正粗宋简体" panose="03000509000000000000" pitchFamily="65" charset="-122"/>
              </a:rPr>
              <a:t>弓箭手的关羽</a:t>
            </a:r>
            <a:r>
              <a:rPr lang="zh-CN" altLang="en-US" sz="2000" dirty="0">
                <a:solidFill>
                  <a:schemeClr val="tx2"/>
                </a:solidFill>
                <a:latin typeface="方正粗宋简体" panose="03000509000000000000" pitchFamily="65" charset="-122"/>
                <a:ea typeface="方正粗宋简体" panose="03000509000000000000" pitchFamily="65" charset="-122"/>
              </a:rPr>
              <a:t>请求上阵，袁绍认为关羽不过是个马弓手，上阵让华雄笑话。关羽大声说：“我如果杀不了华雄， 就请砍下我的脑袋。”曹操听了，十分欣赏，令人</a:t>
            </a:r>
            <a:r>
              <a:rPr lang="zh-CN" altLang="en-US" sz="2000" dirty="0">
                <a:solidFill>
                  <a:srgbClr val="FF0000"/>
                </a:solidFill>
                <a:latin typeface="方正粗宋简体" panose="03000509000000000000" pitchFamily="65" charset="-122"/>
                <a:ea typeface="方正粗宋简体" panose="03000509000000000000" pitchFamily="65" charset="-122"/>
              </a:rPr>
              <a:t>斟上一杯热酒为关羽壮行</a:t>
            </a:r>
            <a:r>
              <a:rPr lang="zh-CN" altLang="en-US" sz="2000" dirty="0">
                <a:solidFill>
                  <a:schemeClr val="tx2"/>
                </a:solidFill>
                <a:latin typeface="方正粗宋简体" panose="03000509000000000000" pitchFamily="65" charset="-122"/>
                <a:ea typeface="方正粗宋简体" panose="03000509000000000000" pitchFamily="65" charset="-122"/>
              </a:rPr>
              <a:t>。关羽接过酒杯，放在桌上说：“等我回来再喝吧！”关羽出帐提刀，飞身上马，</a:t>
            </a:r>
            <a:r>
              <a:rPr lang="zh-CN" altLang="en-US" sz="2000" dirty="0">
                <a:solidFill>
                  <a:srgbClr val="FF0000"/>
                </a:solidFill>
                <a:latin typeface="方正粗宋简体" panose="03000509000000000000" pitchFamily="65" charset="-122"/>
                <a:ea typeface="方正粗宋简体" panose="03000509000000000000" pitchFamily="65" charset="-122"/>
              </a:rPr>
              <a:t>不一会</a:t>
            </a:r>
            <a:r>
              <a:rPr lang="zh-CN" altLang="en-US" sz="2000" dirty="0">
                <a:solidFill>
                  <a:schemeClr val="tx2"/>
                </a:solidFill>
                <a:latin typeface="方正粗宋简体" panose="03000509000000000000" pitchFamily="65" charset="-122"/>
                <a:ea typeface="方正粗宋简体" panose="03000509000000000000" pitchFamily="65" charset="-122"/>
              </a:rPr>
              <a:t>，关羽已跃马归来，提华雄头颅掷于地上，曹操忙拿起桌上的酒杯递给他，</a:t>
            </a:r>
            <a:r>
              <a:rPr lang="zh-CN" altLang="en-US" sz="2000" dirty="0">
                <a:solidFill>
                  <a:srgbClr val="FF0000"/>
                </a:solidFill>
                <a:latin typeface="方正粗宋简体" panose="03000509000000000000" pitchFamily="65" charset="-122"/>
                <a:ea typeface="方正粗宋简体" panose="03000509000000000000" pitchFamily="65" charset="-122"/>
              </a:rPr>
              <a:t>而酒还是热的</a:t>
            </a:r>
            <a:r>
              <a:rPr lang="zh-CN" altLang="en-US" sz="2000" dirty="0">
                <a:solidFill>
                  <a:schemeClr val="tx2"/>
                </a:solidFill>
                <a:latin typeface="方正粗宋简体" panose="03000509000000000000" pitchFamily="65" charset="-122"/>
                <a:ea typeface="方正粗宋简体" panose="03000509000000000000" pitchFamily="65" charset="-122"/>
              </a:rPr>
              <a:t>。</a:t>
            </a:r>
            <a:r>
              <a:rPr lang="zh-CN" altLang="en-US" b="0" dirty="0">
                <a:latin typeface="方正粗宋简体" panose="03000509000000000000" pitchFamily="65" charset="-122"/>
                <a:ea typeface="方正粗宋简体" panose="03000509000000000000" pitchFamily="65" charset="-122"/>
              </a:rPr>
              <a:t> </a:t>
            </a:r>
          </a:p>
        </p:txBody>
      </p:sp>
      <p:sp>
        <p:nvSpPr>
          <p:cNvPr id="56323" name="Text Box 3"/>
          <p:cNvSpPr txBox="1">
            <a:spLocks noChangeArrowheads="1"/>
          </p:cNvSpPr>
          <p:nvPr/>
        </p:nvSpPr>
        <p:spPr bwMode="auto">
          <a:xfrm>
            <a:off x="814918" y="3357564"/>
            <a:ext cx="912071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t>       </a:t>
            </a:r>
            <a:r>
              <a:rPr lang="zh-CN" altLang="en-US" sz="2000" dirty="0">
                <a:solidFill>
                  <a:schemeClr val="tx2"/>
                </a:solidFill>
                <a:latin typeface="方正粗宋简体" panose="03000509000000000000" pitchFamily="65" charset="-122"/>
                <a:ea typeface="方正粗宋简体" panose="03000509000000000000" pitchFamily="65" charset="-122"/>
              </a:rPr>
              <a:t>关羽进攻</a:t>
            </a:r>
            <a:r>
              <a:rPr lang="zh-CN" altLang="en-US" sz="2000" dirty="0">
                <a:solidFill>
                  <a:srgbClr val="FF0000"/>
                </a:solidFill>
                <a:latin typeface="方正粗宋简体" panose="03000509000000000000" pitchFamily="65" charset="-122"/>
                <a:ea typeface="方正粗宋简体" panose="03000509000000000000" pitchFamily="65" charset="-122"/>
              </a:rPr>
              <a:t>樊城</a:t>
            </a:r>
            <a:r>
              <a:rPr lang="zh-CN" altLang="en-US" sz="2000" dirty="0">
                <a:solidFill>
                  <a:schemeClr val="tx2"/>
                </a:solidFill>
                <a:latin typeface="方正粗宋简体" panose="03000509000000000000" pitchFamily="65" charset="-122"/>
                <a:ea typeface="方正粗宋简体" panose="03000509000000000000" pitchFamily="65" charset="-122"/>
              </a:rPr>
              <a:t>，曾水淹于禁七军，军威大振，</a:t>
            </a:r>
            <a:r>
              <a:rPr lang="zh-CN" altLang="en-US" sz="2000" dirty="0">
                <a:solidFill>
                  <a:srgbClr val="FF0000"/>
                </a:solidFill>
                <a:latin typeface="方正粗宋简体" panose="03000509000000000000" pitchFamily="65" charset="-122"/>
                <a:ea typeface="方正粗宋简体" panose="03000509000000000000" pitchFamily="65" charset="-122"/>
              </a:rPr>
              <a:t>曹操</a:t>
            </a:r>
            <a:r>
              <a:rPr lang="zh-CN" altLang="en-US" sz="2000" dirty="0">
                <a:solidFill>
                  <a:schemeClr val="tx2"/>
                </a:solidFill>
                <a:latin typeface="方正粗宋简体" panose="03000509000000000000" pitchFamily="65" charset="-122"/>
                <a:ea typeface="方正粗宋简体" panose="03000509000000000000" pitchFamily="65" charset="-122"/>
              </a:rPr>
              <a:t>曾议</a:t>
            </a:r>
            <a:r>
              <a:rPr lang="zh-CN" altLang="en-US" sz="2000" dirty="0">
                <a:solidFill>
                  <a:srgbClr val="FF0000"/>
                </a:solidFill>
                <a:latin typeface="方正粗宋简体" panose="03000509000000000000" pitchFamily="65" charset="-122"/>
                <a:ea typeface="方正粗宋简体" panose="03000509000000000000" pitchFamily="65" charset="-122"/>
              </a:rPr>
              <a:t>迁都</a:t>
            </a:r>
            <a:r>
              <a:rPr lang="zh-CN" altLang="en-US" sz="2000" dirty="0">
                <a:solidFill>
                  <a:schemeClr val="tx2"/>
                </a:solidFill>
                <a:latin typeface="方正粗宋简体" panose="03000509000000000000" pitchFamily="65" charset="-122"/>
                <a:ea typeface="方正粗宋简体" panose="03000509000000000000" pitchFamily="65" charset="-122"/>
              </a:rPr>
              <a:t>以</a:t>
            </a:r>
            <a:r>
              <a:rPr lang="zh-CN" altLang="en-US" sz="2000" dirty="0">
                <a:solidFill>
                  <a:srgbClr val="FF0000"/>
                </a:solidFill>
                <a:latin typeface="方正粗宋简体" panose="03000509000000000000" pitchFamily="65" charset="-122"/>
                <a:ea typeface="方正粗宋简体" panose="03000509000000000000" pitchFamily="65" charset="-122"/>
              </a:rPr>
              <a:t>避其锋芒</a:t>
            </a:r>
            <a:r>
              <a:rPr lang="zh-CN" altLang="en-US" sz="2000" dirty="0">
                <a:solidFill>
                  <a:schemeClr val="tx2"/>
                </a:solidFill>
                <a:latin typeface="方正粗宋简体" panose="03000509000000000000" pitchFamily="65" charset="-122"/>
                <a:ea typeface="方正粗宋简体" panose="03000509000000000000" pitchFamily="65" charset="-122"/>
              </a:rPr>
              <a:t>。江东大将</a:t>
            </a:r>
            <a:r>
              <a:rPr lang="zh-CN" altLang="en-US" sz="2000" dirty="0">
                <a:solidFill>
                  <a:srgbClr val="FF0000"/>
                </a:solidFill>
                <a:latin typeface="方正粗宋简体" panose="03000509000000000000" pitchFamily="65" charset="-122"/>
                <a:ea typeface="方正粗宋简体" panose="03000509000000000000" pitchFamily="65" charset="-122"/>
              </a:rPr>
              <a:t>吕蒙</a:t>
            </a:r>
            <a:r>
              <a:rPr lang="zh-CN" altLang="en-US" sz="2000" dirty="0">
                <a:solidFill>
                  <a:schemeClr val="tx2"/>
                </a:solidFill>
                <a:latin typeface="方正粗宋简体" panose="03000509000000000000" pitchFamily="65" charset="-122"/>
                <a:ea typeface="方正粗宋简体" panose="03000509000000000000" pitchFamily="65" charset="-122"/>
              </a:rPr>
              <a:t>乘关羽与樊城守将</a:t>
            </a:r>
            <a:r>
              <a:rPr lang="zh-CN" altLang="en-US" sz="2000" dirty="0">
                <a:solidFill>
                  <a:srgbClr val="FF0000"/>
                </a:solidFill>
                <a:latin typeface="方正粗宋简体" panose="03000509000000000000" pitchFamily="65" charset="-122"/>
                <a:ea typeface="方正粗宋简体" panose="03000509000000000000" pitchFamily="65" charset="-122"/>
              </a:rPr>
              <a:t>曹仁</a:t>
            </a:r>
            <a:r>
              <a:rPr lang="zh-CN" altLang="en-US" sz="2000" dirty="0">
                <a:solidFill>
                  <a:schemeClr val="tx2"/>
                </a:solidFill>
                <a:latin typeface="方正粗宋简体" panose="03000509000000000000" pitchFamily="65" charset="-122"/>
                <a:ea typeface="方正粗宋简体" panose="03000509000000000000" pitchFamily="65" charset="-122"/>
              </a:rPr>
              <a:t>对峙之时偷袭荆州，攻占了关羽的大本营</a:t>
            </a:r>
            <a:r>
              <a:rPr lang="zh-CN" altLang="en-US" sz="2000" dirty="0">
                <a:solidFill>
                  <a:srgbClr val="FF0000"/>
                </a:solidFill>
                <a:latin typeface="方正粗宋简体" panose="03000509000000000000" pitchFamily="65" charset="-122"/>
                <a:ea typeface="方正粗宋简体" panose="03000509000000000000" pitchFamily="65" charset="-122"/>
              </a:rPr>
              <a:t>江陵</a:t>
            </a:r>
            <a:r>
              <a:rPr lang="zh-CN" altLang="en-US" sz="2000" dirty="0">
                <a:solidFill>
                  <a:schemeClr val="tx2"/>
                </a:solidFill>
                <a:latin typeface="方正粗宋简体" panose="03000509000000000000" pitchFamily="65" charset="-122"/>
                <a:ea typeface="方正粗宋简体" panose="03000509000000000000" pitchFamily="65" charset="-122"/>
              </a:rPr>
              <a:t>。关羽两面受敌，急忙从樊城撤兵西还，驻扎在麦城。</a:t>
            </a:r>
            <a:r>
              <a:rPr lang="zh-CN" altLang="en-US" sz="2000" dirty="0">
                <a:solidFill>
                  <a:srgbClr val="FF0000"/>
                </a:solidFill>
                <a:latin typeface="方正粗宋简体" panose="03000509000000000000" pitchFamily="65" charset="-122"/>
                <a:ea typeface="方正粗宋简体" panose="03000509000000000000" pitchFamily="65" charset="-122"/>
              </a:rPr>
              <a:t>吕蒙</a:t>
            </a:r>
            <a:r>
              <a:rPr lang="zh-CN" altLang="en-US" sz="2000" dirty="0">
                <a:solidFill>
                  <a:schemeClr val="tx2"/>
                </a:solidFill>
                <a:latin typeface="方正粗宋简体" panose="03000509000000000000" pitchFamily="65" charset="-122"/>
                <a:ea typeface="方正粗宋简体" panose="03000509000000000000" pitchFamily="65" charset="-122"/>
              </a:rPr>
              <a:t>采取分化瓦解的策略，使关羽的将士无心恋战，逐渐离散。关羽孤立无援，坚守麦城。</a:t>
            </a:r>
            <a:r>
              <a:rPr lang="zh-CN" altLang="en-US" sz="2000" dirty="0">
                <a:solidFill>
                  <a:srgbClr val="FF0000"/>
                </a:solidFill>
                <a:latin typeface="方正粗宋简体" panose="03000509000000000000" pitchFamily="65" charset="-122"/>
                <a:ea typeface="方正粗宋简体" panose="03000509000000000000" pitchFamily="65" charset="-122"/>
              </a:rPr>
              <a:t>孙权</a:t>
            </a:r>
            <a:r>
              <a:rPr lang="zh-CN" altLang="en-US" sz="2000" dirty="0">
                <a:solidFill>
                  <a:schemeClr val="tx2"/>
                </a:solidFill>
                <a:latin typeface="方正粗宋简体" panose="03000509000000000000" pitchFamily="65" charset="-122"/>
                <a:ea typeface="方正粗宋简体" panose="03000509000000000000" pitchFamily="65" charset="-122"/>
              </a:rPr>
              <a:t>派人</a:t>
            </a:r>
            <a:r>
              <a:rPr lang="zh-CN" altLang="en-US" sz="2000" dirty="0">
                <a:solidFill>
                  <a:srgbClr val="FF0000"/>
                </a:solidFill>
                <a:latin typeface="方正粗宋简体" panose="03000509000000000000" pitchFamily="65" charset="-122"/>
                <a:ea typeface="方正粗宋简体" panose="03000509000000000000" pitchFamily="65" charset="-122"/>
              </a:rPr>
              <a:t>诱降关羽</a:t>
            </a:r>
            <a:r>
              <a:rPr lang="zh-CN" altLang="en-US" sz="2000" dirty="0">
                <a:solidFill>
                  <a:schemeClr val="tx2"/>
                </a:solidFill>
                <a:latin typeface="方正粗宋简体" panose="03000509000000000000" pitchFamily="65" charset="-122"/>
                <a:ea typeface="方正粗宋简体" panose="03000509000000000000" pitchFamily="65" charset="-122"/>
              </a:rPr>
              <a:t>，</a:t>
            </a:r>
            <a:r>
              <a:rPr lang="zh-CN" altLang="en-US" sz="2000" dirty="0">
                <a:solidFill>
                  <a:srgbClr val="FF0000"/>
                </a:solidFill>
                <a:latin typeface="方正粗宋简体" panose="03000509000000000000" pitchFamily="65" charset="-122"/>
                <a:ea typeface="方正粗宋简体" panose="03000509000000000000" pitchFamily="65" charset="-122"/>
              </a:rPr>
              <a:t>关羽伪称投降</a:t>
            </a:r>
            <a:r>
              <a:rPr lang="zh-CN" altLang="en-US" sz="2000" dirty="0">
                <a:solidFill>
                  <a:schemeClr val="tx2"/>
                </a:solidFill>
                <a:latin typeface="方正粗宋简体" panose="03000509000000000000" pitchFamily="65" charset="-122"/>
                <a:ea typeface="方正粗宋简体" panose="03000509000000000000" pitchFamily="65" charset="-122"/>
              </a:rPr>
              <a:t>，在城头立幡旗，假做军士，自己却逃走，只有十多骑跟随。孙权派</a:t>
            </a:r>
            <a:r>
              <a:rPr lang="zh-CN" altLang="en-US" sz="2000" dirty="0">
                <a:solidFill>
                  <a:srgbClr val="FF0000"/>
                </a:solidFill>
                <a:latin typeface="方正粗宋简体" panose="03000509000000000000" pitchFamily="65" charset="-122"/>
                <a:ea typeface="方正粗宋简体" panose="03000509000000000000" pitchFamily="65" charset="-122"/>
              </a:rPr>
              <a:t>朱然</a:t>
            </a:r>
            <a:r>
              <a:rPr lang="zh-CN" altLang="en-US" sz="2000" dirty="0">
                <a:solidFill>
                  <a:schemeClr val="tx2"/>
                </a:solidFill>
                <a:latin typeface="方正粗宋简体" panose="03000509000000000000" pitchFamily="65" charset="-122"/>
                <a:ea typeface="方正粗宋简体" panose="03000509000000000000" pitchFamily="65" charset="-122"/>
              </a:rPr>
              <a:t>、</a:t>
            </a:r>
            <a:r>
              <a:rPr lang="zh-CN" altLang="en-US" sz="2000" dirty="0">
                <a:solidFill>
                  <a:srgbClr val="FF0000"/>
                </a:solidFill>
                <a:latin typeface="方正粗宋简体" panose="03000509000000000000" pitchFamily="65" charset="-122"/>
                <a:ea typeface="方正粗宋简体" panose="03000509000000000000" pitchFamily="65" charset="-122"/>
              </a:rPr>
              <a:t>潘璋</a:t>
            </a:r>
            <a:r>
              <a:rPr lang="zh-CN" altLang="en-US" sz="2000" dirty="0">
                <a:solidFill>
                  <a:schemeClr val="tx2"/>
                </a:solidFill>
                <a:latin typeface="方正粗宋简体" panose="03000509000000000000" pitchFamily="65" charset="-122"/>
                <a:ea typeface="方正粗宋简体" panose="03000509000000000000" pitchFamily="65" charset="-122"/>
              </a:rPr>
              <a:t>断了关羽各路，在</a:t>
            </a:r>
            <a:r>
              <a:rPr lang="zh-CN" altLang="en-US" sz="2000" dirty="0">
                <a:solidFill>
                  <a:srgbClr val="FF0000"/>
                </a:solidFill>
                <a:latin typeface="方正粗宋简体" panose="03000509000000000000" pitchFamily="65" charset="-122"/>
                <a:ea typeface="方正粗宋简体" panose="03000509000000000000" pitchFamily="65" charset="-122"/>
              </a:rPr>
              <a:t>临沮</a:t>
            </a:r>
            <a:r>
              <a:rPr lang="zh-CN" altLang="en-US" sz="2000" dirty="0">
                <a:solidFill>
                  <a:schemeClr val="tx2"/>
                </a:solidFill>
                <a:latin typeface="方正粗宋简体" panose="03000509000000000000" pitchFamily="65" charset="-122"/>
                <a:ea typeface="方正粗宋简体" panose="03000509000000000000" pitchFamily="65" charset="-122"/>
              </a:rPr>
              <a:t>捉获关羽和其子</a:t>
            </a:r>
            <a:r>
              <a:rPr lang="zh-CN" altLang="en-US" sz="2000" dirty="0">
                <a:solidFill>
                  <a:srgbClr val="FF0000"/>
                </a:solidFill>
                <a:latin typeface="方正粗宋简体" panose="03000509000000000000" pitchFamily="65" charset="-122"/>
                <a:ea typeface="方正粗宋简体" panose="03000509000000000000" pitchFamily="65" charset="-122"/>
              </a:rPr>
              <a:t>关平</a:t>
            </a:r>
            <a:r>
              <a:rPr lang="zh-CN" altLang="en-US" sz="2000" dirty="0">
                <a:solidFill>
                  <a:schemeClr val="tx2"/>
                </a:solidFill>
                <a:latin typeface="方正粗宋简体" panose="03000509000000000000" pitchFamily="65" charset="-122"/>
                <a:ea typeface="方正粗宋简体" panose="03000509000000000000" pitchFamily="65" charset="-122"/>
              </a:rPr>
              <a:t>，随即将其处死。 </a:t>
            </a:r>
          </a:p>
        </p:txBody>
      </p:sp>
      <p:sp>
        <p:nvSpPr>
          <p:cNvPr id="56324" name="Text Box 4"/>
          <p:cNvSpPr txBox="1">
            <a:spLocks noChangeArrowheads="1"/>
          </p:cNvSpPr>
          <p:nvPr/>
        </p:nvSpPr>
        <p:spPr bwMode="auto">
          <a:xfrm>
            <a:off x="10477554" y="3644900"/>
            <a:ext cx="738664"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败走麦城</a:t>
            </a:r>
            <a:r>
              <a:rPr lang="zh-CN" altLang="en-US" sz="3200" dirty="0"/>
              <a:t> </a:t>
            </a:r>
          </a:p>
        </p:txBody>
      </p:sp>
      <p:sp>
        <p:nvSpPr>
          <p:cNvPr id="56325" name="Text Box 5"/>
          <p:cNvSpPr txBox="1">
            <a:spLocks noChangeArrowheads="1"/>
          </p:cNvSpPr>
          <p:nvPr/>
        </p:nvSpPr>
        <p:spPr bwMode="auto">
          <a:xfrm>
            <a:off x="10477554" y="333376"/>
            <a:ext cx="738664"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温酒斩华雄 </a:t>
            </a:r>
          </a:p>
        </p:txBody>
      </p:sp>
      <p:sp>
        <p:nvSpPr>
          <p:cNvPr id="56326" name="AutoShape 6">
            <a:hlinkClick r:id="rId2" action="ppaction://hlinksldjump" highlightClick="1"/>
          </p:cNvPr>
          <p:cNvSpPr>
            <a:spLocks noChangeArrowheads="1"/>
          </p:cNvSpPr>
          <p:nvPr/>
        </p:nvSpPr>
        <p:spPr bwMode="auto">
          <a:xfrm>
            <a:off x="10173786" y="5926932"/>
            <a:ext cx="673100" cy="620712"/>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8545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anim calcmode="lin" valueType="num">
                                      <p:cBhvr additive="base">
                                        <p:cTn id="7" dur="500" fill="hold"/>
                                        <p:tgtEl>
                                          <p:spTgt spid="56323"/>
                                        </p:tgtEl>
                                        <p:attrNameLst>
                                          <p:attrName>ppt_x</p:attrName>
                                        </p:attrNameLst>
                                      </p:cBhvr>
                                      <p:tavLst>
                                        <p:tav tm="0">
                                          <p:val>
                                            <p:strVal val="#ppt_x"/>
                                          </p:val>
                                        </p:tav>
                                        <p:tav tm="100000">
                                          <p:val>
                                            <p:strVal val="#ppt_x"/>
                                          </p:val>
                                        </p:tav>
                                      </p:tavLst>
                                    </p:anim>
                                    <p:anim calcmode="lin" valueType="num">
                                      <p:cBhvr additive="base">
                                        <p:cTn id="8" dur="500" fill="hold"/>
                                        <p:tgtEl>
                                          <p:spTgt spid="563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324"/>
                                        </p:tgtEl>
                                        <p:attrNameLst>
                                          <p:attrName>style.visibility</p:attrName>
                                        </p:attrNameLst>
                                      </p:cBhvr>
                                      <p:to>
                                        <p:strVal val="visible"/>
                                      </p:to>
                                    </p:set>
                                    <p:anim calcmode="lin" valueType="num">
                                      <p:cBhvr additive="base">
                                        <p:cTn id="11" dur="500" fill="hold"/>
                                        <p:tgtEl>
                                          <p:spTgt spid="56324"/>
                                        </p:tgtEl>
                                        <p:attrNameLst>
                                          <p:attrName>ppt_x</p:attrName>
                                        </p:attrNameLst>
                                      </p:cBhvr>
                                      <p:tavLst>
                                        <p:tav tm="0">
                                          <p:val>
                                            <p:strVal val="#ppt_x"/>
                                          </p:val>
                                        </p:tav>
                                        <p:tav tm="100000">
                                          <p:val>
                                            <p:strVal val="#ppt_x"/>
                                          </p:val>
                                        </p:tav>
                                      </p:tavLst>
                                    </p:anim>
                                    <p:anim calcmode="lin" valueType="num">
                                      <p:cBhvr additive="base">
                                        <p:cTn id="12" dur="500" fill="hold"/>
                                        <p:tgtEl>
                                          <p:spTgt spid="56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zhang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7600"/>
            <a:ext cx="3556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3"/>
          <p:cNvSpPr txBox="1">
            <a:spLocks noChangeArrowheads="1"/>
          </p:cNvSpPr>
          <p:nvPr/>
        </p:nvSpPr>
        <p:spPr bwMode="auto">
          <a:xfrm>
            <a:off x="3790952" y="765175"/>
            <a:ext cx="8401049"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b="0" dirty="0">
                <a:latin typeface="方正粗宋简体" panose="03000509000000000000" pitchFamily="65" charset="-122"/>
                <a:ea typeface="方正粗宋简体" panose="03000509000000000000" pitchFamily="65" charset="-122"/>
              </a:rPr>
              <a:t>        </a:t>
            </a:r>
            <a:r>
              <a:rPr lang="zh-CN" altLang="en-US" sz="2400" b="0" dirty="0">
                <a:solidFill>
                  <a:schemeClr val="tx2"/>
                </a:solidFill>
                <a:latin typeface="方正粗宋简体" panose="03000509000000000000" pitchFamily="65" charset="-122"/>
                <a:ea typeface="方正粗宋简体" panose="03000509000000000000" pitchFamily="65" charset="-122"/>
              </a:rPr>
              <a:t>围困荆州</a:t>
            </a:r>
            <a:r>
              <a:rPr lang="zh-CN" altLang="en-US" b="0" dirty="0" smtClean="0">
                <a:latin typeface="方正粗宋简体" panose="03000509000000000000" pitchFamily="65" charset="-122"/>
                <a:ea typeface="方正粗宋简体" panose="03000509000000000000" pitchFamily="65" charset="-122"/>
              </a:rPr>
              <a:t>，</a:t>
            </a:r>
            <a:r>
              <a:rPr lang="zh-CN" altLang="en-US" sz="2400" b="0" dirty="0">
                <a:solidFill>
                  <a:srgbClr val="FF0000"/>
                </a:solidFill>
                <a:latin typeface="方正粗宋简体" panose="03000509000000000000" pitchFamily="65" charset="-122"/>
                <a:ea typeface="方正粗宋简体" panose="03000509000000000000" pitchFamily="65" charset="-122"/>
              </a:rPr>
              <a:t>曹操</a:t>
            </a:r>
            <a:r>
              <a:rPr lang="zh-CN" altLang="en-US" sz="2400" b="0" dirty="0">
                <a:solidFill>
                  <a:schemeClr val="tx2"/>
                </a:solidFill>
                <a:latin typeface="方正粗宋简体" panose="03000509000000000000" pitchFamily="65" charset="-122"/>
                <a:ea typeface="方正粗宋简体" panose="03000509000000000000" pitchFamily="65" charset="-122"/>
              </a:rPr>
              <a:t>率大军</a:t>
            </a:r>
            <a:r>
              <a:rPr lang="zh-CN" altLang="en-US" sz="2400" b="0" dirty="0">
                <a:solidFill>
                  <a:srgbClr val="FF0000"/>
                </a:solidFill>
                <a:latin typeface="方正粗宋简体" panose="03000509000000000000" pitchFamily="65" charset="-122"/>
                <a:ea typeface="方正粗宋简体" panose="03000509000000000000" pitchFamily="65" charset="-122"/>
              </a:rPr>
              <a:t>攻刘备</a:t>
            </a:r>
            <a:r>
              <a:rPr lang="zh-CN" altLang="en-US" sz="2400" b="0" dirty="0">
                <a:solidFill>
                  <a:schemeClr val="tx2"/>
                </a:solidFill>
                <a:latin typeface="方正粗宋简体" panose="03000509000000000000" pitchFamily="65" charset="-122"/>
                <a:ea typeface="方正粗宋简体" panose="03000509000000000000" pitchFamily="65" charset="-122"/>
              </a:rPr>
              <a:t>，刘备</a:t>
            </a:r>
            <a:r>
              <a:rPr lang="zh-CN" altLang="en-US" sz="2400" b="0" dirty="0">
                <a:solidFill>
                  <a:srgbClr val="FF0000"/>
                </a:solidFill>
                <a:latin typeface="方正粗宋简体" panose="03000509000000000000" pitchFamily="65" charset="-122"/>
                <a:ea typeface="方正粗宋简体" panose="03000509000000000000" pitchFamily="65" charset="-122"/>
              </a:rPr>
              <a:t>弃新野走樊城</a:t>
            </a:r>
            <a:r>
              <a:rPr lang="zh-CN" altLang="en-US" sz="2400" b="0" dirty="0">
                <a:solidFill>
                  <a:schemeClr val="tx2"/>
                </a:solidFill>
                <a:latin typeface="方正粗宋简体" panose="03000509000000000000" pitchFamily="65" charset="-122"/>
                <a:ea typeface="方正粗宋简体" panose="03000509000000000000" pitchFamily="65" charset="-122"/>
              </a:rPr>
              <a:t>，携民渡江，被曹操80万大军追杀。</a:t>
            </a:r>
            <a:r>
              <a:rPr lang="zh-CN" altLang="en-US" sz="2400" b="0" dirty="0">
                <a:solidFill>
                  <a:srgbClr val="FF0000"/>
                </a:solidFill>
                <a:latin typeface="方正粗宋简体" panose="03000509000000000000" pitchFamily="65" charset="-122"/>
                <a:ea typeface="方正粗宋简体" panose="03000509000000000000" pitchFamily="65" charset="-122"/>
              </a:rPr>
              <a:t>刘备之妻</a:t>
            </a:r>
            <a:r>
              <a:rPr lang="zh-CN" altLang="en-US" sz="2400" b="0" dirty="0" smtClean="0">
                <a:solidFill>
                  <a:srgbClr val="FF0000"/>
                </a:solidFill>
                <a:latin typeface="方正粗宋简体" panose="03000509000000000000" pitchFamily="65" charset="-122"/>
                <a:ea typeface="方正粗宋简体" panose="03000509000000000000" pitchFamily="65" charset="-122"/>
              </a:rPr>
              <a:t>糜</a:t>
            </a:r>
            <a:r>
              <a:rPr lang="en-US" altLang="zh-CN" sz="1050" b="0" dirty="0">
                <a:solidFill>
                  <a:srgbClr val="FF0000"/>
                </a:solidFill>
                <a:latin typeface="方正粗宋简体" panose="03000509000000000000" pitchFamily="65" charset="-122"/>
                <a:ea typeface="方正粗宋简体" panose="03000509000000000000" pitchFamily="65" charset="-122"/>
              </a:rPr>
              <a:t>[</a:t>
            </a:r>
            <a:r>
              <a:rPr lang="en-US" altLang="zh-CN" sz="1050" b="0" dirty="0" err="1" smtClean="0">
                <a:solidFill>
                  <a:srgbClr val="FF0000"/>
                </a:solidFill>
                <a:latin typeface="方正粗宋简体" panose="03000509000000000000" pitchFamily="65" charset="-122"/>
                <a:ea typeface="方正粗宋简体" panose="03000509000000000000" pitchFamily="65" charset="-122"/>
              </a:rPr>
              <a:t>mí</a:t>
            </a:r>
            <a:r>
              <a:rPr lang="en-US" altLang="zh-CN" sz="1050" b="0" dirty="0" smtClean="0">
                <a:solidFill>
                  <a:srgbClr val="FF0000"/>
                </a:solidFill>
                <a:latin typeface="方正粗宋简体" panose="03000509000000000000" pitchFamily="65" charset="-122"/>
                <a:ea typeface="方正粗宋简体" panose="03000509000000000000" pitchFamily="65" charset="-122"/>
              </a:rPr>
              <a:t>]</a:t>
            </a:r>
            <a:r>
              <a:rPr lang="zh-CN" altLang="en-US" sz="2400" b="0" dirty="0" smtClean="0">
                <a:solidFill>
                  <a:srgbClr val="FF0000"/>
                </a:solidFill>
                <a:latin typeface="方正粗宋简体" panose="03000509000000000000" pitchFamily="65" charset="-122"/>
                <a:ea typeface="方正粗宋简体" panose="03000509000000000000" pitchFamily="65" charset="-122"/>
              </a:rPr>
              <a:t>氏</a:t>
            </a:r>
            <a:r>
              <a:rPr lang="zh-CN" altLang="en-US" sz="2400" b="0" dirty="0">
                <a:solidFill>
                  <a:srgbClr val="FF0000"/>
                </a:solidFill>
                <a:latin typeface="方正粗宋简体" panose="03000509000000000000" pitchFamily="65" charset="-122"/>
                <a:ea typeface="方正粗宋简体" panose="03000509000000000000" pitchFamily="65" charset="-122"/>
              </a:rPr>
              <a:t>和阿斗落下</a:t>
            </a:r>
            <a:r>
              <a:rPr lang="zh-CN" altLang="en-US" sz="2400" b="0" dirty="0">
                <a:solidFill>
                  <a:schemeClr val="tx2"/>
                </a:solidFill>
                <a:latin typeface="方正粗宋简体" panose="03000509000000000000" pitchFamily="65" charset="-122"/>
                <a:ea typeface="方正粗宋简体" panose="03000509000000000000" pitchFamily="65" charset="-122"/>
              </a:rPr>
              <a:t>，于乱军中失散。</a:t>
            </a:r>
            <a:r>
              <a:rPr lang="zh-CN" altLang="en-US" sz="2400" b="0" dirty="0">
                <a:solidFill>
                  <a:srgbClr val="FF0000"/>
                </a:solidFill>
                <a:latin typeface="方正粗宋简体" panose="03000509000000000000" pitchFamily="65" charset="-122"/>
                <a:ea typeface="方正粗宋简体" panose="03000509000000000000" pitchFamily="65" charset="-122"/>
              </a:rPr>
              <a:t>赵云匹马独闯重围</a:t>
            </a:r>
            <a:r>
              <a:rPr lang="zh-CN" altLang="en-US" sz="2400" b="0" dirty="0">
                <a:solidFill>
                  <a:schemeClr val="tx2"/>
                </a:solidFill>
                <a:latin typeface="方正粗宋简体" panose="03000509000000000000" pitchFamily="65" charset="-122"/>
                <a:ea typeface="方正粗宋简体" panose="03000509000000000000" pitchFamily="65" charset="-122"/>
              </a:rPr>
              <a:t>，救出</a:t>
            </a:r>
            <a:r>
              <a:rPr lang="zh-CN" altLang="en-US" sz="2400" b="0" dirty="0">
                <a:solidFill>
                  <a:srgbClr val="FF0000"/>
                </a:solidFill>
                <a:latin typeface="方正粗宋简体" panose="03000509000000000000" pitchFamily="65" charset="-122"/>
                <a:ea typeface="方正粗宋简体" panose="03000509000000000000" pitchFamily="65" charset="-122"/>
              </a:rPr>
              <a:t>糜竺、简雍、甘夫人</a:t>
            </a:r>
            <a:r>
              <a:rPr lang="zh-CN" altLang="en-US" sz="2400" b="0" dirty="0">
                <a:solidFill>
                  <a:schemeClr val="tx2"/>
                </a:solidFill>
                <a:latin typeface="方正粗宋简体" panose="03000509000000000000" pitchFamily="65" charset="-122"/>
                <a:ea typeface="方正粗宋简体" panose="03000509000000000000" pitchFamily="65" charset="-122"/>
              </a:rPr>
              <a:t>等，糜夫人托子阿斗于赵云，投井而死。但曹操大军已经赶到。赵云怀抱阿斗，夺得曹操宝剑，于曹操80万大军中七进七出，杀死了曹军多名战将，力战突围脱险，最后带着小阿斗从曹军中全身而退。</a:t>
            </a:r>
            <a:r>
              <a:rPr lang="zh-CN" altLang="en-US" sz="2400" b="0" dirty="0">
                <a:latin typeface="方正粗宋简体" panose="03000509000000000000" pitchFamily="65" charset="-122"/>
                <a:ea typeface="方正粗宋简体" panose="03000509000000000000" pitchFamily="65" charset="-122"/>
              </a:rPr>
              <a:t>                 </a:t>
            </a:r>
          </a:p>
          <a:p>
            <a:pPr eaLnBrk="1" hangingPunct="1">
              <a:spcBef>
                <a:spcPct val="50000"/>
              </a:spcBef>
            </a:pPr>
            <a:r>
              <a:rPr lang="zh-CN" altLang="en-US" sz="2400" b="0" dirty="0">
                <a:latin typeface="方正粗宋简体" panose="03000509000000000000" pitchFamily="65" charset="-122"/>
                <a:ea typeface="方正粗宋简体" panose="03000509000000000000" pitchFamily="65" charset="-122"/>
              </a:rPr>
              <a:t>        文聘引军追赵云至长坂桥，只见张飞倒竖虎须，圆睁环眼，手</a:t>
            </a:r>
            <a:r>
              <a:rPr lang="zh-CN" altLang="en-US" sz="2400" b="0" dirty="0" smtClean="0">
                <a:latin typeface="方正粗宋简体" panose="03000509000000000000" pitchFamily="65" charset="-122"/>
                <a:ea typeface="方正粗宋简体" panose="03000509000000000000" pitchFamily="65" charset="-122"/>
              </a:rPr>
              <a:t>绰</a:t>
            </a:r>
            <a:r>
              <a:rPr lang="en-US" altLang="zh-CN" sz="1050" b="0" dirty="0">
                <a:latin typeface="方正粗宋简体" panose="03000509000000000000" pitchFamily="65" charset="-122"/>
                <a:ea typeface="方正粗宋简体" panose="03000509000000000000" pitchFamily="65" charset="-122"/>
              </a:rPr>
              <a:t>[</a:t>
            </a:r>
            <a:r>
              <a:rPr lang="en-US" altLang="zh-CN" sz="1050" b="0" dirty="0" err="1">
                <a:latin typeface="方正粗宋简体" panose="03000509000000000000" pitchFamily="65" charset="-122"/>
                <a:ea typeface="方正粗宋简体" panose="03000509000000000000" pitchFamily="65" charset="-122"/>
              </a:rPr>
              <a:t>chāo</a:t>
            </a:r>
            <a:r>
              <a:rPr lang="en-US" altLang="zh-CN" sz="1050" b="0" dirty="0">
                <a:latin typeface="方正粗宋简体" panose="03000509000000000000" pitchFamily="65" charset="-122"/>
                <a:ea typeface="方正粗宋简体" panose="03000509000000000000" pitchFamily="65" charset="-122"/>
              </a:rPr>
              <a:t>]</a:t>
            </a:r>
            <a:r>
              <a:rPr lang="zh-CN" altLang="en-US" sz="2400" b="0" dirty="0" smtClean="0">
                <a:latin typeface="方正粗宋简体" panose="03000509000000000000" pitchFamily="65" charset="-122"/>
                <a:ea typeface="方正粗宋简体" panose="03000509000000000000" pitchFamily="65" charset="-122"/>
              </a:rPr>
              <a:t>蛇</a:t>
            </a:r>
            <a:r>
              <a:rPr lang="zh-CN" altLang="en-US" sz="2400" b="0" dirty="0">
                <a:latin typeface="方正粗宋简体" panose="03000509000000000000" pitchFamily="65" charset="-122"/>
                <a:ea typeface="方正粗宋简体" panose="03000509000000000000" pitchFamily="65" charset="-122"/>
              </a:rPr>
              <a:t>矛，立马桥上。飞乃厉声大喝曰：“我乃燕人张翼德也！谁敢与我决一死战？”声如巨雷。喊声未绝，喝断了桥梁水倒流，曹营战将，尽皆股</a:t>
            </a:r>
            <a:r>
              <a:rPr lang="zh-CN" altLang="en-US" sz="2400" b="0" dirty="0" smtClean="0">
                <a:latin typeface="方正粗宋简体" panose="03000509000000000000" pitchFamily="65" charset="-122"/>
                <a:ea typeface="方正粗宋简体" panose="03000509000000000000" pitchFamily="65" charset="-122"/>
              </a:rPr>
              <a:t>栗</a:t>
            </a:r>
            <a:r>
              <a:rPr lang="en-US" altLang="zh-CN" sz="2400" b="0" dirty="0" smtClean="0">
                <a:latin typeface="方正粗宋简体" panose="03000509000000000000" pitchFamily="65" charset="-122"/>
                <a:ea typeface="方正粗宋简体" panose="03000509000000000000" pitchFamily="65" charset="-122"/>
              </a:rPr>
              <a:t>;</a:t>
            </a:r>
            <a:r>
              <a:rPr lang="zh-CN" altLang="en-US" sz="2400" b="0" dirty="0">
                <a:latin typeface="方正粗宋简体" panose="03000509000000000000" pitchFamily="65" charset="-122"/>
                <a:ea typeface="方正粗宋简体" panose="03000509000000000000" pitchFamily="65" charset="-122"/>
              </a:rPr>
              <a:t>曹军闻</a:t>
            </a:r>
            <a:r>
              <a:rPr lang="zh-CN" altLang="en-US" sz="2400" b="0" dirty="0" smtClean="0">
                <a:latin typeface="方正粗宋简体" panose="03000509000000000000" pitchFamily="65" charset="-122"/>
                <a:ea typeface="方正粗宋简体" panose="03000509000000000000" pitchFamily="65" charset="-122"/>
              </a:rPr>
              <a:t>之</a:t>
            </a:r>
            <a:r>
              <a:rPr lang="en-US" altLang="zh-CN" sz="2400" b="0" dirty="0" smtClean="0">
                <a:latin typeface="方正粗宋简体" panose="03000509000000000000" pitchFamily="65" charset="-122"/>
                <a:ea typeface="方正粗宋简体" panose="03000509000000000000" pitchFamily="65" charset="-122"/>
              </a:rPr>
              <a:t>,</a:t>
            </a:r>
            <a:r>
              <a:rPr lang="zh-CN" altLang="en-US" sz="2400" b="0" dirty="0" smtClean="0">
                <a:latin typeface="方正粗宋简体" panose="03000509000000000000" pitchFamily="65" charset="-122"/>
                <a:ea typeface="方正粗宋简体" panose="03000509000000000000" pitchFamily="65" charset="-122"/>
              </a:rPr>
              <a:t>畏惧</a:t>
            </a:r>
            <a:r>
              <a:rPr lang="zh-CN" altLang="en-US" sz="2400" b="0" dirty="0">
                <a:latin typeface="方正粗宋简体" panose="03000509000000000000" pitchFamily="65" charset="-122"/>
                <a:ea typeface="方正粗宋简体" panose="03000509000000000000" pitchFamily="65" charset="-122"/>
              </a:rPr>
              <a:t>而退</a:t>
            </a:r>
            <a:r>
              <a:rPr lang="zh-CN" altLang="en-US" sz="2400" b="0" dirty="0" smtClean="0">
                <a:latin typeface="方正粗宋简体" panose="03000509000000000000" pitchFamily="65" charset="-122"/>
                <a:ea typeface="方正粗宋简体" panose="03000509000000000000" pitchFamily="65" charset="-122"/>
              </a:rPr>
              <a:t>。</a:t>
            </a:r>
            <a:endParaRPr lang="zh-CN" altLang="en-US" sz="2400" b="0" dirty="0">
              <a:latin typeface="方正粗宋简体" panose="03000509000000000000" pitchFamily="65" charset="-122"/>
              <a:ea typeface="方正粗宋简体" panose="03000509000000000000" pitchFamily="65" charset="-122"/>
            </a:endParaRPr>
          </a:p>
        </p:txBody>
      </p:sp>
      <p:sp>
        <p:nvSpPr>
          <p:cNvPr id="57348" name="AutoShape 4">
            <a:hlinkClick r:id="rId3" action="ppaction://hlinksldjump" highlightClick="1"/>
          </p:cNvPr>
          <p:cNvSpPr>
            <a:spLocks noChangeArrowheads="1"/>
          </p:cNvSpPr>
          <p:nvPr/>
        </p:nvSpPr>
        <p:spPr bwMode="auto">
          <a:xfrm>
            <a:off x="11089218" y="6165850"/>
            <a:ext cx="673100" cy="503238"/>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57350" name="Picture 6" descr="zhao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54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Text Box 7"/>
          <p:cNvSpPr txBox="1">
            <a:spLocks noChangeArrowheads="1"/>
          </p:cNvSpPr>
          <p:nvPr/>
        </p:nvSpPr>
        <p:spPr bwMode="auto">
          <a:xfrm>
            <a:off x="6288617" y="188913"/>
            <a:ext cx="336126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E33113"/>
                </a:solidFill>
                <a:latin typeface="方正粗宋简体" panose="03000509000000000000" pitchFamily="65" charset="-122"/>
                <a:ea typeface="方正粗宋简体" panose="03000509000000000000" pitchFamily="65" charset="-122"/>
              </a:rPr>
              <a:t>大闹长坂坡</a:t>
            </a:r>
          </a:p>
        </p:txBody>
      </p:sp>
    </p:spTree>
    <p:extLst>
      <p:ext uri="{BB962C8B-B14F-4D97-AF65-F5344CB8AC3E}">
        <p14:creationId xmlns:p14="http://schemas.microsoft.com/office/powerpoint/2010/main" val="25829821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431800" y="333375"/>
            <a:ext cx="988906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b="0" dirty="0">
                <a:latin typeface="方正粗宋简体" panose="03000509000000000000" pitchFamily="65" charset="-122"/>
                <a:ea typeface="方正粗宋简体" panose="03000509000000000000" pitchFamily="65" charset="-122"/>
              </a:rPr>
              <a:t>       </a:t>
            </a:r>
            <a:r>
              <a:rPr lang="zh-CN" altLang="en-US" sz="2000" b="0" dirty="0">
                <a:solidFill>
                  <a:srgbClr val="FF0000"/>
                </a:solidFill>
                <a:latin typeface="方正粗宋简体" panose="03000509000000000000" pitchFamily="65" charset="-122"/>
                <a:ea typeface="方正粗宋简体" panose="03000509000000000000" pitchFamily="65" charset="-122"/>
              </a:rPr>
              <a:t>刘备要成就霸业，必先得到荆州</a:t>
            </a:r>
            <a:r>
              <a:rPr lang="zh-CN" altLang="en-US" sz="2000" b="0" dirty="0">
                <a:latin typeface="方正粗宋简体" panose="03000509000000000000" pitchFamily="65" charset="-122"/>
                <a:ea typeface="方正粗宋简体" panose="03000509000000000000" pitchFamily="65" charset="-122"/>
              </a:rPr>
              <a:t>。曹操挥师南下，一度使</a:t>
            </a:r>
            <a:r>
              <a:rPr lang="zh-CN" altLang="en-US" sz="2000" b="0" u="sng" dirty="0">
                <a:solidFill>
                  <a:srgbClr val="FF0000"/>
                </a:solidFill>
                <a:latin typeface="方正粗宋简体" panose="03000509000000000000" pitchFamily="65" charset="-122"/>
                <a:ea typeface="方正粗宋简体" panose="03000509000000000000" pitchFamily="65" charset="-122"/>
              </a:rPr>
              <a:t>刘备的荆州梦</a:t>
            </a:r>
            <a:r>
              <a:rPr lang="zh-CN" altLang="en-US" sz="2000" b="0" dirty="0">
                <a:latin typeface="方正粗宋简体" panose="03000509000000000000" pitchFamily="65" charset="-122"/>
                <a:ea typeface="方正粗宋简体" panose="03000509000000000000" pitchFamily="65" charset="-122"/>
              </a:rPr>
              <a:t>近乎破灭。当时的孙刘联盟，东吴处于主导地位，刘备无论从实力上还是道义，都不可能与东吴正面交锋，争夺荆州，于是只好用个法子来“借”。                                                          </a:t>
            </a:r>
          </a:p>
          <a:p>
            <a:pPr eaLnBrk="1" hangingPunct="1">
              <a:spcBef>
                <a:spcPct val="50000"/>
              </a:spcBef>
            </a:pPr>
            <a:r>
              <a:rPr lang="zh-CN" altLang="en-US" sz="2000" b="0" dirty="0">
                <a:latin typeface="方正粗宋简体" panose="03000509000000000000" pitchFamily="65" charset="-122"/>
                <a:ea typeface="方正粗宋简体" panose="03000509000000000000" pitchFamily="65" charset="-122"/>
              </a:rPr>
              <a:t>        刘备乘周瑜与曹仁相持之机，率领自己部队向南进攻，夺取了荆州在长江以南的武陵、长沙、零陵、桂阳四郡。刘备</a:t>
            </a:r>
            <a:r>
              <a:rPr lang="zh-CN" altLang="en-US" sz="2000" b="0" u="sng" dirty="0">
                <a:solidFill>
                  <a:srgbClr val="FF0000"/>
                </a:solidFill>
                <a:latin typeface="方正粗宋简体" panose="03000509000000000000" pitchFamily="65" charset="-122"/>
                <a:ea typeface="方正粗宋简体" panose="03000509000000000000" pitchFamily="65" charset="-122"/>
              </a:rPr>
              <a:t>在赤壁之战后</a:t>
            </a:r>
            <a:r>
              <a:rPr lang="zh-CN" altLang="en-US" sz="2000" b="0" dirty="0">
                <a:latin typeface="方正粗宋简体" panose="03000509000000000000" pitchFamily="65" charset="-122"/>
                <a:ea typeface="方正粗宋简体" panose="03000509000000000000" pitchFamily="65" charset="-122"/>
              </a:rPr>
              <a:t>向朝廷推荐</a:t>
            </a:r>
            <a:r>
              <a:rPr lang="zh-CN" altLang="en-US" sz="2000" b="0" u="sng" dirty="0">
                <a:solidFill>
                  <a:srgbClr val="FF0000"/>
                </a:solidFill>
                <a:latin typeface="方正粗宋简体" panose="03000509000000000000" pitchFamily="65" charset="-122"/>
                <a:ea typeface="方正粗宋简体" panose="03000509000000000000" pitchFamily="65" charset="-122"/>
              </a:rPr>
              <a:t>刘表长子刘琦为荆州刺史</a:t>
            </a:r>
            <a:r>
              <a:rPr lang="zh-CN" altLang="en-US" sz="2000" b="0" dirty="0">
                <a:latin typeface="方正粗宋简体" panose="03000509000000000000" pitchFamily="65" charset="-122"/>
                <a:ea typeface="方正粗宋简体" panose="03000509000000000000" pitchFamily="65" charset="-122"/>
              </a:rPr>
              <a:t>，</a:t>
            </a:r>
            <a:r>
              <a:rPr lang="zh-CN" altLang="en-US" sz="2000" b="0" u="sng" dirty="0">
                <a:solidFill>
                  <a:srgbClr val="FF0000"/>
                </a:solidFill>
                <a:latin typeface="方正粗宋简体" panose="03000509000000000000" pitchFamily="65" charset="-122"/>
                <a:ea typeface="方正粗宋简体" panose="03000509000000000000" pitchFamily="65" charset="-122"/>
              </a:rPr>
              <a:t>推荐孙权为代理车骑将军</a:t>
            </a:r>
            <a:r>
              <a:rPr lang="zh-CN" altLang="en-US" sz="2000" b="0" dirty="0">
                <a:latin typeface="方正粗宋简体" panose="03000509000000000000" pitchFamily="65" charset="-122"/>
                <a:ea typeface="方正粗宋简体" panose="03000509000000000000" pitchFamily="65" charset="-122"/>
              </a:rPr>
              <a:t>，</a:t>
            </a:r>
            <a:r>
              <a:rPr lang="zh-CN" altLang="en-US" sz="2000" b="0" u="sng" dirty="0">
                <a:solidFill>
                  <a:srgbClr val="FF0000"/>
                </a:solidFill>
                <a:latin typeface="方正粗宋简体" panose="03000509000000000000" pitchFamily="65" charset="-122"/>
                <a:ea typeface="方正粗宋简体" panose="03000509000000000000" pitchFamily="65" charset="-122"/>
              </a:rPr>
              <a:t>兼任徐州牧</a:t>
            </a:r>
            <a:r>
              <a:rPr lang="zh-CN" altLang="en-US" sz="2000" b="0" dirty="0">
                <a:latin typeface="方正粗宋简体" panose="03000509000000000000" pitchFamily="65" charset="-122"/>
                <a:ea typeface="方正粗宋简体" panose="03000509000000000000" pitchFamily="65" charset="-122"/>
              </a:rPr>
              <a:t>，不久</a:t>
            </a:r>
            <a:r>
              <a:rPr lang="zh-CN" altLang="en-US" sz="2000" b="0" u="sng" dirty="0">
                <a:solidFill>
                  <a:srgbClr val="FF0000"/>
                </a:solidFill>
                <a:latin typeface="方正粗宋简体" panose="03000509000000000000" pitchFamily="65" charset="-122"/>
                <a:ea typeface="方正粗宋简体" panose="03000509000000000000" pitchFamily="65" charset="-122"/>
              </a:rPr>
              <a:t>刘琦病故</a:t>
            </a:r>
            <a:r>
              <a:rPr lang="zh-CN" altLang="en-US" sz="2000" b="0" dirty="0">
                <a:latin typeface="方正粗宋简体" panose="03000509000000000000" pitchFamily="65" charset="-122"/>
                <a:ea typeface="方正粗宋简体" panose="03000509000000000000" pitchFamily="65" charset="-122"/>
              </a:rPr>
              <a:t>，</a:t>
            </a:r>
            <a:r>
              <a:rPr lang="zh-CN" altLang="en-US" sz="2000" b="0" u="sng" dirty="0">
                <a:solidFill>
                  <a:srgbClr val="FF0000"/>
                </a:solidFill>
                <a:latin typeface="方正粗宋简体" panose="03000509000000000000" pitchFamily="65" charset="-122"/>
                <a:ea typeface="方正粗宋简体" panose="03000509000000000000" pitchFamily="65" charset="-122"/>
              </a:rPr>
              <a:t>孙权推荐刘备兼任荆州牧</a:t>
            </a:r>
            <a:r>
              <a:rPr lang="zh-CN" altLang="en-US" sz="2000" b="0" dirty="0">
                <a:latin typeface="方正粗宋简体" panose="03000509000000000000" pitchFamily="65" charset="-122"/>
                <a:ea typeface="方正粗宋简体" panose="03000509000000000000" pitchFamily="65" charset="-122"/>
              </a:rPr>
              <a:t>。</a:t>
            </a:r>
            <a:r>
              <a:rPr lang="zh-CN" altLang="en-US" sz="2000" b="0" u="sng" dirty="0">
                <a:solidFill>
                  <a:srgbClr val="FF0000"/>
                </a:solidFill>
                <a:latin typeface="方正粗宋简体" panose="03000509000000000000" pitchFamily="65" charset="-122"/>
                <a:ea typeface="方正粗宋简体" panose="03000509000000000000" pitchFamily="65" charset="-122"/>
              </a:rPr>
              <a:t>刘备当上了荆州牧，向周瑜提出要分点地盘</a:t>
            </a:r>
            <a:r>
              <a:rPr lang="zh-CN" altLang="en-US" sz="2000" b="0" dirty="0">
                <a:latin typeface="方正粗宋简体" panose="03000509000000000000" pitchFamily="65" charset="-122"/>
                <a:ea typeface="方正粗宋简体" panose="03000509000000000000" pitchFamily="65" charset="-122"/>
              </a:rPr>
              <a:t>。周瑜将南郡的江南岸的地盘分给刘备，刘备在油口建立公安城，作为自己的办公地点。孙权将妹妹嫁给刘备。</a:t>
            </a:r>
            <a:r>
              <a:rPr lang="zh-CN" altLang="en-US" b="0" dirty="0">
                <a:latin typeface="方正粗宋简体" panose="03000509000000000000" pitchFamily="65" charset="-122"/>
                <a:ea typeface="方正粗宋简体" panose="03000509000000000000" pitchFamily="65" charset="-122"/>
              </a:rPr>
              <a:t> </a:t>
            </a:r>
            <a:r>
              <a:rPr lang="zh-CN" altLang="en-US" sz="2000" b="0" dirty="0">
                <a:latin typeface="方正粗宋简体" panose="03000509000000000000" pitchFamily="65" charset="-122"/>
                <a:ea typeface="方正粗宋简体" panose="03000509000000000000" pitchFamily="65" charset="-122"/>
              </a:rPr>
              <a:t>周瑜攻下江陵后，孙权任命他兼任南郡太守，坐镇江陵。</a:t>
            </a:r>
            <a:r>
              <a:rPr lang="zh-CN" altLang="en-US" sz="2000" b="0" u="sng" dirty="0">
                <a:solidFill>
                  <a:srgbClr val="FF0000"/>
                </a:solidFill>
                <a:latin typeface="方正粗宋简体" panose="03000509000000000000" pitchFamily="65" charset="-122"/>
                <a:ea typeface="方正粗宋简体" panose="03000509000000000000" pitchFamily="65" charset="-122"/>
              </a:rPr>
              <a:t>刘备冒着生命危险去见孙权，要求管理（借）荆州</a:t>
            </a:r>
            <a:r>
              <a:rPr lang="zh-CN" altLang="en-US" sz="2000" b="0" dirty="0">
                <a:latin typeface="方正粗宋简体" panose="03000509000000000000" pitchFamily="65" charset="-122"/>
                <a:ea typeface="方正粗宋简体" panose="03000509000000000000" pitchFamily="65" charset="-122"/>
              </a:rPr>
              <a:t>。周瑜则建议趁此机会扣留刘备，以绝后患 。</a:t>
            </a:r>
            <a:r>
              <a:rPr lang="zh-CN" altLang="en-US" sz="2000" b="0" u="sng" dirty="0">
                <a:solidFill>
                  <a:srgbClr val="FF0000"/>
                </a:solidFill>
                <a:latin typeface="方正粗宋简体" panose="03000509000000000000" pitchFamily="65" charset="-122"/>
                <a:ea typeface="方正粗宋简体" panose="03000509000000000000" pitchFamily="65" charset="-122"/>
              </a:rPr>
              <a:t>周瑜病死，孙权命程普代理南郡太守，鲁肃接管周瑜的部队，负责整个荆州地区</a:t>
            </a:r>
            <a:r>
              <a:rPr lang="zh-CN" altLang="en-US" sz="2000" b="0" dirty="0">
                <a:latin typeface="方正粗宋简体" panose="03000509000000000000" pitchFamily="65" charset="-122"/>
                <a:ea typeface="方正粗宋简体" panose="03000509000000000000" pitchFamily="65" charset="-122"/>
              </a:rPr>
              <a:t>。亲刘备的鲁肃接任，乃</a:t>
            </a:r>
            <a:r>
              <a:rPr lang="zh-CN" altLang="en-US" sz="2000" b="0" u="sng" dirty="0">
                <a:solidFill>
                  <a:srgbClr val="FF0000"/>
                </a:solidFill>
                <a:latin typeface="方正粗宋简体" panose="03000509000000000000" pitchFamily="65" charset="-122"/>
                <a:ea typeface="方正粗宋简体" panose="03000509000000000000" pitchFamily="65" charset="-122"/>
              </a:rPr>
              <a:t>劝孙权将荆州借给刘备，孙权同意了</a:t>
            </a:r>
            <a:r>
              <a:rPr lang="zh-CN" altLang="en-US" sz="2000" b="0" dirty="0">
                <a:latin typeface="方正粗宋简体" panose="03000509000000000000" pitchFamily="65" charset="-122"/>
                <a:ea typeface="方正粗宋简体" panose="03000509000000000000" pitchFamily="65" charset="-122"/>
              </a:rPr>
              <a:t>。 程普从江陵退至江夏，鲁肃退至陆口，将自公安以西的荆州长江沿岸的全部重要地区（包括江陵至夷陵一线）</a:t>
            </a:r>
            <a:r>
              <a:rPr lang="zh-CN" altLang="en-US" sz="2000" b="0" u="sng" dirty="0">
                <a:solidFill>
                  <a:srgbClr val="FF0000"/>
                </a:solidFill>
                <a:latin typeface="方正粗宋简体" panose="03000509000000000000" pitchFamily="65" charset="-122"/>
                <a:ea typeface="方正粗宋简体" panose="03000509000000000000" pitchFamily="65" charset="-122"/>
              </a:rPr>
              <a:t>移交给了刘备</a:t>
            </a:r>
            <a:r>
              <a:rPr lang="zh-CN" altLang="en-US" sz="2000" b="0" dirty="0">
                <a:latin typeface="方正粗宋简体" panose="03000509000000000000" pitchFamily="65" charset="-122"/>
                <a:ea typeface="方正粗宋简体" panose="03000509000000000000" pitchFamily="65" charset="-122"/>
              </a:rPr>
              <a:t>。 </a:t>
            </a:r>
            <a:endParaRPr lang="zh-CN" altLang="en-US" b="0" dirty="0">
              <a:latin typeface="方正粗宋简体" panose="03000509000000000000" pitchFamily="65" charset="-122"/>
              <a:ea typeface="方正粗宋简体" panose="03000509000000000000" pitchFamily="65" charset="-122"/>
            </a:endParaRPr>
          </a:p>
        </p:txBody>
      </p:sp>
      <p:sp>
        <p:nvSpPr>
          <p:cNvPr id="58371" name="Text Box 3"/>
          <p:cNvSpPr txBox="1">
            <a:spLocks noChangeArrowheads="1"/>
          </p:cNvSpPr>
          <p:nvPr/>
        </p:nvSpPr>
        <p:spPr bwMode="auto">
          <a:xfrm>
            <a:off x="10943221" y="1700215"/>
            <a:ext cx="738664" cy="162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600" dirty="0">
                <a:solidFill>
                  <a:srgbClr val="FF0000"/>
                </a:solidFill>
                <a:latin typeface="方正粗宋简体" panose="03000509000000000000" pitchFamily="65" charset="-122"/>
                <a:ea typeface="方正粗宋简体" panose="03000509000000000000" pitchFamily="65" charset="-122"/>
              </a:rPr>
              <a:t>借荆州</a:t>
            </a:r>
            <a:r>
              <a:rPr lang="zh-CN" altLang="en-US" b="0" dirty="0">
                <a:solidFill>
                  <a:srgbClr val="FF0000"/>
                </a:solidFill>
                <a:latin typeface="方正粗宋简体" panose="03000509000000000000" pitchFamily="65" charset="-122"/>
                <a:ea typeface="方正粗宋简体" panose="03000509000000000000" pitchFamily="65" charset="-122"/>
              </a:rPr>
              <a:t> </a:t>
            </a:r>
          </a:p>
        </p:txBody>
      </p:sp>
      <p:sp>
        <p:nvSpPr>
          <p:cNvPr id="58372" name="AutoShape 4">
            <a:hlinkClick r:id="rId2" action="ppaction://hlinksldjump" highlightClick="1"/>
          </p:cNvPr>
          <p:cNvSpPr>
            <a:spLocks noChangeArrowheads="1"/>
          </p:cNvSpPr>
          <p:nvPr/>
        </p:nvSpPr>
        <p:spPr bwMode="auto">
          <a:xfrm>
            <a:off x="11089218" y="5805489"/>
            <a:ext cx="670983" cy="503237"/>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9047815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9394" name="Picture 2" descr="zhang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56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 Box 3"/>
          <p:cNvSpPr txBox="1">
            <a:spLocks noChangeArrowheads="1"/>
          </p:cNvSpPr>
          <p:nvPr/>
        </p:nvSpPr>
        <p:spPr bwMode="auto">
          <a:xfrm>
            <a:off x="3695700" y="908050"/>
            <a:ext cx="796925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90000"/>
              </a:lnSpc>
              <a:spcBef>
                <a:spcPct val="20000"/>
              </a:spcBef>
              <a:buClr>
                <a:schemeClr val="folHlink"/>
              </a:buClr>
              <a:buSzPct val="95000"/>
              <a:buFont typeface="Wingdings" pitchFamily="2" charset="2"/>
              <a:buNone/>
            </a:pPr>
            <a:r>
              <a:rPr lang="zh-CN" altLang="en-US" sz="2000" dirty="0"/>
              <a:t>       </a:t>
            </a:r>
            <a:r>
              <a:rPr lang="zh-CN" altLang="en-US" sz="2000" b="0" u="sng" dirty="0">
                <a:solidFill>
                  <a:srgbClr val="FF0000"/>
                </a:solidFill>
                <a:latin typeface="方正粗宋简体" panose="03000509000000000000" pitchFamily="65" charset="-122"/>
                <a:ea typeface="方正粗宋简体" panose="03000509000000000000" pitchFamily="65" charset="-122"/>
              </a:rPr>
              <a:t>督邮</a:t>
            </a:r>
            <a:r>
              <a:rPr lang="zh-CN" altLang="en-US" sz="2000" b="0" dirty="0">
                <a:latin typeface="方正粗宋简体" panose="03000509000000000000" pitchFamily="65" charset="-122"/>
                <a:ea typeface="方正粗宋简体" panose="03000509000000000000" pitchFamily="65" charset="-122"/>
              </a:rPr>
              <a:t>来巡视，刘备出城迎接，极为谦恭。而督邮却非常傲慢，</a:t>
            </a:r>
            <a:r>
              <a:rPr lang="zh-CN" altLang="en-US" sz="2000" b="0" u="sng" dirty="0">
                <a:solidFill>
                  <a:srgbClr val="FF0000"/>
                </a:solidFill>
                <a:latin typeface="方正粗宋简体" panose="03000509000000000000" pitchFamily="65" charset="-122"/>
                <a:ea typeface="方正粗宋简体" panose="03000509000000000000" pitchFamily="65" charset="-122"/>
              </a:rPr>
              <a:t>痛斥刘备诈称皇帝</a:t>
            </a:r>
            <a:r>
              <a:rPr lang="zh-CN" altLang="en-US" sz="2000" b="0" dirty="0">
                <a:latin typeface="方正粗宋简体" panose="03000509000000000000" pitchFamily="65" charset="-122"/>
                <a:ea typeface="方正粗宋简体" panose="03000509000000000000" pitchFamily="65" charset="-122"/>
              </a:rPr>
              <a:t>，虚报功绩，又捏造“县尉害民”之罪，存心陷害。</a:t>
            </a:r>
            <a:r>
              <a:rPr lang="zh-CN" altLang="en-US" sz="2000" b="0" u="sng" dirty="0">
                <a:solidFill>
                  <a:srgbClr val="FF0000"/>
                </a:solidFill>
                <a:latin typeface="方正粗宋简体" panose="03000509000000000000" pitchFamily="65" charset="-122"/>
                <a:ea typeface="方正粗宋简体" panose="03000509000000000000" pitchFamily="65" charset="-122"/>
              </a:rPr>
              <a:t>张飞</a:t>
            </a:r>
            <a:r>
              <a:rPr lang="zh-CN" altLang="en-US" sz="2000" b="0" dirty="0">
                <a:latin typeface="方正粗宋简体" panose="03000509000000000000" pitchFamily="65" charset="-122"/>
                <a:ea typeface="方正粗宋简体" panose="03000509000000000000" pitchFamily="65" charset="-122"/>
              </a:rPr>
              <a:t>知道后，大怒，将督邮头发揪住，扯到县衙门前马桩上栓住，往督邮两腿上狠力鞭打，一连打断了十几根柳条。刘备赶来，急喝张飞住手，</a:t>
            </a:r>
            <a:r>
              <a:rPr lang="zh-CN" altLang="en-US" sz="2000" b="0" u="sng" dirty="0">
                <a:solidFill>
                  <a:srgbClr val="FF0000"/>
                </a:solidFill>
                <a:latin typeface="方正粗宋简体" panose="03000509000000000000" pitchFamily="65" charset="-122"/>
                <a:ea typeface="方正粗宋简体" panose="03000509000000000000" pitchFamily="65" charset="-122"/>
              </a:rPr>
              <a:t>督邮方的夺路而逃</a:t>
            </a:r>
            <a:r>
              <a:rPr lang="zh-CN" altLang="en-US" sz="2000" b="0" dirty="0" smtClean="0">
                <a:latin typeface="方正粗宋简体" panose="03000509000000000000" pitchFamily="65" charset="-122"/>
                <a:ea typeface="方正粗宋简体" panose="03000509000000000000" pitchFamily="65" charset="-122"/>
              </a:rPr>
              <a:t>。</a:t>
            </a:r>
            <a:endParaRPr lang="zh-CN" altLang="en-US" b="0" dirty="0">
              <a:latin typeface="方正粗宋简体" panose="03000509000000000000" pitchFamily="65" charset="-122"/>
              <a:ea typeface="方正粗宋简体" panose="03000509000000000000" pitchFamily="65" charset="-122"/>
            </a:endParaRPr>
          </a:p>
        </p:txBody>
      </p:sp>
      <p:sp>
        <p:nvSpPr>
          <p:cNvPr id="59396" name="Text Box 4"/>
          <p:cNvSpPr txBox="1">
            <a:spLocks noChangeArrowheads="1"/>
          </p:cNvSpPr>
          <p:nvPr/>
        </p:nvSpPr>
        <p:spPr bwMode="auto">
          <a:xfrm>
            <a:off x="4927600" y="333375"/>
            <a:ext cx="35771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8E1F0C"/>
                </a:solidFill>
              </a:rPr>
              <a:t>       </a:t>
            </a:r>
            <a:r>
              <a:rPr lang="zh-CN" altLang="en-US" sz="3200" b="0" dirty="0">
                <a:solidFill>
                  <a:srgbClr val="FF0000"/>
                </a:solidFill>
                <a:latin typeface="方正粗宋简体" panose="03000509000000000000" pitchFamily="65" charset="-122"/>
                <a:ea typeface="方正粗宋简体" panose="03000509000000000000" pitchFamily="65" charset="-122"/>
              </a:rPr>
              <a:t>怒鞭督邮</a:t>
            </a:r>
          </a:p>
        </p:txBody>
      </p:sp>
      <p:sp>
        <p:nvSpPr>
          <p:cNvPr id="59397" name="Rectangle 5"/>
          <p:cNvSpPr>
            <a:spLocks noChangeArrowheads="1"/>
          </p:cNvSpPr>
          <p:nvPr/>
        </p:nvSpPr>
        <p:spPr bwMode="auto">
          <a:xfrm>
            <a:off x="814918" y="4076701"/>
            <a:ext cx="72009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000" b="0" dirty="0">
                <a:latin typeface="方正粗宋简体" panose="03000509000000000000" pitchFamily="65" charset="-122"/>
                <a:ea typeface="方正粗宋简体" panose="03000509000000000000" pitchFamily="65" charset="-122"/>
              </a:rPr>
              <a:t>       </a:t>
            </a:r>
            <a:r>
              <a:rPr lang="zh-CN" altLang="en-US" sz="2000" b="0" u="sng" dirty="0">
                <a:solidFill>
                  <a:srgbClr val="FF0000"/>
                </a:solidFill>
                <a:latin typeface="方正粗宋简体" panose="03000509000000000000" pitchFamily="65" charset="-122"/>
                <a:ea typeface="方正粗宋简体" panose="03000509000000000000" pitchFamily="65" charset="-122"/>
              </a:rPr>
              <a:t>周瑜</a:t>
            </a:r>
            <a:r>
              <a:rPr lang="zh-CN" altLang="en-US" sz="2000" b="0" dirty="0">
                <a:latin typeface="方正粗宋简体" panose="03000509000000000000" pitchFamily="65" charset="-122"/>
                <a:ea typeface="方正粗宋简体" panose="03000509000000000000" pitchFamily="65" charset="-122"/>
              </a:rPr>
              <a:t>在三江口挫败曹军，</a:t>
            </a:r>
            <a:r>
              <a:rPr lang="zh-CN" altLang="en-US" sz="2000" b="0" u="sng" dirty="0">
                <a:solidFill>
                  <a:srgbClr val="FF0000"/>
                </a:solidFill>
                <a:latin typeface="方正粗宋简体" panose="03000509000000000000" pitchFamily="65" charset="-122"/>
                <a:ea typeface="方正粗宋简体" panose="03000509000000000000" pitchFamily="65" charset="-122"/>
              </a:rPr>
              <a:t>曹操派蒋干劝周瑜投降</a:t>
            </a:r>
            <a:r>
              <a:rPr lang="zh-CN" altLang="en-US" sz="2000" b="0" dirty="0">
                <a:latin typeface="方正粗宋简体" panose="03000509000000000000" pitchFamily="65" charset="-122"/>
                <a:ea typeface="方正粗宋简体" panose="03000509000000000000" pitchFamily="65" charset="-122"/>
              </a:rPr>
              <a:t>。周瑜设下群英会款待这位旧友，大谈东吴兵强粮足情况，让</a:t>
            </a:r>
            <a:r>
              <a:rPr lang="zh-CN" altLang="en-US" sz="2000" b="0" u="sng" dirty="0">
                <a:solidFill>
                  <a:srgbClr val="FF0000"/>
                </a:solidFill>
                <a:latin typeface="方正粗宋简体" panose="03000509000000000000" pitchFamily="65" charset="-122"/>
                <a:ea typeface="方正粗宋简体" panose="03000509000000000000" pitchFamily="65" charset="-122"/>
              </a:rPr>
              <a:t>蒋干无法陈述劝降之意</a:t>
            </a:r>
            <a:r>
              <a:rPr lang="zh-CN" altLang="en-US" sz="2000" b="0" dirty="0">
                <a:latin typeface="方正粗宋简体" panose="03000509000000000000" pitchFamily="65" charset="-122"/>
                <a:ea typeface="方正粗宋简体" panose="03000509000000000000" pitchFamily="65" charset="-122"/>
              </a:rPr>
              <a:t>。又故意将捏造的曹操水军都督私通东吴的信件让蒋干得知。蒋干中计，回去报告曹操，杀了</a:t>
            </a:r>
            <a:r>
              <a:rPr lang="zh-CN" altLang="en-US" sz="2000" b="0" u="sng" dirty="0">
                <a:solidFill>
                  <a:srgbClr val="FF0000"/>
                </a:solidFill>
                <a:latin typeface="方正粗宋简体" panose="03000509000000000000" pitchFamily="65" charset="-122"/>
                <a:ea typeface="方正粗宋简体" panose="03000509000000000000" pitchFamily="65" charset="-122"/>
              </a:rPr>
              <a:t>深得水军之妙的两位水军都督</a:t>
            </a:r>
            <a:r>
              <a:rPr lang="zh-CN" altLang="en-US" sz="2000" b="0" dirty="0">
                <a:latin typeface="方正粗宋简体" panose="03000509000000000000" pitchFamily="65" charset="-122"/>
                <a:ea typeface="方正粗宋简体" panose="03000509000000000000" pitchFamily="65" charset="-122"/>
              </a:rPr>
              <a:t>。</a:t>
            </a:r>
          </a:p>
        </p:txBody>
      </p:sp>
      <p:sp>
        <p:nvSpPr>
          <p:cNvPr id="59398" name="Text Box 6"/>
          <p:cNvSpPr txBox="1">
            <a:spLocks noChangeArrowheads="1"/>
          </p:cNvSpPr>
          <p:nvPr/>
        </p:nvSpPr>
        <p:spPr bwMode="auto">
          <a:xfrm>
            <a:off x="2544234" y="3429000"/>
            <a:ext cx="2091266"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b="0" dirty="0">
                <a:solidFill>
                  <a:srgbClr val="FF0000"/>
                </a:solidFill>
                <a:latin typeface="方正粗宋简体" panose="03000509000000000000" pitchFamily="65" charset="-122"/>
                <a:ea typeface="方正粗宋简体" panose="03000509000000000000" pitchFamily="65" charset="-122"/>
              </a:rPr>
              <a:t>蒋干中计</a:t>
            </a:r>
          </a:p>
        </p:txBody>
      </p:sp>
      <p:pic>
        <p:nvPicPr>
          <p:cNvPr id="59399" name="Picture 7" descr="zhou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368" y="3230196"/>
            <a:ext cx="368723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AutoShape 9">
            <a:hlinkClick r:id="rId4" action="ppaction://hlinksldjump" highlightClick="1"/>
          </p:cNvPr>
          <p:cNvSpPr>
            <a:spLocks noChangeArrowheads="1"/>
          </p:cNvSpPr>
          <p:nvPr/>
        </p:nvSpPr>
        <p:spPr bwMode="auto">
          <a:xfrm>
            <a:off x="7056967" y="6092826"/>
            <a:ext cx="575733" cy="360363"/>
          </a:xfrm>
          <a:prstGeom prst="actionButtonInformation">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5733173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WordArt 2"/>
          <p:cNvSpPr>
            <a:spLocks noChangeArrowheads="1" noChangeShapeType="1"/>
          </p:cNvSpPr>
          <p:nvPr/>
        </p:nvSpPr>
        <p:spPr bwMode="auto">
          <a:xfrm rot="5400000">
            <a:off x="5308866" y="1307837"/>
            <a:ext cx="4052885" cy="308821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vert="eaVert" wrap="none" fromWordArt="1">
            <a:prstTxWarp prst="textWave4">
              <a:avLst>
                <a:gd name="adj1" fmla="val 13005"/>
                <a:gd name="adj2" fmla="val 0"/>
              </a:avLst>
            </a:prstTxWarp>
          </a:bodyPr>
          <a:lstStyle/>
          <a:p>
            <a:pPr algn="ctr" fontAlgn="auto"/>
            <a:r>
              <a:rPr lang="zh-CN" altLang="en-US" sz="3600" kern="10" dirty="0">
                <a:gradFill rotWithShape="1">
                  <a:gsLst>
                    <a:gs pos="0">
                      <a:srgbClr val="00FF00"/>
                    </a:gs>
                    <a:gs pos="100000">
                      <a:srgbClr val="00CCFF"/>
                    </a:gs>
                  </a:gsLst>
                  <a:lin ang="0" scaled="1"/>
                </a:gradFill>
                <a:effectLst>
                  <a:outerShdw dist="99190" dir="7788334" algn="ctr" rotWithShape="0">
                    <a:srgbClr val="000080">
                      <a:alpha val="76999"/>
                    </a:srgbClr>
                  </a:outerShdw>
                </a:effectLst>
                <a:latin typeface="方正粗宋简体" panose="03000509000000000000" pitchFamily="65" charset="-122"/>
                <a:ea typeface="方正粗宋简体" panose="03000509000000000000" pitchFamily="65" charset="-122"/>
              </a:rPr>
              <a:t>试 题 例 举</a:t>
            </a:r>
          </a:p>
        </p:txBody>
      </p:sp>
    </p:spTree>
    <p:extLst>
      <p:ext uri="{BB962C8B-B14F-4D97-AF65-F5344CB8AC3E}">
        <p14:creationId xmlns:p14="http://schemas.microsoft.com/office/powerpoint/2010/main" val="1255526120"/>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6499" name="Group 3"/>
          <p:cNvGrpSpPr>
            <a:grpSpLocks/>
          </p:cNvGrpSpPr>
          <p:nvPr/>
        </p:nvGrpSpPr>
        <p:grpSpPr bwMode="auto">
          <a:xfrm>
            <a:off x="101600" y="-76200"/>
            <a:ext cx="4470400" cy="1323975"/>
            <a:chOff x="48" y="0"/>
            <a:chExt cx="2112" cy="834"/>
          </a:xfrm>
        </p:grpSpPr>
        <p:sp>
          <p:nvSpPr>
            <p:cNvPr id="16395" name="AutoShape 4"/>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6396" name="Text Box 5"/>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导读小说</a:t>
              </a:r>
              <a:r>
                <a:rPr lang="zh-CN" altLang="en-US" sz="3600" b="0">
                  <a:solidFill>
                    <a:srgbClr val="800000"/>
                  </a:solidFill>
                  <a:latin typeface="黑体" pitchFamily="49" charset="-122"/>
                  <a:ea typeface="黑体" pitchFamily="49" charset="-122"/>
                </a:rPr>
                <a:t> </a:t>
              </a:r>
            </a:p>
          </p:txBody>
        </p:sp>
        <p:pic>
          <p:nvPicPr>
            <p:cNvPr id="16397" name="Picture 6"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6503" name="Group 7"/>
          <p:cNvGrpSpPr>
            <a:grpSpLocks/>
          </p:cNvGrpSpPr>
          <p:nvPr/>
        </p:nvGrpSpPr>
        <p:grpSpPr bwMode="auto">
          <a:xfrm>
            <a:off x="4572000" y="304800"/>
            <a:ext cx="4064000" cy="838200"/>
            <a:chOff x="2112" y="192"/>
            <a:chExt cx="1872" cy="528"/>
          </a:xfrm>
        </p:grpSpPr>
        <p:sp>
          <p:nvSpPr>
            <p:cNvPr id="16393" name="Oval 8"/>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6394" name="Line 9"/>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6506" name="Text Box 10"/>
          <p:cNvSpPr txBox="1">
            <a:spLocks noChangeArrowheads="1"/>
          </p:cNvSpPr>
          <p:nvPr/>
        </p:nvSpPr>
        <p:spPr bwMode="auto">
          <a:xfrm>
            <a:off x="5892800" y="381000"/>
            <a:ext cx="2540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solidFill>
                  <a:srgbClr val="003300"/>
                </a:solidFill>
                <a:ea typeface="黑体" pitchFamily="49" charset="-122"/>
              </a:rPr>
              <a:t>内容概要</a:t>
            </a:r>
          </a:p>
        </p:txBody>
      </p:sp>
      <p:grpSp>
        <p:nvGrpSpPr>
          <p:cNvPr id="106507" name="Group 11"/>
          <p:cNvGrpSpPr>
            <a:grpSpLocks/>
          </p:cNvGrpSpPr>
          <p:nvPr/>
        </p:nvGrpSpPr>
        <p:grpSpPr bwMode="auto">
          <a:xfrm>
            <a:off x="565151" y="144464"/>
            <a:ext cx="10991849" cy="5988051"/>
            <a:chOff x="267" y="91"/>
            <a:chExt cx="5193" cy="3772"/>
          </a:xfrm>
        </p:grpSpPr>
        <p:sp>
          <p:nvSpPr>
            <p:cNvPr id="16391" name="Rectangle 12"/>
            <p:cNvSpPr>
              <a:spLocks noChangeArrowheads="1"/>
            </p:cNvSpPr>
            <p:nvPr/>
          </p:nvSpPr>
          <p:spPr bwMode="auto">
            <a:xfrm>
              <a:off x="267" y="955"/>
              <a:ext cx="5193" cy="2908"/>
            </a:xfrm>
            <a:prstGeom prst="rect">
              <a:avLst/>
            </a:prstGeom>
            <a:solidFill>
              <a:schemeClr val="bg1"/>
            </a:solidFill>
            <a:ln w="603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en-US" altLang="zh-CN" sz="2400" dirty="0">
                  <a:latin typeface="楷体_GB2312" pitchFamily="49" charset="-122"/>
                  <a:ea typeface="楷体_GB2312" pitchFamily="49" charset="-122"/>
                </a:rPr>
                <a:t>    </a:t>
              </a:r>
              <a:r>
                <a:rPr lang="en-US" altLang="zh-CN" sz="2400" dirty="0">
                  <a:latin typeface="方正粗宋简体" panose="03000509000000000000" pitchFamily="65" charset="-122"/>
                  <a:ea typeface="方正粗宋简体" panose="03000509000000000000" pitchFamily="65" charset="-122"/>
                </a:rPr>
                <a:t>《</a:t>
              </a:r>
              <a:r>
                <a:rPr lang="zh-CN" altLang="en-US" sz="2400" dirty="0">
                  <a:latin typeface="方正粗宋简体" panose="03000509000000000000" pitchFamily="65" charset="-122"/>
                  <a:ea typeface="方正粗宋简体" panose="03000509000000000000" pitchFamily="65" charset="-122"/>
                </a:rPr>
                <a:t>三国演义</a:t>
              </a:r>
              <a:r>
                <a:rPr lang="en-US" altLang="zh-CN" sz="2400" dirty="0" smtClean="0">
                  <a:latin typeface="方正粗宋简体" panose="03000509000000000000" pitchFamily="65" charset="-122"/>
                  <a:ea typeface="方正粗宋简体" panose="03000509000000000000" pitchFamily="65" charset="-122"/>
                </a:rPr>
                <a:t>》120</a:t>
              </a:r>
              <a:r>
                <a:rPr lang="zh-CN" altLang="en-US" sz="2400" dirty="0" smtClean="0">
                  <a:latin typeface="方正粗宋简体" panose="03000509000000000000" pitchFamily="65" charset="-122"/>
                  <a:ea typeface="方正粗宋简体" panose="03000509000000000000" pitchFamily="65" charset="-122"/>
                </a:rPr>
                <a:t>本描写</a:t>
              </a:r>
              <a:r>
                <a:rPr lang="zh-CN" altLang="en-US" sz="2400" dirty="0">
                  <a:latin typeface="方正粗宋简体" panose="03000509000000000000" pitchFamily="65" charset="-122"/>
                  <a:ea typeface="方正粗宋简体" panose="03000509000000000000" pitchFamily="65" charset="-122"/>
                </a:rPr>
                <a:t>的是从东汉灵帝中平元年</a:t>
              </a:r>
              <a:r>
                <a:rPr lang="zh-CN" altLang="en-US" sz="2400" dirty="0" smtClean="0">
                  <a:latin typeface="方正粗宋简体" panose="03000509000000000000" pitchFamily="65" charset="-122"/>
                  <a:ea typeface="方正粗宋简体" panose="03000509000000000000" pitchFamily="65" charset="-122"/>
                </a:rPr>
                <a:t>（</a:t>
              </a:r>
              <a:r>
                <a:rPr lang="en-US" altLang="zh-CN" sz="2400" dirty="0" smtClean="0">
                  <a:latin typeface="方正粗宋简体" panose="03000509000000000000" pitchFamily="65" charset="-122"/>
                  <a:ea typeface="方正粗宋简体" panose="03000509000000000000" pitchFamily="65" charset="-122"/>
                </a:rPr>
                <a:t>184</a:t>
              </a:r>
              <a:r>
                <a:rPr lang="zh-CN" altLang="en-US" sz="2400" dirty="0" smtClean="0">
                  <a:latin typeface="方正粗宋简体" panose="03000509000000000000" pitchFamily="65" charset="-122"/>
                  <a:ea typeface="方正粗宋简体" panose="03000509000000000000" pitchFamily="65" charset="-122"/>
                </a:rPr>
                <a:t>）</a:t>
              </a:r>
              <a:r>
                <a:rPr lang="zh-CN" altLang="en-US" sz="2400" dirty="0">
                  <a:latin typeface="方正粗宋简体" panose="03000509000000000000" pitchFamily="65" charset="-122"/>
                  <a:ea typeface="方正粗宋简体" panose="03000509000000000000" pitchFamily="65" charset="-122"/>
                </a:rPr>
                <a:t>到西晋武帝太康元年</a:t>
              </a:r>
              <a:r>
                <a:rPr lang="zh-CN" altLang="en-US" sz="2400" dirty="0" smtClean="0">
                  <a:latin typeface="方正粗宋简体" panose="03000509000000000000" pitchFamily="65" charset="-122"/>
                  <a:ea typeface="方正粗宋简体" panose="03000509000000000000" pitchFamily="65" charset="-122"/>
                </a:rPr>
                <a:t>（</a:t>
              </a:r>
              <a:r>
                <a:rPr lang="en-US" altLang="zh-CN" sz="2400" dirty="0" smtClean="0">
                  <a:latin typeface="方正粗宋简体" panose="03000509000000000000" pitchFamily="65" charset="-122"/>
                  <a:ea typeface="方正粗宋简体" panose="03000509000000000000" pitchFamily="65" charset="-122"/>
                </a:rPr>
                <a:t>208</a:t>
              </a:r>
              <a:r>
                <a:rPr lang="zh-CN" altLang="en-US" sz="2400" dirty="0" smtClean="0">
                  <a:latin typeface="方正粗宋简体" panose="03000509000000000000" pitchFamily="65" charset="-122"/>
                  <a:ea typeface="方正粗宋简体" panose="03000509000000000000" pitchFamily="65" charset="-122"/>
                </a:rPr>
                <a:t>）约</a:t>
              </a:r>
              <a:r>
                <a:rPr lang="en-US" altLang="zh-CN" sz="2400" dirty="0" smtClean="0">
                  <a:latin typeface="方正粗宋简体" panose="03000509000000000000" pitchFamily="65" charset="-122"/>
                  <a:ea typeface="方正粗宋简体" panose="03000509000000000000" pitchFamily="65" charset="-122"/>
                </a:rPr>
                <a:t>97</a:t>
              </a:r>
              <a:r>
                <a:rPr lang="zh-CN" altLang="en-US" sz="2400" dirty="0" smtClean="0">
                  <a:latin typeface="方正粗宋简体" panose="03000509000000000000" pitchFamily="65" charset="-122"/>
                  <a:ea typeface="方正粗宋简体" panose="03000509000000000000" pitchFamily="65" charset="-122"/>
                </a:rPr>
                <a:t>年</a:t>
              </a:r>
              <a:r>
                <a:rPr lang="zh-CN" altLang="en-US" sz="2400" dirty="0">
                  <a:latin typeface="方正粗宋简体" panose="03000509000000000000" pitchFamily="65" charset="-122"/>
                  <a:ea typeface="方正粗宋简体" panose="03000509000000000000" pitchFamily="65" charset="-122"/>
                </a:rPr>
                <a:t>的历史故事。书的开篇写的是东汉末年统治阶级昏庸、腐败，造成社会危机总爆发，民众生活困苦，纷纷起来反抗，形成以张角为首的“黄巾”农民大起义；同时，各种军阀也拉起军队，相互残杀。军阀</a:t>
              </a:r>
              <a:r>
                <a:rPr lang="zh-CN" altLang="en-US" sz="2400" dirty="0">
                  <a:solidFill>
                    <a:srgbClr val="0000FF"/>
                  </a:solidFill>
                  <a:latin typeface="方正粗宋简体" panose="03000509000000000000" pitchFamily="65" charset="-122"/>
                  <a:ea typeface="方正粗宋简体" panose="03000509000000000000" pitchFamily="65" charset="-122"/>
                </a:rPr>
                <a:t>董卓</a:t>
              </a:r>
              <a:r>
                <a:rPr lang="zh-CN" altLang="en-US" sz="2400" dirty="0">
                  <a:latin typeface="方正粗宋简体" panose="03000509000000000000" pitchFamily="65" charset="-122"/>
                  <a:ea typeface="方正粗宋简体" panose="03000509000000000000" pitchFamily="65" charset="-122"/>
                </a:rPr>
                <a:t>的行为引起别的军阀不满，多家联合起来声讨他。董卓被诛后，</a:t>
              </a:r>
              <a:r>
                <a:rPr lang="zh-CN" altLang="en-US" sz="2400" dirty="0">
                  <a:solidFill>
                    <a:srgbClr val="0000FF"/>
                  </a:solidFill>
                  <a:latin typeface="方正粗宋简体" panose="03000509000000000000" pitchFamily="65" charset="-122"/>
                  <a:ea typeface="方正粗宋简体" panose="03000509000000000000" pitchFamily="65" charset="-122"/>
                </a:rPr>
                <a:t>曹操</a:t>
              </a:r>
              <a:r>
                <a:rPr lang="zh-CN" altLang="en-US" sz="2400" dirty="0">
                  <a:latin typeface="方正粗宋简体" panose="03000509000000000000" pitchFamily="65" charset="-122"/>
                  <a:ea typeface="方正粗宋简体" panose="03000509000000000000" pitchFamily="65" charset="-122"/>
                </a:rPr>
                <a:t>当权，</a:t>
              </a:r>
              <a:r>
                <a:rPr lang="zh-CN" altLang="en-US" sz="2400" dirty="0">
                  <a:solidFill>
                    <a:srgbClr val="CC0000"/>
                  </a:solidFill>
                  <a:latin typeface="方正粗宋简体" panose="03000509000000000000" pitchFamily="65" charset="-122"/>
                  <a:ea typeface="方正粗宋简体" panose="03000509000000000000" pitchFamily="65" charset="-122"/>
                </a:rPr>
                <a:t>挟天子以令诸侯</a:t>
              </a:r>
              <a:r>
                <a:rPr lang="zh-CN" altLang="en-US" sz="2400" dirty="0">
                  <a:latin typeface="方正粗宋简体" panose="03000509000000000000" pitchFamily="65" charset="-122"/>
                  <a:ea typeface="方正粗宋简体" panose="03000509000000000000" pitchFamily="65" charset="-122"/>
                </a:rPr>
                <a:t>，削平北方的抗拒势力，并进兵江南。</a:t>
              </a:r>
              <a:r>
                <a:rPr lang="zh-CN" altLang="en-US" sz="2400" dirty="0">
                  <a:solidFill>
                    <a:srgbClr val="0000FF"/>
                  </a:solidFill>
                  <a:latin typeface="方正粗宋简体" panose="03000509000000000000" pitchFamily="65" charset="-122"/>
                  <a:ea typeface="方正粗宋简体" panose="03000509000000000000" pitchFamily="65" charset="-122"/>
                </a:rPr>
                <a:t>孙权</a:t>
              </a:r>
              <a:r>
                <a:rPr lang="zh-CN" altLang="en-US" sz="2400" dirty="0">
                  <a:latin typeface="方正粗宋简体" panose="03000509000000000000" pitchFamily="65" charset="-122"/>
                  <a:ea typeface="方正粗宋简体" panose="03000509000000000000" pitchFamily="65" charset="-122"/>
                </a:rPr>
                <a:t>和</a:t>
              </a:r>
              <a:r>
                <a:rPr lang="zh-CN" altLang="en-US" sz="2400" dirty="0">
                  <a:solidFill>
                    <a:srgbClr val="0000FF"/>
                  </a:solidFill>
                  <a:latin typeface="方正粗宋简体" panose="03000509000000000000" pitchFamily="65" charset="-122"/>
                  <a:ea typeface="方正粗宋简体" panose="03000509000000000000" pitchFamily="65" charset="-122"/>
                </a:rPr>
                <a:t>刘备</a:t>
              </a:r>
              <a:r>
                <a:rPr lang="zh-CN" altLang="en-US" sz="2400" dirty="0">
                  <a:latin typeface="方正粗宋简体" panose="03000509000000000000" pitchFamily="65" charset="-122"/>
                  <a:ea typeface="方正粗宋简体" panose="03000509000000000000" pitchFamily="65" charset="-122"/>
                </a:rPr>
                <a:t>联合抗曹，赤壁一战打败了曹军，奠定了</a:t>
              </a:r>
              <a:r>
                <a:rPr lang="zh-CN" altLang="en-US" sz="2400" dirty="0">
                  <a:solidFill>
                    <a:srgbClr val="CC0000"/>
                  </a:solidFill>
                  <a:latin typeface="方正粗宋简体" panose="03000509000000000000" pitchFamily="65" charset="-122"/>
                  <a:ea typeface="方正粗宋简体" panose="03000509000000000000" pitchFamily="65" charset="-122"/>
                </a:rPr>
                <a:t>三国鼎立</a:t>
              </a:r>
              <a:r>
                <a:rPr lang="zh-CN" altLang="en-US" sz="2400" dirty="0">
                  <a:latin typeface="方正粗宋简体" panose="03000509000000000000" pitchFamily="65" charset="-122"/>
                  <a:ea typeface="方正粗宋简体" panose="03000509000000000000" pitchFamily="65" charset="-122"/>
                </a:rPr>
                <a:t>的局面。此后，</a:t>
              </a:r>
              <a:r>
                <a:rPr lang="zh-CN" altLang="en-US" sz="2400" dirty="0">
                  <a:solidFill>
                    <a:srgbClr val="0000FF"/>
                  </a:solidFill>
                  <a:latin typeface="方正粗宋简体" panose="03000509000000000000" pitchFamily="65" charset="-122"/>
                  <a:ea typeface="方正粗宋简体" panose="03000509000000000000" pitchFamily="65" charset="-122"/>
                </a:rPr>
                <a:t>魏、蜀、吴三国</a:t>
              </a:r>
              <a:r>
                <a:rPr lang="zh-CN" altLang="en-US" sz="2400" dirty="0">
                  <a:latin typeface="方正粗宋简体" panose="03000509000000000000" pitchFamily="65" charset="-122"/>
                  <a:ea typeface="方正粗宋简体" panose="03000509000000000000" pitchFamily="65" charset="-122"/>
                </a:rPr>
                <a:t>互有战争，各有胜负。最后，</a:t>
              </a:r>
              <a:r>
                <a:rPr lang="zh-CN" altLang="en-US" sz="2400" dirty="0">
                  <a:solidFill>
                    <a:srgbClr val="0000FF"/>
                  </a:solidFill>
                  <a:latin typeface="方正粗宋简体" panose="03000509000000000000" pitchFamily="65" charset="-122"/>
                  <a:ea typeface="方正粗宋简体" panose="03000509000000000000" pitchFamily="65" charset="-122"/>
                </a:rPr>
                <a:t>西晋</a:t>
              </a:r>
              <a:r>
                <a:rPr lang="zh-CN" altLang="en-US" sz="2400" dirty="0">
                  <a:latin typeface="方正粗宋简体" panose="03000509000000000000" pitchFamily="65" charset="-122"/>
                  <a:ea typeface="方正粗宋简体" panose="03000509000000000000" pitchFamily="65" charset="-122"/>
                </a:rPr>
                <a:t>先后灭了蜀、吴，取代了魏，复归统一。 </a:t>
              </a:r>
              <a:endParaRPr lang="en-US" altLang="zh-CN" sz="2400" dirty="0" smtClean="0">
                <a:latin typeface="方正粗宋简体" panose="03000509000000000000" pitchFamily="65" charset="-122"/>
                <a:ea typeface="方正粗宋简体" panose="03000509000000000000" pitchFamily="65" charset="-122"/>
              </a:endParaRPr>
            </a:p>
            <a:p>
              <a:pPr eaLnBrk="1" hangingPunct="1"/>
              <a:endParaRPr lang="en-US" altLang="zh-CN" sz="2400" dirty="0">
                <a:latin typeface="方正粗宋简体" panose="03000509000000000000" pitchFamily="65" charset="-122"/>
                <a:ea typeface="方正粗宋简体" panose="03000509000000000000" pitchFamily="65" charset="-122"/>
              </a:endParaRPr>
            </a:p>
            <a:p>
              <a:pPr eaLnBrk="1" hangingPunct="1"/>
              <a:r>
                <a:rPr lang="en-US" altLang="zh-CN" dirty="0" smtClean="0">
                  <a:solidFill>
                    <a:srgbClr val="FF0000"/>
                  </a:solidFill>
                  <a:latin typeface="方正粗宋简体" panose="03000509000000000000" pitchFamily="65" charset="-122"/>
                  <a:ea typeface="方正粗宋简体" panose="03000509000000000000" pitchFamily="65" charset="-122"/>
                </a:rPr>
                <a:t>      </a:t>
              </a:r>
              <a:r>
                <a:rPr lang="en-US" altLang="zh-CN" dirty="0" smtClean="0">
                  <a:solidFill>
                    <a:srgbClr val="FF0000"/>
                  </a:solidFill>
                  <a:latin typeface="楷体" panose="02010609060101010101" pitchFamily="49" charset="-122"/>
                  <a:ea typeface="楷体" panose="02010609060101010101" pitchFamily="49" charset="-122"/>
                </a:rPr>
                <a:t>【</a:t>
              </a:r>
              <a:r>
                <a:rPr lang="zh-CN" altLang="en-US" dirty="0" smtClean="0">
                  <a:solidFill>
                    <a:srgbClr val="FF0000"/>
                  </a:solidFill>
                  <a:latin typeface="楷体" panose="02010609060101010101" pitchFamily="49" charset="-122"/>
                  <a:ea typeface="楷体" panose="02010609060101010101" pitchFamily="49" charset="-122"/>
                </a:rPr>
                <a:t>七</a:t>
              </a:r>
              <a:r>
                <a:rPr lang="zh-CN" altLang="en-US" dirty="0">
                  <a:solidFill>
                    <a:srgbClr val="FF0000"/>
                  </a:solidFill>
                  <a:latin typeface="楷体" panose="02010609060101010101" pitchFamily="49" charset="-122"/>
                  <a:ea typeface="楷体" panose="02010609060101010101" pitchFamily="49" charset="-122"/>
                </a:rPr>
                <a:t>分史实，三分</a:t>
              </a:r>
              <a:r>
                <a:rPr lang="zh-CN" altLang="en-US" dirty="0" smtClean="0">
                  <a:solidFill>
                    <a:srgbClr val="FF0000"/>
                  </a:solidFill>
                  <a:latin typeface="楷体" panose="02010609060101010101" pitchFamily="49" charset="-122"/>
                  <a:ea typeface="楷体" panose="02010609060101010101" pitchFamily="49" charset="-122"/>
                </a:rPr>
                <a:t>虚构</a:t>
              </a:r>
              <a:r>
                <a:rPr lang="en-US" altLang="zh-CN" dirty="0" smtClean="0">
                  <a:solidFill>
                    <a:srgbClr val="FF0000"/>
                  </a:solidFill>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据说</a:t>
              </a:r>
              <a:r>
                <a:rPr lang="zh-CN" altLang="en-US" dirty="0">
                  <a:latin typeface="楷体" panose="02010609060101010101" pitchFamily="49" charset="-122"/>
                  <a:ea typeface="楷体" panose="02010609060101010101" pitchFamily="49" charset="-122"/>
                </a:rPr>
                <a:t>是清代学者章学诚对</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三国演义</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的评价用了“七分史实，三分虚构”这个断语，后来评论者多赞同此说。借用了历史人物和历史故事，运用了丰富的历史素材，编撰了一个更为丰富多彩的文学故事，既非真实的历史，也非真实的人物，而是自成体系的故事面貌和生动鲜活的小说角色。不要把小说当历史看，正如不要把历史当小说看。</a:t>
              </a:r>
              <a:endParaRPr lang="zh-CN" altLang="en-US" dirty="0">
                <a:latin typeface="楷体" panose="02010609060101010101" pitchFamily="49" charset="-122"/>
                <a:ea typeface="楷体" panose="02010609060101010101" pitchFamily="49" charset="-122"/>
              </a:endParaRPr>
            </a:p>
          </p:txBody>
        </p:sp>
        <p:pic>
          <p:nvPicPr>
            <p:cNvPr id="16392" name="Picture 13" descr="未命名-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 y="91"/>
              <a:ext cx="1056"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867761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106499"/>
                                        </p:tgtEl>
                                        <p:attrNameLst>
                                          <p:attrName>style.visibility</p:attrName>
                                        </p:attrNameLst>
                                      </p:cBhvr>
                                      <p:to>
                                        <p:strVal val="visible"/>
                                      </p:to>
                                    </p:set>
                                    <p:anim calcmode="lin" valueType="num">
                                      <p:cBhvr>
                                        <p:cTn id="7" dur="1000" fill="hold"/>
                                        <p:tgtEl>
                                          <p:spTgt spid="106499"/>
                                        </p:tgtEl>
                                        <p:attrNameLst>
                                          <p:attrName>ppt_x</p:attrName>
                                        </p:attrNameLst>
                                      </p:cBhvr>
                                      <p:tavLst>
                                        <p:tav tm="0">
                                          <p:val>
                                            <p:strVal val="#ppt_x-.2"/>
                                          </p:val>
                                        </p:tav>
                                        <p:tav tm="100000">
                                          <p:val>
                                            <p:strVal val="#ppt_x"/>
                                          </p:val>
                                        </p:tav>
                                      </p:tavLst>
                                    </p:anim>
                                    <p:anim calcmode="lin" valueType="num">
                                      <p:cBhvr>
                                        <p:cTn id="8" dur="1000" fill="hold"/>
                                        <p:tgtEl>
                                          <p:spTgt spid="1064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6499"/>
                                        </p:tgtEl>
                                      </p:cBhvr>
                                    </p:animEffect>
                                  </p:childTnLst>
                                </p:cTn>
                              </p:par>
                              <p:par>
                                <p:cTn id="10" presetID="29" presetClass="entr" presetSubtype="0" fill="hold" nodeType="withEffect">
                                  <p:stCondLst>
                                    <p:cond delay="0"/>
                                  </p:stCondLst>
                                  <p:childTnLst>
                                    <p:set>
                                      <p:cBhvr>
                                        <p:cTn id="11" dur="1" fill="hold">
                                          <p:stCondLst>
                                            <p:cond delay="0"/>
                                          </p:stCondLst>
                                        </p:cTn>
                                        <p:tgtEl>
                                          <p:spTgt spid="106503"/>
                                        </p:tgtEl>
                                        <p:attrNameLst>
                                          <p:attrName>style.visibility</p:attrName>
                                        </p:attrNameLst>
                                      </p:cBhvr>
                                      <p:to>
                                        <p:strVal val="visible"/>
                                      </p:to>
                                    </p:set>
                                    <p:anim calcmode="lin" valueType="num">
                                      <p:cBhvr>
                                        <p:cTn id="12" dur="1000" fill="hold"/>
                                        <p:tgtEl>
                                          <p:spTgt spid="106503"/>
                                        </p:tgtEl>
                                        <p:attrNameLst>
                                          <p:attrName>ppt_x</p:attrName>
                                        </p:attrNameLst>
                                      </p:cBhvr>
                                      <p:tavLst>
                                        <p:tav tm="0">
                                          <p:val>
                                            <p:strVal val="#ppt_x-.2"/>
                                          </p:val>
                                        </p:tav>
                                        <p:tav tm="100000">
                                          <p:val>
                                            <p:strVal val="#ppt_x"/>
                                          </p:val>
                                        </p:tav>
                                      </p:tavLst>
                                    </p:anim>
                                    <p:anim calcmode="lin" valueType="num">
                                      <p:cBhvr>
                                        <p:cTn id="13" dur="1000" fill="hold"/>
                                        <p:tgtEl>
                                          <p:spTgt spid="106503"/>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6503"/>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106506"/>
                                        </p:tgtEl>
                                        <p:attrNameLst>
                                          <p:attrName>style.visibility</p:attrName>
                                        </p:attrNameLst>
                                      </p:cBhvr>
                                      <p:to>
                                        <p:strVal val="visible"/>
                                      </p:to>
                                    </p:set>
                                    <p:anim calcmode="lin" valueType="num">
                                      <p:cBhvr>
                                        <p:cTn id="17" dur="1000" fill="hold"/>
                                        <p:tgtEl>
                                          <p:spTgt spid="106506"/>
                                        </p:tgtEl>
                                        <p:attrNameLst>
                                          <p:attrName>ppt_x</p:attrName>
                                        </p:attrNameLst>
                                      </p:cBhvr>
                                      <p:tavLst>
                                        <p:tav tm="0">
                                          <p:val>
                                            <p:strVal val="#ppt_x-.2"/>
                                          </p:val>
                                        </p:tav>
                                        <p:tav tm="100000">
                                          <p:val>
                                            <p:strVal val="#ppt_x"/>
                                          </p:val>
                                        </p:tav>
                                      </p:tavLst>
                                    </p:anim>
                                    <p:anim calcmode="lin" valueType="num">
                                      <p:cBhvr>
                                        <p:cTn id="18" dur="1000" fill="hold"/>
                                        <p:tgtEl>
                                          <p:spTgt spid="106506"/>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0650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6507"/>
                                        </p:tgtEl>
                                        <p:attrNameLst>
                                          <p:attrName>style.visibility</p:attrName>
                                        </p:attrNameLst>
                                      </p:cBhvr>
                                      <p:to>
                                        <p:strVal val="visible"/>
                                      </p:to>
                                    </p:set>
                                    <p:anim calcmode="lin" valueType="num">
                                      <p:cBhvr additive="base">
                                        <p:cTn id="24" dur="500" fill="hold"/>
                                        <p:tgtEl>
                                          <p:spTgt spid="106507"/>
                                        </p:tgtEl>
                                        <p:attrNameLst>
                                          <p:attrName>ppt_x</p:attrName>
                                        </p:attrNameLst>
                                      </p:cBhvr>
                                      <p:tavLst>
                                        <p:tav tm="0">
                                          <p:val>
                                            <p:strVal val="#ppt_x"/>
                                          </p:val>
                                        </p:tav>
                                        <p:tav tm="100000">
                                          <p:val>
                                            <p:strVal val="#ppt_x"/>
                                          </p:val>
                                        </p:tav>
                                      </p:tavLst>
                                    </p:anim>
                                    <p:anim calcmode="lin" valueType="num">
                                      <p:cBhvr additive="base">
                                        <p:cTn id="25" dur="500" fill="hold"/>
                                        <p:tgtEl>
                                          <p:spTgt spid="1065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body" idx="1"/>
          </p:nvPr>
        </p:nvSpPr>
        <p:spPr>
          <a:xfrm>
            <a:off x="821267" y="968375"/>
            <a:ext cx="10634133" cy="3070225"/>
          </a:xfrm>
        </p:spPr>
        <p:txBody>
          <a:bodyPr/>
          <a:lstStyle/>
          <a:p>
            <a:pPr eaLnBrk="1" hangingPunct="1">
              <a:buFont typeface="Wingdings" pitchFamily="2" charset="2"/>
              <a:buNone/>
            </a:pPr>
            <a:r>
              <a:rPr lang="zh-CN" altLang="en-US" sz="2800" b="1" dirty="0" smtClean="0">
                <a:latin typeface="方正粗宋简体" panose="03000509000000000000" pitchFamily="65" charset="-122"/>
                <a:ea typeface="方正粗宋简体" panose="03000509000000000000" pitchFamily="65" charset="-122"/>
              </a:rPr>
              <a:t>      1 </a:t>
            </a:r>
            <a:r>
              <a:rPr lang="en-US" altLang="zh-CN" sz="2800" b="1" dirty="0" smtClean="0">
                <a:latin typeface="方正粗宋简体" panose="03000509000000000000" pitchFamily="65" charset="-122"/>
                <a:ea typeface="方正粗宋简体" panose="03000509000000000000" pitchFamily="65" charset="-122"/>
              </a:rPr>
              <a:t>.</a:t>
            </a:r>
            <a:r>
              <a:rPr lang="zh-CN" altLang="en-US" sz="2800" b="1" dirty="0" smtClean="0">
                <a:latin typeface="方正粗宋简体" panose="03000509000000000000" pitchFamily="65" charset="-122"/>
                <a:ea typeface="方正粗宋简体" panose="03000509000000000000" pitchFamily="65" charset="-122"/>
              </a:rPr>
              <a:t>《三国演义》第四十二回“张翼德大闹长坂桥”中，张飞是如何吓死曹操一方的夏侯杰的？刘备又为何说他“勇则勇矣，惜失于计较”？请简要叙述。</a:t>
            </a:r>
            <a:r>
              <a:rPr lang="zh-CN" altLang="en-US" sz="2800" b="1" dirty="0" smtClean="0"/>
              <a:t> </a:t>
            </a:r>
            <a:endParaRPr lang="zh-CN" altLang="en-US" sz="2800" b="1" dirty="0" smtClean="0">
              <a:solidFill>
                <a:srgbClr val="CC0099"/>
              </a:solidFill>
            </a:endParaRPr>
          </a:p>
          <a:p>
            <a:pPr eaLnBrk="1" hangingPunct="1">
              <a:buFont typeface="Wingdings" pitchFamily="2" charset="2"/>
              <a:buNone/>
            </a:pPr>
            <a:r>
              <a:rPr lang="zh-CN" altLang="en-US" sz="2800" b="1" dirty="0" smtClean="0"/>
              <a:t>           </a:t>
            </a:r>
            <a:r>
              <a:rPr lang="en-US" altLang="zh-CN" sz="2800" b="1" dirty="0" smtClean="0">
                <a:solidFill>
                  <a:srgbClr val="C00000"/>
                </a:solidFill>
              </a:rPr>
              <a:t>【</a:t>
            </a:r>
            <a:r>
              <a:rPr lang="zh-CN" altLang="en-US" sz="2800" b="1" dirty="0" smtClean="0">
                <a:solidFill>
                  <a:srgbClr val="C00000"/>
                </a:solidFill>
                <a:latin typeface="方正粗宋简体" panose="03000509000000000000" pitchFamily="65" charset="-122"/>
                <a:ea typeface="方正粗宋简体" panose="03000509000000000000" pitchFamily="65" charset="-122"/>
              </a:rPr>
              <a:t>参考答案</a:t>
            </a:r>
            <a:r>
              <a:rPr lang="en-US" altLang="zh-CN" sz="2800" b="1" dirty="0" smtClean="0">
                <a:solidFill>
                  <a:srgbClr val="C00000"/>
                </a:solidFill>
                <a:latin typeface="方正粗宋简体" panose="03000509000000000000" pitchFamily="65" charset="-122"/>
                <a:ea typeface="方正粗宋简体" panose="03000509000000000000" pitchFamily="65" charset="-122"/>
              </a:rPr>
              <a:t>】</a:t>
            </a:r>
            <a:r>
              <a:rPr lang="zh-CN" altLang="en-US" sz="2800" b="1" dirty="0" smtClean="0">
                <a:solidFill>
                  <a:srgbClr val="C00000"/>
                </a:solidFill>
                <a:latin typeface="方正粗宋简体" panose="03000509000000000000" pitchFamily="65" charset="-122"/>
                <a:ea typeface="方正粗宋简体" panose="03000509000000000000" pitchFamily="65" charset="-122"/>
              </a:rPr>
              <a:t>长坂桥上，面对曹操大军，张飞怒目横矛，三声大喝，使夏侯杰惊得肝胆碎裂而亡，曹操及军众也仓皇逃窜。张飞见曹军已退，便令拆断桥梁，示怯于曹方，致使曹操再度追击，因此刘备说他：“吾弟勇则勇矣，惜失于计较。”</a:t>
            </a:r>
            <a:endParaRPr lang="zh-CN" altLang="en-US" sz="2800" dirty="0" smtClean="0">
              <a:solidFill>
                <a:srgbClr val="C00000"/>
              </a:solidFill>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2262225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4274">
                                            <p:txEl>
                                              <p:pRg st="1" end="1"/>
                                            </p:txEl>
                                          </p:spTgt>
                                        </p:tgtEl>
                                        <p:attrNameLst>
                                          <p:attrName>style.visibility</p:attrName>
                                        </p:attrNameLst>
                                      </p:cBhvr>
                                      <p:to>
                                        <p:strVal val="visible"/>
                                      </p:to>
                                    </p:set>
                                    <p:anim calcmode="lin" valueType="num">
                                      <p:cBhvr additive="base">
                                        <p:cTn id="7" dur="500" fill="hold"/>
                                        <p:tgtEl>
                                          <p:spTgt spid="5427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427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body" idx="1"/>
          </p:nvPr>
        </p:nvSpPr>
        <p:spPr>
          <a:xfrm>
            <a:off x="0" y="25400"/>
            <a:ext cx="11999384" cy="6858000"/>
          </a:xfrm>
        </p:spPr>
        <p:txBody>
          <a:bodyPr/>
          <a:lstStyle/>
          <a:p>
            <a:pPr eaLnBrk="1" hangingPunct="1">
              <a:lnSpc>
                <a:spcPct val="80000"/>
              </a:lnSpc>
              <a:buFont typeface="Wingdings" pitchFamily="2" charset="2"/>
              <a:buNone/>
            </a:pPr>
            <a:r>
              <a:rPr lang="zh-CN" altLang="en-US" b="1" dirty="0" smtClean="0"/>
              <a:t>     </a:t>
            </a:r>
            <a:r>
              <a:rPr lang="zh-CN" altLang="en-US" b="1" dirty="0" smtClean="0">
                <a:latin typeface="方正粗宋简体" panose="03000509000000000000" pitchFamily="65" charset="-122"/>
                <a:ea typeface="方正粗宋简体" panose="03000509000000000000" pitchFamily="65" charset="-122"/>
              </a:rPr>
              <a:t>2</a:t>
            </a:r>
            <a:r>
              <a:rPr lang="en-US" altLang="zh-CN" b="1" dirty="0" smtClean="0">
                <a:latin typeface="方正粗宋简体" panose="03000509000000000000" pitchFamily="65" charset="-122"/>
                <a:ea typeface="方正粗宋简体" panose="03000509000000000000" pitchFamily="65" charset="-122"/>
              </a:rPr>
              <a:t>.</a:t>
            </a:r>
            <a:r>
              <a:rPr lang="zh-CN" altLang="en-US" b="1" dirty="0" smtClean="0">
                <a:latin typeface="方正粗宋简体" panose="03000509000000000000" pitchFamily="65" charset="-122"/>
                <a:ea typeface="方正粗宋简体" panose="03000509000000000000" pitchFamily="65" charset="-122"/>
              </a:rPr>
              <a:t>《捉放曹》与《三国演义》 </a:t>
            </a:r>
          </a:p>
          <a:p>
            <a:pPr eaLnBrk="1" hangingPunct="1">
              <a:lnSpc>
                <a:spcPct val="80000"/>
              </a:lnSpc>
              <a:buFont typeface="Wingdings" pitchFamily="2" charset="2"/>
              <a:buNone/>
            </a:pPr>
            <a:r>
              <a:rPr lang="zh-CN" altLang="en-US" b="1" dirty="0" smtClean="0">
                <a:latin typeface="方正粗宋简体" panose="03000509000000000000" pitchFamily="65" charset="-122"/>
                <a:ea typeface="方正粗宋简体" panose="03000509000000000000" pitchFamily="65" charset="-122"/>
              </a:rPr>
              <a:t>　　著名的京剧传统剧目《捉放曹》是根据《三国演义》的情节改编的。下面是京剧中陈宫唱词：</a:t>
            </a:r>
            <a:br>
              <a:rPr lang="zh-CN" altLang="en-US" b="1" dirty="0" smtClean="0">
                <a:latin typeface="方正粗宋简体" panose="03000509000000000000" pitchFamily="65" charset="-122"/>
                <a:ea typeface="方正粗宋简体" panose="03000509000000000000" pitchFamily="65" charset="-122"/>
              </a:rPr>
            </a:br>
            <a:r>
              <a:rPr lang="zh-CN" altLang="en-US" b="1" dirty="0" smtClean="0">
                <a:latin typeface="方正粗宋简体" panose="03000509000000000000" pitchFamily="65" charset="-122"/>
                <a:ea typeface="方正粗宋简体" panose="03000509000000000000" pitchFamily="65" charset="-122"/>
              </a:rPr>
              <a:t>　　我先前自道他（曹操）宽宏量大，却原来贼是个无义的冤家，马行在狭道内我难以回马。</a:t>
            </a:r>
            <a:br>
              <a:rPr lang="zh-CN" altLang="en-US" b="1" dirty="0" smtClean="0">
                <a:latin typeface="方正粗宋简体" panose="03000509000000000000" pitchFamily="65" charset="-122"/>
                <a:ea typeface="方正粗宋简体" panose="03000509000000000000" pitchFamily="65" charset="-122"/>
              </a:rPr>
            </a:br>
            <a:r>
              <a:rPr lang="zh-CN" altLang="en-US" b="1" dirty="0" smtClean="0">
                <a:latin typeface="方正粗宋简体" panose="03000509000000000000" pitchFamily="65" charset="-122"/>
                <a:ea typeface="方正粗宋简体" panose="03000509000000000000" pitchFamily="65" charset="-122"/>
              </a:rPr>
              <a:t>　　陈宫为何骂曹操“无义”？“狭道内难以回马”又为何事？请简要叙述《三国演义》相关的情节。（5分）</a:t>
            </a:r>
          </a:p>
          <a:p>
            <a:pPr eaLnBrk="1" hangingPunct="1">
              <a:lnSpc>
                <a:spcPct val="80000"/>
              </a:lnSpc>
              <a:buFont typeface="Wingdings" pitchFamily="2" charset="2"/>
              <a:buNone/>
            </a:pPr>
            <a:r>
              <a:rPr lang="zh-CN" altLang="en-US" b="1" dirty="0" smtClean="0">
                <a:solidFill>
                  <a:srgbClr val="CC0099"/>
                </a:solidFill>
              </a:rPr>
              <a:t>         </a:t>
            </a:r>
            <a:r>
              <a:rPr lang="zh-CN" altLang="en-US" dirty="0" smtClean="0">
                <a:solidFill>
                  <a:srgbClr val="CC0099"/>
                </a:solidFill>
                <a:latin typeface="方正粗宋简体" panose="03000509000000000000" pitchFamily="65" charset="-122"/>
                <a:ea typeface="方正粗宋简体" panose="03000509000000000000" pitchFamily="65" charset="-122"/>
              </a:rPr>
              <a:t>【答案】曹操谋刺董卓未成，逃出京城，在中牟县被县令陈宫捉住。陈宫钦佩他的忠义，弃了官职与他同逃。逃到成皋，多疑的曹操错杀吕伯奢家人，又杀死好心的吕伯奢以绝后祸。陈宫看出曹操心狠手辣，但又念及自己为国家跟他到此，杀之不义，便弃曹操而他往。</a:t>
            </a:r>
          </a:p>
        </p:txBody>
      </p:sp>
    </p:spTree>
    <p:extLst>
      <p:ext uri="{BB962C8B-B14F-4D97-AF65-F5344CB8AC3E}">
        <p14:creationId xmlns:p14="http://schemas.microsoft.com/office/powerpoint/2010/main" val="21822665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298">
                                            <p:txEl>
                                              <p:pRg st="2" end="2"/>
                                            </p:txEl>
                                          </p:spTgt>
                                        </p:tgtEl>
                                        <p:attrNameLst>
                                          <p:attrName>style.visibility</p:attrName>
                                        </p:attrNameLst>
                                      </p:cBhvr>
                                      <p:to>
                                        <p:strVal val="visible"/>
                                      </p:to>
                                    </p:set>
                                    <p:anim calcmode="lin" valueType="num">
                                      <p:cBhvr additive="base">
                                        <p:cTn id="7" dur="500" fill="hold"/>
                                        <p:tgtEl>
                                          <p:spTgt spid="5529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29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body" idx="1"/>
          </p:nvPr>
        </p:nvSpPr>
        <p:spPr>
          <a:xfrm>
            <a:off x="0" y="476250"/>
            <a:ext cx="12192000" cy="4222750"/>
          </a:xfrm>
        </p:spPr>
        <p:txBody>
          <a:bodyPr/>
          <a:lstStyle/>
          <a:p>
            <a:pPr eaLnBrk="1" hangingPunct="1">
              <a:buFont typeface="Wingdings" pitchFamily="2" charset="2"/>
              <a:buNone/>
            </a:pPr>
            <a:r>
              <a:rPr lang="zh-CN" altLang="en-US" b="1" dirty="0" smtClean="0">
                <a:latin typeface="方正粗宋简体" panose="03000509000000000000" pitchFamily="65" charset="-122"/>
                <a:ea typeface="方正粗宋简体" panose="03000509000000000000" pitchFamily="65" charset="-122"/>
              </a:rPr>
              <a:t>   3</a:t>
            </a:r>
            <a:r>
              <a:rPr lang="en-US" altLang="zh-CN" b="1" dirty="0" smtClean="0">
                <a:latin typeface="方正粗宋简体" panose="03000509000000000000" pitchFamily="65" charset="-122"/>
                <a:ea typeface="方正粗宋简体" panose="03000509000000000000" pitchFamily="65" charset="-122"/>
              </a:rPr>
              <a:t>.</a:t>
            </a:r>
            <a:r>
              <a:rPr lang="zh-CN" altLang="en-US" b="1" dirty="0" smtClean="0">
                <a:latin typeface="方正粗宋简体" panose="03000509000000000000" pitchFamily="65" charset="-122"/>
                <a:ea typeface="方正粗宋简体" panose="03000509000000000000" pitchFamily="65" charset="-122"/>
              </a:rPr>
              <a:t>周郎妙计安天下 </a:t>
            </a:r>
          </a:p>
          <a:p>
            <a:pPr eaLnBrk="1" hangingPunct="1">
              <a:buFont typeface="Wingdings" pitchFamily="2" charset="2"/>
              <a:buNone/>
            </a:pPr>
            <a:r>
              <a:rPr lang="zh-CN" altLang="en-US" b="1" dirty="0" smtClean="0">
                <a:latin typeface="方正粗宋简体" panose="03000509000000000000" pitchFamily="65" charset="-122"/>
                <a:ea typeface="方正粗宋简体" panose="03000509000000000000" pitchFamily="65" charset="-122"/>
              </a:rPr>
              <a:t>　　下列文字节选自《三国演义》第五十五回：</a:t>
            </a:r>
            <a:br>
              <a:rPr lang="zh-CN" altLang="en-US" b="1" dirty="0" smtClean="0">
                <a:latin typeface="方正粗宋简体" panose="03000509000000000000" pitchFamily="65" charset="-122"/>
                <a:ea typeface="方正粗宋简体" panose="03000509000000000000" pitchFamily="65" charset="-122"/>
              </a:rPr>
            </a:br>
            <a:r>
              <a:rPr lang="zh-CN" altLang="en-US" b="1" dirty="0" smtClean="0">
                <a:latin typeface="方正粗宋简体" panose="03000509000000000000" pitchFamily="65" charset="-122"/>
                <a:ea typeface="方正粗宋简体" panose="03000509000000000000" pitchFamily="65" charset="-122"/>
              </a:rPr>
              <a:t>　　周瑜急急下得船时，岸上军士齐声大叫曰：“周郎妙计安天下，陪了夫人又折兵！”</a:t>
            </a:r>
            <a:br>
              <a:rPr lang="zh-CN" altLang="en-US" b="1" dirty="0" smtClean="0">
                <a:latin typeface="方正粗宋简体" panose="03000509000000000000" pitchFamily="65" charset="-122"/>
                <a:ea typeface="方正粗宋简体" panose="03000509000000000000" pitchFamily="65" charset="-122"/>
              </a:rPr>
            </a:br>
            <a:r>
              <a:rPr lang="zh-CN" altLang="en-US" b="1" dirty="0" smtClean="0">
                <a:latin typeface="方正粗宋简体" panose="03000509000000000000" pitchFamily="65" charset="-122"/>
                <a:ea typeface="方正粗宋简体" panose="03000509000000000000" pitchFamily="65" charset="-122"/>
              </a:rPr>
              <a:t>　　周郎的“妙计”是什么？又为何“陪了夫人又折兵”？请简要叙述。（5分）</a:t>
            </a:r>
          </a:p>
          <a:p>
            <a:pPr eaLnBrk="1" hangingPunct="1">
              <a:buFont typeface="Wingdings" pitchFamily="2" charset="2"/>
              <a:buNone/>
            </a:pPr>
            <a:r>
              <a:rPr lang="zh-CN" altLang="en-US" b="1" dirty="0" smtClean="0"/>
              <a:t>　　</a:t>
            </a:r>
            <a:r>
              <a:rPr lang="zh-CN" altLang="en-US" b="1" dirty="0" smtClean="0">
                <a:solidFill>
                  <a:srgbClr val="CC0099"/>
                </a:solidFill>
                <a:latin typeface="方正粗宋简体" panose="03000509000000000000" pitchFamily="65" charset="-122"/>
                <a:ea typeface="方正粗宋简体" panose="03000509000000000000" pitchFamily="65" charset="-122"/>
              </a:rPr>
              <a:t>【答案】①东吴孙权要向蜀汉索回荆州，都督周瑜定计，将孙权妹谎说嫁给刘备，借以把刘备骗到东吴留作人质，以便索回荆州。②刘备按诸葛亮的对策行事，到东吴成婚后偕同夫人逃出东吴。周瑜带兵追赶，被诸葛亮的伏兵打败。</a:t>
            </a:r>
            <a:endParaRPr lang="zh-CN" altLang="en-US" b="1" dirty="0" smtClean="0"/>
          </a:p>
        </p:txBody>
      </p:sp>
    </p:spTree>
    <p:extLst>
      <p:ext uri="{BB962C8B-B14F-4D97-AF65-F5344CB8AC3E}">
        <p14:creationId xmlns:p14="http://schemas.microsoft.com/office/powerpoint/2010/main" val="14548407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anim calcmode="lin" valueType="num">
                                      <p:cBhvr additive="base">
                                        <p:cTn id="7" dur="500" fill="hold"/>
                                        <p:tgtEl>
                                          <p:spTgt spid="5632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body" idx="1"/>
          </p:nvPr>
        </p:nvSpPr>
        <p:spPr>
          <a:xfrm>
            <a:off x="529168" y="190501"/>
            <a:ext cx="11154833" cy="2971799"/>
          </a:xfrm>
        </p:spPr>
        <p:txBody>
          <a:bodyPr/>
          <a:lstStyle/>
          <a:p>
            <a:pPr eaLnBrk="1" hangingPunct="1">
              <a:buFont typeface="Wingdings" pitchFamily="2" charset="2"/>
              <a:buNone/>
            </a:pPr>
            <a:r>
              <a:rPr lang="zh-CN" altLang="en-US" sz="2800" b="1" dirty="0" smtClean="0">
                <a:latin typeface="方正粗宋简体" panose="03000509000000000000" pitchFamily="65" charset="-122"/>
                <a:ea typeface="方正粗宋简体" panose="03000509000000000000" pitchFamily="65" charset="-122"/>
              </a:rPr>
              <a:t>4</a:t>
            </a:r>
            <a:r>
              <a:rPr lang="en-US" altLang="zh-CN" sz="2800" b="1" dirty="0" smtClean="0">
                <a:latin typeface="方正粗宋简体" panose="03000509000000000000" pitchFamily="65" charset="-122"/>
                <a:ea typeface="方正粗宋简体" panose="03000509000000000000" pitchFamily="65" charset="-122"/>
              </a:rPr>
              <a:t>.</a:t>
            </a:r>
            <a:r>
              <a:rPr lang="zh-CN" altLang="en-US" sz="2800" b="1" dirty="0" smtClean="0">
                <a:latin typeface="方正粗宋简体" panose="03000509000000000000" pitchFamily="65" charset="-122"/>
                <a:ea typeface="方正粗宋简体" panose="03000509000000000000" pitchFamily="65" charset="-122"/>
              </a:rPr>
              <a:t>“尤胜相如在渑池”</a:t>
            </a:r>
          </a:p>
          <a:p>
            <a:pPr eaLnBrk="1" hangingPunct="1">
              <a:buFont typeface="Wingdings" pitchFamily="2" charset="2"/>
              <a:buNone/>
            </a:pPr>
            <a:r>
              <a:rPr lang="zh-CN" altLang="en-US" sz="2800" b="1" dirty="0" smtClean="0">
                <a:latin typeface="方正粗宋简体" panose="03000509000000000000" pitchFamily="65" charset="-122"/>
                <a:ea typeface="方正粗宋简体" panose="03000509000000000000" pitchFamily="65" charset="-122"/>
              </a:rPr>
              <a:t>　　《三国演义》第六十六回中，关云长说：“昔战国时赵人蔺相如，无缚鸡之力，于渑池会上，觑秦国君臣如无物；况吾曾学万人敌者乎！”小说作者在这一回里也引“后人有诗赞关公曰：‘……当年一段英雄气，尤胜相如在渑池。’”</a:t>
            </a:r>
            <a:br>
              <a:rPr lang="zh-CN" altLang="en-US" sz="2800" b="1" dirty="0" smtClean="0">
                <a:latin typeface="方正粗宋简体" panose="03000509000000000000" pitchFamily="65" charset="-122"/>
                <a:ea typeface="方正粗宋简体" panose="03000509000000000000" pitchFamily="65" charset="-122"/>
              </a:rPr>
            </a:br>
            <a:r>
              <a:rPr lang="zh-CN" altLang="en-US" sz="2800" b="1" dirty="0" smtClean="0">
                <a:latin typeface="方正粗宋简体" panose="03000509000000000000" pitchFamily="65" charset="-122"/>
                <a:ea typeface="方正粗宋简体" panose="03000509000000000000" pitchFamily="65" charset="-122"/>
              </a:rPr>
              <a:t>　　这一回中所说的“尤胜相如在渑池”指的是什么事情？关云长又如何显示他的“英雄气”的？请简要叙述。（5分）</a:t>
            </a:r>
          </a:p>
          <a:p>
            <a:pPr eaLnBrk="1" hangingPunct="1">
              <a:buFont typeface="Wingdings" pitchFamily="2" charset="2"/>
              <a:buNone/>
            </a:pPr>
            <a:endParaRPr lang="zh-CN" altLang="en-US" sz="2800" b="1" dirty="0" smtClean="0">
              <a:solidFill>
                <a:srgbClr val="CC0099"/>
              </a:solidFill>
            </a:endParaRPr>
          </a:p>
        </p:txBody>
      </p:sp>
      <p:sp>
        <p:nvSpPr>
          <p:cNvPr id="2" name="TextBox 1"/>
          <p:cNvSpPr txBox="1"/>
          <p:nvPr/>
        </p:nvSpPr>
        <p:spPr>
          <a:xfrm>
            <a:off x="812800" y="3251200"/>
            <a:ext cx="10795000" cy="1569660"/>
          </a:xfrm>
          <a:prstGeom prst="rect">
            <a:avLst/>
          </a:prstGeom>
          <a:noFill/>
        </p:spPr>
        <p:txBody>
          <a:bodyPr wrap="square" rtlCol="0">
            <a:spAutoFit/>
          </a:bodyPr>
          <a:lstStyle/>
          <a:p>
            <a:r>
              <a:rPr lang="zh-CN" altLang="en-US" sz="2400" b="1" dirty="0">
                <a:solidFill>
                  <a:srgbClr val="FF0000"/>
                </a:solidFill>
                <a:latin typeface="方正粗宋简体" panose="03000509000000000000" pitchFamily="65" charset="-122"/>
                <a:ea typeface="方正粗宋简体" panose="03000509000000000000" pitchFamily="65" charset="-122"/>
              </a:rPr>
              <a:t>【答案】鲁肃在陆口临江亭宴请关羽，索要荆州，如其不从，便欲杀之。关羽明知是计，却独驾小舟，只用亲随十余人，单刀赴会。席间关羽谈笑自若，巧辞拒绝鲁肃的要求。最后佯推酒醉，右手提大刀，左手挽鲁肃，直至江边才放手道别。鲁肃被吓得魂不附体，东吴伏兵亦不敢妄动</a:t>
            </a:r>
            <a:r>
              <a:rPr lang="zh-CN" altLang="en-US" sz="2400" b="1" dirty="0" smtClean="0">
                <a:solidFill>
                  <a:srgbClr val="FF0000"/>
                </a:solidFill>
                <a:latin typeface="方正粗宋简体" panose="03000509000000000000" pitchFamily="65" charset="-122"/>
                <a:ea typeface="方正粗宋简体" panose="03000509000000000000" pitchFamily="65" charset="-122"/>
              </a:rPr>
              <a:t>。</a:t>
            </a:r>
            <a:endParaRPr lang="zh-CN" altLang="en-US" sz="2400" dirty="0">
              <a:solidFill>
                <a:srgbClr val="FF0000"/>
              </a:solidFill>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143988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body" idx="1"/>
          </p:nvPr>
        </p:nvSpPr>
        <p:spPr>
          <a:xfrm>
            <a:off x="402167" y="333376"/>
            <a:ext cx="11387667" cy="1114424"/>
          </a:xfrm>
        </p:spPr>
        <p:txBody>
          <a:bodyPr/>
          <a:lstStyle/>
          <a:p>
            <a:pPr eaLnBrk="1" hangingPunct="1">
              <a:buFont typeface="Wingdings" pitchFamily="2" charset="2"/>
              <a:buNone/>
            </a:pPr>
            <a:r>
              <a:rPr lang="zh-CN" altLang="en-US" sz="3600" b="1" dirty="0" smtClean="0">
                <a:solidFill>
                  <a:schemeClr val="hlink"/>
                </a:solidFill>
                <a:latin typeface="方正粗宋简体" panose="03000509000000000000" pitchFamily="65" charset="-122"/>
                <a:ea typeface="方正粗宋简体" panose="03000509000000000000" pitchFamily="65" charset="-122"/>
              </a:rPr>
              <a:t>   5</a:t>
            </a:r>
            <a:r>
              <a:rPr lang="en-US" altLang="zh-CN" sz="3600" b="1" dirty="0" smtClean="0">
                <a:solidFill>
                  <a:schemeClr val="hlink"/>
                </a:solidFill>
                <a:latin typeface="方正粗宋简体" panose="03000509000000000000" pitchFamily="65" charset="-122"/>
                <a:ea typeface="方正粗宋简体" panose="03000509000000000000" pitchFamily="65" charset="-122"/>
              </a:rPr>
              <a:t>.</a:t>
            </a:r>
            <a:r>
              <a:rPr lang="zh-CN" altLang="en-US" sz="3600" b="1" dirty="0" smtClean="0">
                <a:solidFill>
                  <a:schemeClr val="hlink"/>
                </a:solidFill>
                <a:latin typeface="方正粗宋简体" panose="03000509000000000000" pitchFamily="65" charset="-122"/>
                <a:ea typeface="方正粗宋简体" panose="03000509000000000000" pitchFamily="65" charset="-122"/>
              </a:rPr>
              <a:t>简析《三国演义》中“曹操煮酒论英雄”这一情节中曹操刘备所表现出的性格特征。</a:t>
            </a:r>
            <a:endParaRPr lang="zh-CN" altLang="en-US" sz="3600" dirty="0" smtClean="0">
              <a:solidFill>
                <a:schemeClr val="hlink"/>
              </a:solidFill>
              <a:latin typeface="方正粗宋简体" panose="03000509000000000000" pitchFamily="65" charset="-122"/>
              <a:ea typeface="方正粗宋简体" panose="03000509000000000000" pitchFamily="65" charset="-122"/>
            </a:endParaRPr>
          </a:p>
        </p:txBody>
      </p:sp>
      <p:sp>
        <p:nvSpPr>
          <p:cNvPr id="2" name="TextBox 1"/>
          <p:cNvSpPr txBox="1"/>
          <p:nvPr/>
        </p:nvSpPr>
        <p:spPr>
          <a:xfrm>
            <a:off x="787400" y="1524000"/>
            <a:ext cx="10883900" cy="1938992"/>
          </a:xfrm>
          <a:prstGeom prst="rect">
            <a:avLst/>
          </a:prstGeom>
          <a:noFill/>
        </p:spPr>
        <p:txBody>
          <a:bodyPr wrap="square" rtlCol="0">
            <a:spAutoFit/>
          </a:bodyPr>
          <a:lstStyle/>
          <a:p>
            <a:r>
              <a:rPr lang="zh-CN" altLang="en-US" sz="2400" dirty="0">
                <a:solidFill>
                  <a:srgbClr val="E33113"/>
                </a:solidFill>
                <a:latin typeface="方正粗宋简体" panose="03000509000000000000" pitchFamily="65" charset="-122"/>
                <a:ea typeface="方正粗宋简体" panose="03000509000000000000" pitchFamily="65" charset="-122"/>
              </a:rPr>
              <a:t> </a:t>
            </a:r>
            <a:r>
              <a:rPr lang="zh-CN" altLang="en-US" sz="2400" b="1" dirty="0">
                <a:solidFill>
                  <a:srgbClr val="CC0099"/>
                </a:solidFill>
                <a:latin typeface="方正粗宋简体" panose="03000509000000000000" pitchFamily="65" charset="-122"/>
                <a:ea typeface="方正粗宋简体" panose="03000509000000000000" pitchFamily="65" charset="-122"/>
              </a:rPr>
              <a:t>【答案】</a:t>
            </a:r>
            <a:r>
              <a:rPr lang="zh-CN" altLang="en-US" sz="2400" b="1" dirty="0">
                <a:solidFill>
                  <a:srgbClr val="E33113"/>
                </a:solidFill>
                <a:latin typeface="方正粗宋简体" panose="03000509000000000000" pitchFamily="65" charset="-122"/>
                <a:ea typeface="方正粗宋简体" panose="03000509000000000000" pitchFamily="65" charset="-122"/>
              </a:rPr>
              <a:t>“煮酒论英雄” 中曹刘的对话充分反映了二人性格：曹操咄咄逼人的谈吐体现了他诡诈阴鸷、骄横霸气的性格，同时也展示了一个政治家的踌躇满志与高瞻远瞩；刘备立志复兴汉室但此时寄人篱下，所以在故作木讷中处处设防，在谈吐中步步后退，在危急时刻巧度难关，体现了他机智从容、大智若愚、韬光养晦。</a:t>
            </a:r>
            <a:endParaRPr lang="zh-CN" altLang="en-US" sz="2400" dirty="0">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3110249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a:xfrm>
            <a:off x="715433" y="765175"/>
            <a:ext cx="8758767" cy="503238"/>
          </a:xfrm>
        </p:spPr>
        <p:txBody>
          <a:bodyPr/>
          <a:lstStyle/>
          <a:p>
            <a:pPr eaLnBrk="1" hangingPunct="1"/>
            <a:r>
              <a:rPr lang="zh-CN" altLang="en-US" sz="3600" b="1" dirty="0" smtClean="0">
                <a:solidFill>
                  <a:schemeClr val="hlink"/>
                </a:solidFill>
                <a:latin typeface="方正粗宋简体" panose="03000509000000000000" pitchFamily="65" charset="-122"/>
                <a:ea typeface="方正粗宋简体" panose="03000509000000000000" pitchFamily="65" charset="-122"/>
              </a:rPr>
              <a:t>6</a:t>
            </a:r>
            <a:r>
              <a:rPr lang="en-US" altLang="zh-CN" sz="3600" b="1" dirty="0" smtClean="0">
                <a:solidFill>
                  <a:schemeClr val="hlink"/>
                </a:solidFill>
                <a:latin typeface="方正粗宋简体" panose="03000509000000000000" pitchFamily="65" charset="-122"/>
                <a:ea typeface="方正粗宋简体" panose="03000509000000000000" pitchFamily="65" charset="-122"/>
              </a:rPr>
              <a:t>.</a:t>
            </a:r>
            <a:r>
              <a:rPr lang="zh-CN" altLang="en-US" sz="3600" b="1" dirty="0" smtClean="0">
                <a:solidFill>
                  <a:schemeClr val="hlink"/>
                </a:solidFill>
                <a:latin typeface="方正粗宋简体" panose="03000509000000000000" pitchFamily="65" charset="-122"/>
                <a:ea typeface="方正粗宋简体" panose="03000509000000000000" pitchFamily="65" charset="-122"/>
              </a:rPr>
              <a:t>简述《三国演义》中一次精彩的用计。</a:t>
            </a:r>
          </a:p>
        </p:txBody>
      </p:sp>
      <p:sp>
        <p:nvSpPr>
          <p:cNvPr id="59395" name="Rectangle 3"/>
          <p:cNvSpPr>
            <a:spLocks noGrp="1" noRot="1" noChangeArrowheads="1"/>
          </p:cNvSpPr>
          <p:nvPr>
            <p:ph type="body" idx="1"/>
          </p:nvPr>
        </p:nvSpPr>
        <p:spPr>
          <a:xfrm>
            <a:off x="673100" y="1562101"/>
            <a:ext cx="10071100" cy="2349499"/>
          </a:xfrm>
        </p:spPr>
        <p:txBody>
          <a:bodyPr/>
          <a:lstStyle/>
          <a:p>
            <a:pPr eaLnBrk="1" hangingPunct="1">
              <a:buFont typeface="Wingdings" pitchFamily="2" charset="2"/>
              <a:buNone/>
            </a:pPr>
            <a:r>
              <a:rPr lang="zh-CN" altLang="en-US" b="1" dirty="0" smtClean="0">
                <a:solidFill>
                  <a:srgbClr val="CC0099"/>
                </a:solidFill>
                <a:latin typeface="方正粗宋简体" panose="03000509000000000000" pitchFamily="65" charset="-122"/>
                <a:ea typeface="方正粗宋简体" panose="03000509000000000000" pitchFamily="65" charset="-122"/>
              </a:rPr>
              <a:t> 【答案】</a:t>
            </a:r>
            <a:r>
              <a:rPr lang="zh-CN" altLang="en-US" sz="2800" b="1" dirty="0" smtClean="0">
                <a:solidFill>
                  <a:srgbClr val="E33113"/>
                </a:solidFill>
                <a:latin typeface="方正粗宋简体" panose="03000509000000000000" pitchFamily="65" charset="-122"/>
                <a:ea typeface="方正粗宋简体" panose="03000509000000000000" pitchFamily="65" charset="-122"/>
              </a:rPr>
              <a:t>空城计：诸葛亮屯兵于阳平，把部队都派去攻打魏军了，只留少数老弱残兵在城中。忽然听到魏军大都督司马懿率15万大军来攻城。诸葛临危不惧，传令大开城门，还派人去城门口洒扫。诸葛亮自己则登上城楼，端坐弹琴，态度从容，琴声不乱。司马懿来到城前，见此情形，心生疑窦，怕城中有伏兵，因此不敢贸进，便下令退兵。</a:t>
            </a:r>
          </a:p>
        </p:txBody>
      </p:sp>
    </p:spTree>
    <p:extLst>
      <p:ext uri="{BB962C8B-B14F-4D97-AF65-F5344CB8AC3E}">
        <p14:creationId xmlns:p14="http://schemas.microsoft.com/office/powerpoint/2010/main" val="20894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 calcmode="lin" valueType="num">
                                      <p:cBhvr additive="base">
                                        <p:cTn id="7" dur="5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200" y="1092200"/>
            <a:ext cx="11163300" cy="2677656"/>
          </a:xfrm>
          <a:prstGeom prst="rect">
            <a:avLst/>
          </a:prstGeom>
          <a:noFill/>
        </p:spPr>
        <p:txBody>
          <a:bodyPr wrap="square" rtlCol="0">
            <a:spAutoFit/>
          </a:bodyPr>
          <a:lstStyle/>
          <a:p>
            <a:r>
              <a:rPr lang="zh-CN" altLang="en-US" sz="2800" b="1" dirty="0">
                <a:solidFill>
                  <a:srgbClr val="CC0099"/>
                </a:solidFill>
                <a:latin typeface="方正粗宋简体" panose="03000509000000000000" pitchFamily="65" charset="-122"/>
                <a:ea typeface="方正粗宋简体" panose="03000509000000000000" pitchFamily="65" charset="-122"/>
              </a:rPr>
              <a:t>【答案】</a:t>
            </a:r>
            <a:r>
              <a:rPr lang="zh-CN" altLang="en-US" sz="2800" b="1" dirty="0">
                <a:solidFill>
                  <a:srgbClr val="000099"/>
                </a:solidFill>
                <a:latin typeface="方正粗宋简体" panose="03000509000000000000" pitchFamily="65" charset="-122"/>
                <a:ea typeface="方正粗宋简体" panose="03000509000000000000" pitchFamily="65" charset="-122"/>
              </a:rPr>
              <a:t>例1：温酒斩华雄：</a:t>
            </a:r>
            <a:r>
              <a:rPr lang="zh-CN" altLang="en-US" sz="2800" b="1" dirty="0">
                <a:solidFill>
                  <a:srgbClr val="FF0000"/>
                </a:solidFill>
                <a:latin typeface="方正粗宋简体" panose="03000509000000000000" pitchFamily="65" charset="-122"/>
                <a:ea typeface="方正粗宋简体" panose="03000509000000000000" pitchFamily="65" charset="-122"/>
              </a:rPr>
              <a:t>董卓当权，把持朝政</a:t>
            </a:r>
            <a:r>
              <a:rPr lang="zh-CN" altLang="en-US" sz="2800" b="1" dirty="0">
                <a:solidFill>
                  <a:srgbClr val="000099"/>
                </a:solidFill>
                <a:latin typeface="方正粗宋简体" panose="03000509000000000000" pitchFamily="65" charset="-122"/>
                <a:ea typeface="方正粗宋简体" panose="03000509000000000000" pitchFamily="65" charset="-122"/>
              </a:rPr>
              <a:t>。十八路诸侯兴兵声讨。交战中，先后有</a:t>
            </a:r>
            <a:r>
              <a:rPr lang="zh-CN" altLang="en-US" sz="2800" b="1" dirty="0">
                <a:solidFill>
                  <a:srgbClr val="FF0000"/>
                </a:solidFill>
                <a:latin typeface="方正粗宋简体" panose="03000509000000000000" pitchFamily="65" charset="-122"/>
                <a:ea typeface="方正粗宋简体" panose="03000509000000000000" pitchFamily="65" charset="-122"/>
              </a:rPr>
              <a:t>四位各诸侯中的悍将被董卓的部将华雄斩杀</a:t>
            </a:r>
            <a:r>
              <a:rPr lang="zh-CN" altLang="en-US" sz="2800" b="1" dirty="0">
                <a:solidFill>
                  <a:srgbClr val="000099"/>
                </a:solidFill>
                <a:latin typeface="方正粗宋简体" panose="03000509000000000000" pitchFamily="65" charset="-122"/>
                <a:ea typeface="方正粗宋简体" panose="03000509000000000000" pitchFamily="65" charset="-122"/>
              </a:rPr>
              <a:t>。此时，</a:t>
            </a:r>
            <a:r>
              <a:rPr lang="zh-CN" altLang="en-US" sz="2800" b="1" dirty="0">
                <a:solidFill>
                  <a:srgbClr val="FF0000"/>
                </a:solidFill>
                <a:latin typeface="方正粗宋简体" panose="03000509000000000000" pitchFamily="65" charset="-122"/>
                <a:ea typeface="方正粗宋简体" panose="03000509000000000000" pitchFamily="65" charset="-122"/>
              </a:rPr>
              <a:t>关羽自告奋勇</a:t>
            </a:r>
            <a:r>
              <a:rPr lang="zh-CN" altLang="en-US" sz="2800" b="1" dirty="0">
                <a:solidFill>
                  <a:srgbClr val="000099"/>
                </a:solidFill>
                <a:latin typeface="方正粗宋简体" panose="03000509000000000000" pitchFamily="65" charset="-122"/>
                <a:ea typeface="方正粗宋简体" panose="03000509000000000000" pitchFamily="65" charset="-122"/>
              </a:rPr>
              <a:t>，愿与华雄交锋。</a:t>
            </a:r>
            <a:r>
              <a:rPr lang="zh-CN" altLang="en-US" sz="2800" b="1" dirty="0">
                <a:solidFill>
                  <a:srgbClr val="FF0000"/>
                </a:solidFill>
                <a:latin typeface="方正粗宋简体" panose="03000509000000000000" pitchFamily="65" charset="-122"/>
                <a:ea typeface="方正粗宋简体" panose="03000509000000000000" pitchFamily="65" charset="-122"/>
              </a:rPr>
              <a:t>袁绍</a:t>
            </a:r>
            <a:r>
              <a:rPr lang="zh-CN" altLang="en-US" sz="2800" b="1" dirty="0">
                <a:solidFill>
                  <a:srgbClr val="000099"/>
                </a:solidFill>
                <a:latin typeface="方正粗宋简体" panose="03000509000000000000" pitchFamily="65" charset="-122"/>
                <a:ea typeface="方正粗宋简体" panose="03000509000000000000" pitchFamily="65" charset="-122"/>
              </a:rPr>
              <a:t>嫌他地位低微，称其“安敢乱言”，喝令将其打出。</a:t>
            </a:r>
            <a:r>
              <a:rPr lang="zh-CN" altLang="en-US" sz="2800" b="1" dirty="0">
                <a:solidFill>
                  <a:srgbClr val="FF0000"/>
                </a:solidFill>
                <a:latin typeface="方正粗宋简体" panose="03000509000000000000" pitchFamily="65" charset="-122"/>
                <a:ea typeface="方正粗宋简体" panose="03000509000000000000" pitchFamily="65" charset="-122"/>
              </a:rPr>
              <a:t>曹操</a:t>
            </a:r>
            <a:r>
              <a:rPr lang="zh-CN" altLang="en-US" sz="2800" b="1" dirty="0">
                <a:solidFill>
                  <a:srgbClr val="000099"/>
                </a:solidFill>
                <a:latin typeface="方正粗宋简体" panose="03000509000000000000" pitchFamily="65" charset="-122"/>
                <a:ea typeface="方正粗宋简体" panose="03000509000000000000" pitchFamily="65" charset="-122"/>
              </a:rPr>
              <a:t>上前阻止，关羽才有了出战的机会。</a:t>
            </a:r>
            <a:r>
              <a:rPr lang="zh-CN" altLang="en-US" sz="2800" b="1" dirty="0">
                <a:solidFill>
                  <a:srgbClr val="FF0000"/>
                </a:solidFill>
                <a:latin typeface="方正粗宋简体" panose="03000509000000000000" pitchFamily="65" charset="-122"/>
                <a:ea typeface="方正粗宋简体" panose="03000509000000000000" pitchFamily="65" charset="-122"/>
              </a:rPr>
              <a:t>曹操端了杯热酒为关羽壮行</a:t>
            </a:r>
            <a:r>
              <a:rPr lang="zh-CN" altLang="en-US" sz="2800" b="1" dirty="0">
                <a:solidFill>
                  <a:srgbClr val="000099"/>
                </a:solidFill>
                <a:latin typeface="方正粗宋简体" panose="03000509000000000000" pitchFamily="65" charset="-122"/>
                <a:ea typeface="方正粗宋简体" panose="03000509000000000000" pitchFamily="65" charset="-122"/>
              </a:rPr>
              <a:t>，而关羽愿先去斩华雄，回来再喝酒。</a:t>
            </a:r>
            <a:r>
              <a:rPr lang="zh-CN" altLang="en-US" sz="2800" b="1" dirty="0">
                <a:solidFill>
                  <a:srgbClr val="FF0000"/>
                </a:solidFill>
                <a:latin typeface="方正粗宋简体" panose="03000509000000000000" pitchFamily="65" charset="-122"/>
                <a:ea typeface="方正粗宋简体" panose="03000509000000000000" pitchFamily="65" charset="-122"/>
              </a:rPr>
              <a:t>果然在温酒未凉之际提来了华雄首级</a:t>
            </a:r>
            <a:r>
              <a:rPr lang="zh-CN" altLang="en-US" sz="2800" b="1" dirty="0">
                <a:solidFill>
                  <a:srgbClr val="000099"/>
                </a:solidFill>
                <a:latin typeface="方正粗宋简体" panose="03000509000000000000" pitchFamily="65" charset="-122"/>
                <a:ea typeface="方正粗宋简体" panose="03000509000000000000" pitchFamily="65" charset="-122"/>
              </a:rPr>
              <a:t>，令众诸侯惊讶不已</a:t>
            </a:r>
            <a:r>
              <a:rPr lang="zh-CN" altLang="en-US" sz="2800" b="1" dirty="0" smtClean="0">
                <a:solidFill>
                  <a:srgbClr val="000099"/>
                </a:solidFill>
                <a:latin typeface="方正粗宋简体" panose="03000509000000000000" pitchFamily="65" charset="-122"/>
                <a:ea typeface="方正粗宋简体" panose="03000509000000000000" pitchFamily="65" charset="-122"/>
              </a:rPr>
              <a:t>。</a:t>
            </a:r>
            <a:endParaRPr lang="zh-CN" altLang="en-US" dirty="0"/>
          </a:p>
        </p:txBody>
      </p:sp>
      <p:sp>
        <p:nvSpPr>
          <p:cNvPr id="5" name="Rectangle 2"/>
          <p:cNvSpPr txBox="1">
            <a:spLocks noRot="1" noChangeArrowheads="1"/>
          </p:cNvSpPr>
          <p:nvPr/>
        </p:nvSpPr>
        <p:spPr>
          <a:xfrm>
            <a:off x="1" y="341314"/>
            <a:ext cx="11789833" cy="5857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b="1" dirty="0" smtClean="0">
                <a:solidFill>
                  <a:srgbClr val="8E1F0C"/>
                </a:solidFill>
              </a:rPr>
              <a:t>        </a:t>
            </a:r>
            <a:r>
              <a:rPr lang="zh-CN" altLang="en-US" sz="3600" b="1" dirty="0" smtClean="0">
                <a:solidFill>
                  <a:srgbClr val="8E1F0C"/>
                </a:solidFill>
                <a:latin typeface="方正粗宋简体" panose="03000509000000000000" pitchFamily="65" charset="-122"/>
                <a:ea typeface="方正粗宋简体" panose="03000509000000000000" pitchFamily="65" charset="-122"/>
              </a:rPr>
              <a:t>7</a:t>
            </a:r>
            <a:r>
              <a:rPr lang="en-US" altLang="zh-CN" sz="3600" b="1" dirty="0" smtClean="0">
                <a:solidFill>
                  <a:srgbClr val="8E1F0C"/>
                </a:solidFill>
                <a:latin typeface="方正粗宋简体" panose="03000509000000000000" pitchFamily="65" charset="-122"/>
                <a:ea typeface="方正粗宋简体" panose="03000509000000000000" pitchFamily="65" charset="-122"/>
              </a:rPr>
              <a:t>.</a:t>
            </a:r>
            <a:r>
              <a:rPr lang="zh-CN" altLang="en-US" sz="3600" b="1" dirty="0" smtClean="0">
                <a:solidFill>
                  <a:srgbClr val="8E1F0C"/>
                </a:solidFill>
                <a:latin typeface="方正粗宋简体" panose="03000509000000000000" pitchFamily="65" charset="-122"/>
                <a:ea typeface="方正粗宋简体" panose="03000509000000000000" pitchFamily="65" charset="-122"/>
              </a:rPr>
              <a:t>简述《三国演义》中体现关羽“勇”的一个故事。</a:t>
            </a:r>
            <a:endParaRPr lang="zh-CN" altLang="en-US" b="1" dirty="0" smtClean="0">
              <a:solidFill>
                <a:srgbClr val="000099"/>
              </a:solidFill>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37019074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body" idx="1"/>
          </p:nvPr>
        </p:nvSpPr>
        <p:spPr>
          <a:xfrm>
            <a:off x="241301" y="333376"/>
            <a:ext cx="11442700" cy="2016125"/>
          </a:xfrm>
        </p:spPr>
        <p:txBody>
          <a:bodyPr/>
          <a:lstStyle/>
          <a:p>
            <a:pPr eaLnBrk="1" hangingPunct="1">
              <a:lnSpc>
                <a:spcPct val="90000"/>
              </a:lnSpc>
              <a:buFont typeface="Wingdings" pitchFamily="2" charset="2"/>
              <a:buNone/>
            </a:pPr>
            <a:r>
              <a:rPr lang="zh-CN" altLang="en-US" sz="2800" b="1" dirty="0" smtClean="0">
                <a:solidFill>
                  <a:srgbClr val="008E8B"/>
                </a:solidFill>
                <a:latin typeface="方正粗宋简体" panose="03000509000000000000" pitchFamily="65" charset="-122"/>
                <a:ea typeface="方正粗宋简体" panose="03000509000000000000" pitchFamily="65" charset="-122"/>
              </a:rPr>
              <a:t>         </a:t>
            </a:r>
            <a:r>
              <a:rPr lang="zh-CN" altLang="en-US" sz="2800" b="1" dirty="0" smtClean="0">
                <a:latin typeface="方正粗宋简体" panose="03000509000000000000" pitchFamily="65" charset="-122"/>
                <a:ea typeface="方正粗宋简体" panose="03000509000000000000" pitchFamily="65" charset="-122"/>
              </a:rPr>
              <a:t>例2</a:t>
            </a:r>
            <a:r>
              <a:rPr lang="en-US" altLang="zh-CN" sz="2800" b="1" dirty="0" smtClean="0">
                <a:latin typeface="方正粗宋简体" panose="03000509000000000000" pitchFamily="65" charset="-122"/>
                <a:ea typeface="方正粗宋简体" panose="03000509000000000000" pitchFamily="65" charset="-122"/>
              </a:rPr>
              <a:t>.</a:t>
            </a:r>
            <a:r>
              <a:rPr lang="zh-CN" altLang="en-US" sz="2800" b="1" dirty="0" smtClean="0">
                <a:latin typeface="方正粗宋简体" panose="03000509000000000000" pitchFamily="65" charset="-122"/>
                <a:ea typeface="方正粗宋简体" panose="03000509000000000000" pitchFamily="65" charset="-122"/>
              </a:rPr>
              <a:t>过五关斩六将：关羽与刘备失散，暂居曹营。曹操欲收服关羽，热情款待.赐美女、金银、官职。后来关羽挂印封金，只收下赤兔马,护送两位嫂子千里投奔刘备。在五个关口受到阻拦，关羽斩杀六将,最终完成使命。          </a:t>
            </a:r>
          </a:p>
        </p:txBody>
      </p:sp>
      <p:sp>
        <p:nvSpPr>
          <p:cNvPr id="2" name="TextBox 1"/>
          <p:cNvSpPr txBox="1">
            <a:spLocks noChangeArrowheads="1"/>
          </p:cNvSpPr>
          <p:nvPr/>
        </p:nvSpPr>
        <p:spPr bwMode="auto">
          <a:xfrm>
            <a:off x="558799" y="2103438"/>
            <a:ext cx="1120139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a:solidFill>
                  <a:srgbClr val="FF0000"/>
                </a:solidFill>
                <a:latin typeface="方正粗宋简体" panose="03000509000000000000" pitchFamily="65" charset="-122"/>
                <a:ea typeface="方正粗宋简体" panose="03000509000000000000" pitchFamily="65" charset="-122"/>
              </a:rPr>
              <a:t>       例3：单刀赴会：东吴屡次讨要荆州未果。遂采用鲁肃之计，设下鸿门宴，埋伏好刀斧手邀关羽来吴国赴宴。关羽轻驾小舟、单刀赴会，只带领十几个随从人员。席间关羽借与鲁子敬多年未见叙旧为由，拉着鲁肃不放手，互相敬酒。实则以鲁肃为人质。埋伏刀斧手见鲁肃被困，不敢轻易下手。关羽因此安全脱身。</a:t>
            </a:r>
          </a:p>
        </p:txBody>
      </p:sp>
    </p:spTree>
    <p:extLst>
      <p:ext uri="{BB962C8B-B14F-4D97-AF65-F5344CB8AC3E}">
        <p14:creationId xmlns:p14="http://schemas.microsoft.com/office/powerpoint/2010/main" val="423907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body" idx="1"/>
          </p:nvPr>
        </p:nvSpPr>
        <p:spPr>
          <a:xfrm>
            <a:off x="1020234" y="819151"/>
            <a:ext cx="10371666" cy="3511549"/>
          </a:xfrm>
        </p:spPr>
        <p:txBody>
          <a:bodyPr/>
          <a:lstStyle/>
          <a:p>
            <a:pPr eaLnBrk="1" hangingPunct="1">
              <a:buFont typeface="Wingdings" pitchFamily="2" charset="2"/>
              <a:buNone/>
            </a:pPr>
            <a:r>
              <a:rPr lang="zh-CN" altLang="en-US" sz="3600" b="1" dirty="0" smtClean="0">
                <a:latin typeface="方正粗宋简体" panose="03000509000000000000" pitchFamily="65" charset="-122"/>
                <a:ea typeface="方正粗宋简体" panose="03000509000000000000" pitchFamily="65" charset="-122"/>
              </a:rPr>
              <a:t>8 </a:t>
            </a:r>
            <a:r>
              <a:rPr lang="en-US" altLang="zh-CN" sz="3600" b="1" dirty="0" smtClean="0">
                <a:latin typeface="方正粗宋简体" panose="03000509000000000000" pitchFamily="65" charset="-122"/>
                <a:ea typeface="方正粗宋简体" panose="03000509000000000000" pitchFamily="65" charset="-122"/>
              </a:rPr>
              <a:t>.</a:t>
            </a:r>
            <a:r>
              <a:rPr lang="zh-CN" altLang="en-US" sz="3600" b="1" dirty="0" smtClean="0">
                <a:latin typeface="方正粗宋简体" panose="03000509000000000000" pitchFamily="65" charset="-122"/>
                <a:ea typeface="方正粗宋简体" panose="03000509000000000000" pitchFamily="65" charset="-122"/>
              </a:rPr>
              <a:t>简述诸葛亮尽“忠”的一个例子。</a:t>
            </a:r>
          </a:p>
          <a:p>
            <a:pPr>
              <a:buNone/>
            </a:pPr>
            <a:r>
              <a:rPr lang="zh-CN" altLang="en-US" sz="3600" b="1" dirty="0" smtClean="0"/>
              <a:t>      </a:t>
            </a:r>
            <a:r>
              <a:rPr lang="zh-CN" altLang="en-US" sz="3200" b="1" dirty="0" smtClean="0">
                <a:solidFill>
                  <a:srgbClr val="0070C0"/>
                </a:solidFill>
                <a:latin typeface="方正粗宋简体" panose="03000509000000000000" pitchFamily="65" charset="-122"/>
                <a:ea typeface="方正粗宋简体" panose="03000509000000000000" pitchFamily="65" charset="-122"/>
              </a:rPr>
              <a:t>【答案】</a:t>
            </a:r>
            <a:r>
              <a:rPr lang="zh-CN" altLang="en-US" sz="3200" b="1" dirty="0" smtClean="0">
                <a:solidFill>
                  <a:srgbClr val="FF0000"/>
                </a:solidFill>
                <a:latin typeface="方正粗宋简体" panose="03000509000000000000" pitchFamily="65" charset="-122"/>
                <a:ea typeface="方正粗宋简体" panose="03000509000000000000" pitchFamily="65" charset="-122"/>
              </a:rPr>
              <a:t>刘备</a:t>
            </a:r>
            <a:r>
              <a:rPr lang="zh-CN" altLang="en-US" sz="3200" b="1" dirty="0" smtClean="0">
                <a:solidFill>
                  <a:srgbClr val="0070C0"/>
                </a:solidFill>
                <a:latin typeface="方正粗宋简体" panose="03000509000000000000" pitchFamily="65" charset="-122"/>
                <a:ea typeface="方正粗宋简体" panose="03000509000000000000" pitchFamily="65" charset="-122"/>
              </a:rPr>
              <a:t>称帝后</a:t>
            </a:r>
            <a:r>
              <a:rPr lang="zh-CN" altLang="en-US" sz="3200" b="1" dirty="0">
                <a:solidFill>
                  <a:srgbClr val="FF0000"/>
                </a:solidFill>
                <a:latin typeface="方正粗宋简体" panose="03000509000000000000" pitchFamily="65" charset="-122"/>
                <a:ea typeface="方正粗宋简体" panose="03000509000000000000" pitchFamily="65" charset="-122"/>
              </a:rPr>
              <a:t>伐吴</a:t>
            </a:r>
            <a:r>
              <a:rPr lang="zh-CN" altLang="en-US" sz="3200" b="1" dirty="0" smtClean="0">
                <a:solidFill>
                  <a:srgbClr val="0070C0"/>
                </a:solidFill>
                <a:latin typeface="方正粗宋简体" panose="03000509000000000000" pitchFamily="65" charset="-122"/>
                <a:ea typeface="方正粗宋简体" panose="03000509000000000000" pitchFamily="65" charset="-122"/>
              </a:rPr>
              <a:t>，</a:t>
            </a:r>
            <a:r>
              <a:rPr lang="zh-CN" altLang="en-US" sz="3200" b="1" dirty="0">
                <a:solidFill>
                  <a:srgbClr val="0070C0"/>
                </a:solidFill>
                <a:latin typeface="方正粗宋简体" panose="03000509000000000000" pitchFamily="65" charset="-122"/>
                <a:ea typeface="方正粗宋简体" panose="03000509000000000000" pitchFamily="65" charset="-122"/>
              </a:rPr>
              <a:t>在</a:t>
            </a:r>
            <a:r>
              <a:rPr lang="zh-CN" altLang="en-US" sz="3200" b="1" dirty="0">
                <a:solidFill>
                  <a:srgbClr val="FF0000"/>
                </a:solidFill>
                <a:latin typeface="方正粗宋简体" panose="03000509000000000000" pitchFamily="65" charset="-122"/>
                <a:ea typeface="方正粗宋简体" panose="03000509000000000000" pitchFamily="65" charset="-122"/>
              </a:rPr>
              <a:t>彝陵之战</a:t>
            </a:r>
            <a:r>
              <a:rPr lang="zh-CN" altLang="en-US" sz="3200" b="1" dirty="0">
                <a:solidFill>
                  <a:srgbClr val="0070C0"/>
                </a:solidFill>
                <a:latin typeface="方正粗宋简体" panose="03000509000000000000" pitchFamily="65" charset="-122"/>
                <a:ea typeface="方正粗宋简体" panose="03000509000000000000" pitchFamily="65" charset="-122"/>
              </a:rPr>
              <a:t>中</a:t>
            </a:r>
            <a:r>
              <a:rPr lang="zh-CN" altLang="en-US" sz="3200" b="1" dirty="0" smtClean="0">
                <a:solidFill>
                  <a:srgbClr val="0070C0"/>
                </a:solidFill>
                <a:latin typeface="方正粗宋简体" panose="03000509000000000000" pitchFamily="65" charset="-122"/>
                <a:ea typeface="方正粗宋简体" panose="03000509000000000000" pitchFamily="65" charset="-122"/>
              </a:rPr>
              <a:t>被</a:t>
            </a:r>
            <a:r>
              <a:rPr lang="zh-CN" altLang="en-US" sz="3200" b="1" dirty="0">
                <a:solidFill>
                  <a:srgbClr val="FF0000"/>
                </a:solidFill>
                <a:latin typeface="方正粗宋简体" panose="03000509000000000000" pitchFamily="65" charset="-122"/>
                <a:ea typeface="方正粗宋简体" panose="03000509000000000000" pitchFamily="65" charset="-122"/>
              </a:rPr>
              <a:t>陆逊</a:t>
            </a:r>
            <a:r>
              <a:rPr lang="zh-CN" altLang="en-US" sz="3200" b="1" dirty="0" smtClean="0">
                <a:solidFill>
                  <a:srgbClr val="0070C0"/>
                </a:solidFill>
                <a:latin typeface="方正粗宋简体" panose="03000509000000000000" pitchFamily="65" charset="-122"/>
                <a:ea typeface="方正粗宋简体" panose="03000509000000000000" pitchFamily="65" charset="-122"/>
              </a:rPr>
              <a:t>击败，退守到</a:t>
            </a:r>
            <a:r>
              <a:rPr lang="zh-CN" altLang="en-US" sz="3200" b="1" dirty="0">
                <a:solidFill>
                  <a:srgbClr val="FF0000"/>
                </a:solidFill>
                <a:latin typeface="方正粗宋简体" panose="03000509000000000000" pitchFamily="65" charset="-122"/>
                <a:ea typeface="方正粗宋简体" panose="03000509000000000000" pitchFamily="65" charset="-122"/>
              </a:rPr>
              <a:t>白帝城</a:t>
            </a:r>
            <a:r>
              <a:rPr lang="zh-CN" altLang="en-US" sz="3200" b="1" dirty="0" smtClean="0">
                <a:solidFill>
                  <a:srgbClr val="0070C0"/>
                </a:solidFill>
                <a:latin typeface="方正粗宋简体" panose="03000509000000000000" pitchFamily="65" charset="-122"/>
                <a:ea typeface="方正粗宋简体" panose="03000509000000000000" pitchFamily="65" charset="-122"/>
              </a:rPr>
              <a:t>。从此刘备一病不起。临终将其儿子刘禅</a:t>
            </a:r>
            <a:r>
              <a:rPr lang="zh-CN" altLang="en-US" sz="3200" b="1" dirty="0">
                <a:solidFill>
                  <a:srgbClr val="FF0000"/>
                </a:solidFill>
                <a:latin typeface="方正粗宋简体" panose="03000509000000000000" pitchFamily="65" charset="-122"/>
                <a:ea typeface="方正粗宋简体" panose="03000509000000000000" pitchFamily="65" charset="-122"/>
              </a:rPr>
              <a:t>托孤</a:t>
            </a:r>
            <a:r>
              <a:rPr lang="zh-CN" altLang="en-US" sz="3200" b="1" dirty="0" smtClean="0">
                <a:solidFill>
                  <a:srgbClr val="0070C0"/>
                </a:solidFill>
                <a:latin typeface="方正粗宋简体" panose="03000509000000000000" pitchFamily="65" charset="-122"/>
                <a:ea typeface="方正粗宋简体" panose="03000509000000000000" pitchFamily="65" charset="-122"/>
              </a:rPr>
              <a:t>于诸葛亮，</a:t>
            </a:r>
            <a:r>
              <a:rPr lang="zh-CN" altLang="en-US" sz="3200" b="1" dirty="0">
                <a:solidFill>
                  <a:srgbClr val="FF0000"/>
                </a:solidFill>
                <a:latin typeface="方正粗宋简体" panose="03000509000000000000" pitchFamily="65" charset="-122"/>
                <a:ea typeface="方正粗宋简体" panose="03000509000000000000" pitchFamily="65" charset="-122"/>
              </a:rPr>
              <a:t>诸葛亮</a:t>
            </a:r>
            <a:r>
              <a:rPr lang="zh-CN" altLang="en-US" sz="3200" b="1" dirty="0" smtClean="0">
                <a:solidFill>
                  <a:srgbClr val="0070C0"/>
                </a:solidFill>
                <a:latin typeface="方正粗宋简体" panose="03000509000000000000" pitchFamily="65" charset="-122"/>
                <a:ea typeface="方正粗宋简体" panose="03000509000000000000" pitchFamily="65" charset="-122"/>
              </a:rPr>
              <a:t>哭着答应：“臣怎么敢不竭尽全力，辅助幼主，鞠躬尽瘁，死而后已呢？”后来，尽管刘禅很不成器，但诸葛亮还是尽力辅佐，真正做到了“</a:t>
            </a:r>
            <a:r>
              <a:rPr lang="zh-CN" altLang="en-US" sz="3200" b="1" dirty="0">
                <a:solidFill>
                  <a:srgbClr val="FF0000"/>
                </a:solidFill>
                <a:latin typeface="方正粗宋简体" panose="03000509000000000000" pitchFamily="65" charset="-122"/>
                <a:ea typeface="方正粗宋简体" panose="03000509000000000000" pitchFamily="65" charset="-122"/>
              </a:rPr>
              <a:t>鞠躬尽瘁，死而后已</a:t>
            </a:r>
            <a:r>
              <a:rPr lang="zh-CN" altLang="en-US" sz="3200" b="1" dirty="0" smtClean="0">
                <a:solidFill>
                  <a:srgbClr val="0070C0"/>
                </a:solidFill>
                <a:latin typeface="方正粗宋简体" panose="03000509000000000000" pitchFamily="65" charset="-122"/>
                <a:ea typeface="方正粗宋简体" panose="03000509000000000000" pitchFamily="65" charset="-122"/>
              </a:rPr>
              <a:t>”。</a:t>
            </a:r>
          </a:p>
        </p:txBody>
      </p:sp>
    </p:spTree>
    <p:extLst>
      <p:ext uri="{BB962C8B-B14F-4D97-AF65-F5344CB8AC3E}">
        <p14:creationId xmlns:p14="http://schemas.microsoft.com/office/powerpoint/2010/main" val="42238752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62466">
                                            <p:txEl>
                                              <p:pRg st="0" end="0"/>
                                            </p:txEl>
                                          </p:spTgt>
                                        </p:tgtEl>
                                        <p:attrNameLst>
                                          <p:attrName>style.visibility</p:attrName>
                                        </p:attrNameLst>
                                      </p:cBhvr>
                                      <p:to>
                                        <p:strVal val="visible"/>
                                      </p:to>
                                    </p:set>
                                    <p:anim calcmode="lin" valueType="num">
                                      <p:cBhvr additive="base">
                                        <p:cTn id="7" dur="500" fill="hold"/>
                                        <p:tgtEl>
                                          <p:spTgt spid="624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62466">
                                            <p:txEl>
                                              <p:pRg st="1" end="1"/>
                                            </p:txEl>
                                          </p:spTgt>
                                        </p:tgtEl>
                                        <p:attrNameLst>
                                          <p:attrName>style.visibility</p:attrName>
                                        </p:attrNameLst>
                                      </p:cBhvr>
                                      <p:to>
                                        <p:strVal val="visible"/>
                                      </p:to>
                                    </p:set>
                                    <p:anim calcmode="lin" valueType="num">
                                      <p:cBhvr additive="base">
                                        <p:cTn id="13" dur="500" fill="hold"/>
                                        <p:tgtEl>
                                          <p:spTgt spid="624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466">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body" idx="1"/>
          </p:nvPr>
        </p:nvSpPr>
        <p:spPr>
          <a:xfrm>
            <a:off x="1219201" y="260351"/>
            <a:ext cx="9512299" cy="1152525"/>
          </a:xfrm>
        </p:spPr>
        <p:txBody>
          <a:bodyPr/>
          <a:lstStyle/>
          <a:p>
            <a:pPr marL="0" indent="0" eaLnBrk="1" hangingPunct="1">
              <a:buFont typeface="Wingdings" pitchFamily="2" charset="2"/>
              <a:buNone/>
            </a:pPr>
            <a:r>
              <a:rPr lang="zh-CN" altLang="en-US" sz="2800" dirty="0" smtClean="0">
                <a:solidFill>
                  <a:srgbClr val="000099"/>
                </a:solidFill>
                <a:latin typeface="方正粗宋简体" panose="03000509000000000000" pitchFamily="65" charset="-122"/>
                <a:ea typeface="方正粗宋简体" panose="03000509000000000000" pitchFamily="65" charset="-122"/>
              </a:rPr>
              <a:t>9</a:t>
            </a:r>
            <a:r>
              <a:rPr lang="en-US" altLang="zh-CN" sz="2800" dirty="0" smtClean="0">
                <a:solidFill>
                  <a:srgbClr val="000099"/>
                </a:solidFill>
                <a:latin typeface="方正粗宋简体" panose="03000509000000000000" pitchFamily="65" charset="-122"/>
                <a:ea typeface="方正粗宋简体" panose="03000509000000000000" pitchFamily="65" charset="-122"/>
              </a:rPr>
              <a:t>.</a:t>
            </a:r>
            <a:r>
              <a:rPr lang="zh-CN" altLang="en-US" sz="2800" b="1" dirty="0" smtClean="0">
                <a:solidFill>
                  <a:srgbClr val="000099"/>
                </a:solidFill>
                <a:latin typeface="方正粗宋简体" panose="03000509000000000000" pitchFamily="65" charset="-122"/>
                <a:ea typeface="方正粗宋简体" panose="03000509000000000000" pitchFamily="65" charset="-122"/>
              </a:rPr>
              <a:t>根据《三国演义》的内容，写出“</a:t>
            </a:r>
            <a:r>
              <a:rPr lang="zh-CN" altLang="en-US" sz="2800" b="1" dirty="0" smtClean="0">
                <a:solidFill>
                  <a:srgbClr val="FF0000"/>
                </a:solidFill>
                <a:latin typeface="方正粗宋简体" panose="03000509000000000000" pitchFamily="65" charset="-122"/>
                <a:ea typeface="方正粗宋简体" panose="03000509000000000000" pitchFamily="65" charset="-122"/>
              </a:rPr>
              <a:t>曹操煮酒论英雄</a:t>
            </a:r>
            <a:r>
              <a:rPr lang="zh-CN" altLang="en-US" sz="2800" b="1" dirty="0" smtClean="0">
                <a:solidFill>
                  <a:srgbClr val="000099"/>
                </a:solidFill>
                <a:latin typeface="方正粗宋简体" panose="03000509000000000000" pitchFamily="65" charset="-122"/>
                <a:ea typeface="方正粗宋简体" panose="03000509000000000000" pitchFamily="65" charset="-122"/>
              </a:rPr>
              <a:t>”的故事简介。</a:t>
            </a:r>
            <a:r>
              <a:rPr lang="zh-CN" altLang="en-US" sz="4000" b="1" dirty="0" smtClean="0">
                <a:solidFill>
                  <a:srgbClr val="CC0099"/>
                </a:solidFill>
                <a:latin typeface="方正粗宋简体" panose="03000509000000000000" pitchFamily="65" charset="-122"/>
                <a:ea typeface="方正粗宋简体" panose="03000509000000000000" pitchFamily="65" charset="-122"/>
              </a:rPr>
              <a:t>  </a:t>
            </a:r>
          </a:p>
          <a:p>
            <a:pPr eaLnBrk="1" hangingPunct="1">
              <a:buFont typeface="Wingdings" pitchFamily="2" charset="2"/>
              <a:buNone/>
            </a:pPr>
            <a:r>
              <a:rPr lang="zh-CN" altLang="en-US" sz="4000" b="1" dirty="0" smtClean="0">
                <a:solidFill>
                  <a:srgbClr val="CC0099"/>
                </a:solidFill>
              </a:rPr>
              <a:t>      </a:t>
            </a:r>
            <a:endParaRPr lang="zh-CN" altLang="en-US" b="1" dirty="0" smtClean="0">
              <a:solidFill>
                <a:schemeClr val="tx2"/>
              </a:solidFill>
            </a:endParaRPr>
          </a:p>
        </p:txBody>
      </p:sp>
      <p:sp>
        <p:nvSpPr>
          <p:cNvPr id="2" name="TextBox 1"/>
          <p:cNvSpPr txBox="1">
            <a:spLocks noChangeArrowheads="1"/>
          </p:cNvSpPr>
          <p:nvPr/>
        </p:nvSpPr>
        <p:spPr bwMode="auto">
          <a:xfrm>
            <a:off x="1282700" y="1387475"/>
            <a:ext cx="9309099"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a:solidFill>
                  <a:srgbClr val="FF0000"/>
                </a:solidFill>
                <a:latin typeface="方正粗圆简体" panose="02010601030101010101" pitchFamily="2" charset="-122"/>
                <a:ea typeface="方正粗圆简体" panose="02010601030101010101" pitchFamily="2" charset="-122"/>
              </a:rPr>
              <a:t>【答案】刘备寄于曹操篱下</a:t>
            </a:r>
            <a:r>
              <a:rPr lang="zh-CN" altLang="en-US" sz="2800" dirty="0">
                <a:solidFill>
                  <a:schemeClr val="tx2"/>
                </a:solidFill>
                <a:latin typeface="方正粗圆简体" panose="02010601030101010101" pitchFamily="2" charset="-122"/>
                <a:ea typeface="方正粗圆简体" panose="02010601030101010101" pitchFamily="2" charset="-122"/>
              </a:rPr>
              <a:t>，以在后院</a:t>
            </a:r>
            <a:r>
              <a:rPr lang="zh-CN" altLang="en-US" sz="2800" dirty="0">
                <a:solidFill>
                  <a:srgbClr val="FF0000"/>
                </a:solidFill>
                <a:latin typeface="方正粗圆简体" panose="02010601030101010101" pitchFamily="2" charset="-122"/>
                <a:ea typeface="方正粗圆简体" panose="02010601030101010101" pitchFamily="2" charset="-122"/>
              </a:rPr>
              <a:t>种菜</a:t>
            </a:r>
            <a:r>
              <a:rPr lang="zh-CN" altLang="en-US" sz="2800" dirty="0">
                <a:solidFill>
                  <a:schemeClr val="tx2"/>
                </a:solidFill>
                <a:latin typeface="方正粗圆简体" panose="02010601030101010101" pitchFamily="2" charset="-122"/>
                <a:ea typeface="方正粗圆简体" panose="02010601030101010101" pitchFamily="2" charset="-122"/>
              </a:rPr>
              <a:t>来掩人耳目。 一日，曹操派人来请刘备去喝酒，坐饮畅谈。曹操问刘备天下谁是英雄。刘备答了很多人的名字。曹操只是摇头。</a:t>
            </a:r>
            <a:r>
              <a:rPr lang="zh-CN" altLang="en-US" sz="2800" dirty="0">
                <a:solidFill>
                  <a:srgbClr val="FF0000"/>
                </a:solidFill>
                <a:latin typeface="方正粗圆简体" panose="02010601030101010101" pitchFamily="2" charset="-122"/>
                <a:ea typeface="方正粗圆简体" panose="02010601030101010101" pitchFamily="2" charset="-122"/>
              </a:rPr>
              <a:t>曹操</a:t>
            </a:r>
            <a:r>
              <a:rPr lang="zh-CN" altLang="en-US" sz="2800" dirty="0">
                <a:solidFill>
                  <a:schemeClr val="tx2"/>
                </a:solidFill>
                <a:latin typeface="方正粗圆简体" panose="02010601030101010101" pitchFamily="2" charset="-122"/>
                <a:ea typeface="方正粗圆简体" panose="02010601030101010101" pitchFamily="2" charset="-122"/>
              </a:rPr>
              <a:t>说：“</a:t>
            </a:r>
            <a:r>
              <a:rPr lang="zh-CN" altLang="en-US" sz="2800" dirty="0">
                <a:solidFill>
                  <a:srgbClr val="FF0000"/>
                </a:solidFill>
                <a:latin typeface="方正粗圆简体" panose="02010601030101010101" pitchFamily="2" charset="-122"/>
                <a:ea typeface="方正粗圆简体" panose="02010601030101010101" pitchFamily="2" charset="-122"/>
              </a:rPr>
              <a:t>天下英雄，惟使君与操耳</a:t>
            </a:r>
            <a:r>
              <a:rPr lang="zh-CN" altLang="en-US" sz="2800" dirty="0">
                <a:solidFill>
                  <a:schemeClr val="tx2"/>
                </a:solidFill>
                <a:latin typeface="方正粗圆简体" panose="02010601030101010101" pitchFamily="2" charset="-122"/>
                <a:ea typeface="方正粗圆简体" panose="02010601030101010101" pitchFamily="2" charset="-122"/>
              </a:rPr>
              <a:t>”。刘备闻言吃一大惊，将</a:t>
            </a:r>
            <a:r>
              <a:rPr lang="zh-CN" altLang="en-US" sz="2800" dirty="0">
                <a:solidFill>
                  <a:srgbClr val="FF0000"/>
                </a:solidFill>
                <a:latin typeface="方正粗圆简体" panose="02010601030101010101" pitchFamily="2" charset="-122"/>
                <a:ea typeface="方正粗圆简体" panose="02010601030101010101" pitchFamily="2" charset="-122"/>
              </a:rPr>
              <a:t>匙箸掉落</a:t>
            </a:r>
            <a:r>
              <a:rPr lang="zh-CN" altLang="en-US" sz="2800" dirty="0">
                <a:solidFill>
                  <a:schemeClr val="tx2"/>
                </a:solidFill>
                <a:latin typeface="方正粗圆简体" panose="02010601030101010101" pitchFamily="2" charset="-122"/>
                <a:ea typeface="方正粗圆简体" panose="02010601030101010101" pitchFamily="2" charset="-122"/>
              </a:rPr>
              <a:t>在地。此时雷声大作，刘备</a:t>
            </a:r>
            <a:r>
              <a:rPr lang="zh-CN" altLang="en-US" sz="2800" dirty="0">
                <a:solidFill>
                  <a:srgbClr val="FF0000"/>
                </a:solidFill>
                <a:latin typeface="方正粗圆简体" panose="02010601030101010101" pitchFamily="2" charset="-122"/>
                <a:ea typeface="方正粗圆简体" panose="02010601030101010101" pitchFamily="2" charset="-122"/>
              </a:rPr>
              <a:t>借雷声掩饰自己的吃惊</a:t>
            </a:r>
            <a:r>
              <a:rPr lang="zh-CN" altLang="en-US" sz="2800" dirty="0">
                <a:solidFill>
                  <a:schemeClr val="tx2"/>
                </a:solidFill>
                <a:latin typeface="方正粗圆简体" panose="02010601030101010101" pitchFamily="2" charset="-122"/>
                <a:ea typeface="方正粗圆简体" panose="02010601030101010101" pitchFamily="2" charset="-122"/>
              </a:rPr>
              <a:t>，也使</a:t>
            </a:r>
            <a:r>
              <a:rPr lang="zh-CN" altLang="en-US" sz="2800" dirty="0">
                <a:solidFill>
                  <a:srgbClr val="FF0000"/>
                </a:solidFill>
                <a:latin typeface="方正粗圆简体" panose="02010601030101010101" pitchFamily="2" charset="-122"/>
                <a:ea typeface="方正粗圆简体" panose="02010601030101010101" pitchFamily="2" charset="-122"/>
              </a:rPr>
              <a:t>曹操放松了警惕</a:t>
            </a:r>
            <a:r>
              <a:rPr lang="zh-CN" altLang="en-US" sz="2800" dirty="0">
                <a:solidFill>
                  <a:schemeClr val="tx2"/>
                </a:solidFill>
                <a:latin typeface="方正粗圆简体" panose="02010601030101010101" pitchFamily="2" charset="-122"/>
                <a:ea typeface="方正粗圆简体" panose="02010601030101010101" pitchFamily="2" charset="-122"/>
              </a:rPr>
              <a:t>。（曹操认为天下不是自己的就是刘备，也只有他和刘备配得上英雄</a:t>
            </a:r>
            <a:r>
              <a:rPr lang="zh-CN" altLang="en-US" sz="2800" dirty="0" smtClean="0">
                <a:solidFill>
                  <a:schemeClr val="tx2"/>
                </a:solidFill>
                <a:latin typeface="方正粗圆简体" panose="02010601030101010101" pitchFamily="2" charset="-122"/>
                <a:ea typeface="方正粗圆简体" panose="02010601030101010101" pitchFamily="2" charset="-122"/>
              </a:rPr>
              <a:t>，暗含你</a:t>
            </a:r>
            <a:r>
              <a:rPr lang="zh-CN" altLang="en-US" sz="2800" dirty="0">
                <a:solidFill>
                  <a:schemeClr val="tx2"/>
                </a:solidFill>
                <a:latin typeface="方正粗圆简体" panose="02010601030101010101" pitchFamily="2" charset="-122"/>
                <a:ea typeface="方正粗圆简体" panose="02010601030101010101" pitchFamily="2" charset="-122"/>
              </a:rPr>
              <a:t>刘备要是做英雄我就杀了你，这样天下就是我一个人的了</a:t>
            </a:r>
            <a:r>
              <a:rPr lang="zh-CN" altLang="en-US" sz="2800" dirty="0" smtClean="0">
                <a:solidFill>
                  <a:schemeClr val="tx2"/>
                </a:solidFill>
                <a:latin typeface="方正粗圆简体" panose="02010601030101010101" pitchFamily="2" charset="-122"/>
                <a:ea typeface="方正粗圆简体" panose="02010601030101010101" pitchFamily="2" charset="-122"/>
              </a:rPr>
              <a:t>。这是曹操</a:t>
            </a:r>
            <a:r>
              <a:rPr lang="zh-CN" altLang="en-US" sz="2800" dirty="0">
                <a:solidFill>
                  <a:schemeClr val="tx2"/>
                </a:solidFill>
                <a:latin typeface="方正粗圆简体" panose="02010601030101010101" pitchFamily="2" charset="-122"/>
                <a:ea typeface="方正粗圆简体" panose="02010601030101010101" pitchFamily="2" charset="-122"/>
              </a:rPr>
              <a:t>对刘备的赞赏，最后导致刘备快马加鞭逃离曹操，怕被嫉杀。 ）</a:t>
            </a:r>
            <a:endParaRPr lang="zh-CN" altLang="en-US" sz="2800" dirty="0">
              <a:latin typeface="方正粗圆简体" panose="02010601030101010101" pitchFamily="2" charset="-122"/>
              <a:ea typeface="方正粗圆简体" panose="02010601030101010101" pitchFamily="2" charset="-122"/>
            </a:endParaRPr>
          </a:p>
        </p:txBody>
      </p:sp>
    </p:spTree>
    <p:extLst>
      <p:ext uri="{BB962C8B-B14F-4D97-AF65-F5344CB8AC3E}">
        <p14:creationId xmlns:p14="http://schemas.microsoft.com/office/powerpoint/2010/main" val="128709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AutoShape 2"/>
          <p:cNvSpPr>
            <a:spLocks noChangeArrowheads="1"/>
          </p:cNvSpPr>
          <p:nvPr/>
        </p:nvSpPr>
        <p:spPr bwMode="auto">
          <a:xfrm>
            <a:off x="203200" y="1524000"/>
            <a:ext cx="11684000" cy="45720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4755" name="Rectangle 3"/>
          <p:cNvSpPr>
            <a:spLocks noChangeArrowheads="1"/>
          </p:cNvSpPr>
          <p:nvPr/>
        </p:nvSpPr>
        <p:spPr bwMode="auto">
          <a:xfrm>
            <a:off x="1219200" y="2154574"/>
            <a:ext cx="97282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a:latin typeface="方正姚体" pitchFamily="2" charset="-122"/>
                <a:ea typeface="方正姚体" pitchFamily="2" charset="-122"/>
              </a:rPr>
              <a:t>        罗贯中，元末明初通俗小说家。在对</a:t>
            </a:r>
            <a:r>
              <a:rPr lang="zh-CN" altLang="en-US" sz="3200" dirty="0" smtClean="0">
                <a:latin typeface="方正姚体" pitchFamily="2" charset="-122"/>
                <a:ea typeface="方正姚体" pitchFamily="2" charset="-122"/>
              </a:rPr>
              <a:t>三国历史</a:t>
            </a:r>
            <a:r>
              <a:rPr lang="zh-CN" altLang="en-US" sz="3200" dirty="0">
                <a:latin typeface="方正姚体" pitchFamily="2" charset="-122"/>
                <a:ea typeface="方正姚体" pitchFamily="2" charset="-122"/>
              </a:rPr>
              <a:t>的把握上，他表现出了明显的</a:t>
            </a:r>
            <a:r>
              <a:rPr lang="zh-CN" altLang="en-US" sz="4000" dirty="0">
                <a:solidFill>
                  <a:srgbClr val="A50021"/>
                </a:solidFill>
                <a:ea typeface="方正姚体" pitchFamily="2" charset="-122"/>
              </a:rPr>
              <a:t>“</a:t>
            </a:r>
            <a:r>
              <a:rPr lang="zh-CN" altLang="en-US" sz="4000" dirty="0">
                <a:solidFill>
                  <a:srgbClr val="A50021"/>
                </a:solidFill>
                <a:latin typeface="方正粗宋简体" panose="03000509000000000000" pitchFamily="65" charset="-122"/>
                <a:ea typeface="方正粗宋简体" panose="03000509000000000000" pitchFamily="65" charset="-122"/>
              </a:rPr>
              <a:t>拥刘</a:t>
            </a:r>
            <a:r>
              <a:rPr lang="zh-CN" altLang="en-US" sz="4000" dirty="0" smtClean="0">
                <a:solidFill>
                  <a:srgbClr val="A50021"/>
                </a:solidFill>
                <a:latin typeface="方正粗宋简体" panose="03000509000000000000" pitchFamily="65" charset="-122"/>
                <a:ea typeface="方正粗宋简体" panose="03000509000000000000" pitchFamily="65" charset="-122"/>
              </a:rPr>
              <a:t>反曹</a:t>
            </a:r>
            <a:r>
              <a:rPr lang="zh-CN" altLang="en-US" sz="4000" dirty="0">
                <a:solidFill>
                  <a:srgbClr val="A50021"/>
                </a:solidFill>
                <a:ea typeface="方正姚体" pitchFamily="2" charset="-122"/>
              </a:rPr>
              <a:t>”</a:t>
            </a:r>
            <a:r>
              <a:rPr lang="zh-CN" altLang="en-US" sz="3200" dirty="0">
                <a:latin typeface="方正姚体" pitchFamily="2" charset="-122"/>
                <a:ea typeface="方正姚体" pitchFamily="2" charset="-122"/>
              </a:rPr>
              <a:t>倾向，以刘备集团作为描写的中心，</a:t>
            </a:r>
            <a:r>
              <a:rPr lang="zh-CN" altLang="en-US" sz="3200" u="sng" dirty="0" smtClean="0">
                <a:solidFill>
                  <a:srgbClr val="0000FF"/>
                </a:solidFill>
                <a:latin typeface="楷体_GB2312" pitchFamily="49" charset="-122"/>
                <a:ea typeface="楷体_GB2312" pitchFamily="49" charset="-122"/>
              </a:rPr>
              <a:t>对刘备</a:t>
            </a:r>
            <a:r>
              <a:rPr lang="zh-CN" altLang="en-US" sz="3200" u="sng" dirty="0">
                <a:solidFill>
                  <a:srgbClr val="0000FF"/>
                </a:solidFill>
                <a:latin typeface="楷体_GB2312" pitchFamily="49" charset="-122"/>
                <a:ea typeface="楷体_GB2312" pitchFamily="49" charset="-122"/>
              </a:rPr>
              <a:t>集团的主要人物加以歌颂，对曹操则</a:t>
            </a:r>
            <a:r>
              <a:rPr lang="zh-CN" altLang="en-US" sz="3200" u="sng" dirty="0" smtClean="0">
                <a:solidFill>
                  <a:srgbClr val="0000FF"/>
                </a:solidFill>
                <a:latin typeface="楷体_GB2312" pitchFamily="49" charset="-122"/>
                <a:ea typeface="楷体_GB2312" pitchFamily="49" charset="-122"/>
              </a:rPr>
              <a:t>极力揭露</a:t>
            </a:r>
            <a:r>
              <a:rPr lang="zh-CN" altLang="en-US" sz="3200" u="sng" dirty="0">
                <a:solidFill>
                  <a:srgbClr val="0000FF"/>
                </a:solidFill>
                <a:latin typeface="楷体_GB2312" pitchFamily="49" charset="-122"/>
                <a:ea typeface="楷体_GB2312" pitchFamily="49" charset="-122"/>
              </a:rPr>
              <a:t>鞭挞</a:t>
            </a:r>
            <a:r>
              <a:rPr lang="zh-CN" altLang="en-US" sz="3200" dirty="0">
                <a:latin typeface="方正姚体" pitchFamily="2" charset="-122"/>
                <a:ea typeface="方正姚体" pitchFamily="2" charset="-122"/>
              </a:rPr>
              <a:t>。尊刘反曹是民间传说的主要倾向</a:t>
            </a:r>
            <a:r>
              <a:rPr lang="zh-CN" altLang="en-US" sz="3200" dirty="0" smtClean="0">
                <a:latin typeface="方正姚体" pitchFamily="2" charset="-122"/>
                <a:ea typeface="方正姚体" pitchFamily="2" charset="-122"/>
              </a:rPr>
              <a:t>，在</a:t>
            </a:r>
            <a:r>
              <a:rPr lang="zh-CN" altLang="en-US" sz="3200" dirty="0">
                <a:latin typeface="方正姚体" pitchFamily="2" charset="-122"/>
                <a:ea typeface="方正姚体" pitchFamily="2" charset="-122"/>
              </a:rPr>
              <a:t>罗贯中时代</a:t>
            </a:r>
            <a:r>
              <a:rPr lang="en-US" altLang="zh-CN" sz="3200" dirty="0">
                <a:latin typeface="方正姚体" pitchFamily="2" charset="-122"/>
                <a:ea typeface="方正姚体" pitchFamily="2" charset="-122"/>
              </a:rPr>
              <a:t>(</a:t>
            </a:r>
            <a:r>
              <a:rPr lang="zh-CN" altLang="en-US" sz="3200" dirty="0">
                <a:latin typeface="方正姚体" pitchFamily="2" charset="-122"/>
                <a:ea typeface="方正姚体" pitchFamily="2" charset="-122"/>
              </a:rPr>
              <a:t>元代是蒙古族统治</a:t>
            </a:r>
            <a:r>
              <a:rPr lang="en-US" altLang="zh-CN" sz="3200" dirty="0">
                <a:latin typeface="方正姚体" pitchFamily="2" charset="-122"/>
                <a:ea typeface="方正姚体" pitchFamily="2" charset="-122"/>
              </a:rPr>
              <a:t>)</a:t>
            </a:r>
            <a:r>
              <a:rPr lang="zh-CN" altLang="en-US" sz="3200" u="sng" dirty="0">
                <a:solidFill>
                  <a:srgbClr val="0000FF"/>
                </a:solidFill>
                <a:latin typeface="楷体_GB2312" pitchFamily="49" charset="-122"/>
                <a:ea typeface="楷体_GB2312" pitchFamily="49" charset="-122"/>
              </a:rPr>
              <a:t>隐含着</a:t>
            </a:r>
            <a:r>
              <a:rPr lang="zh-CN" altLang="en-US" sz="3200" u="sng" dirty="0" smtClean="0">
                <a:solidFill>
                  <a:srgbClr val="0000FF"/>
                </a:solidFill>
                <a:latin typeface="楷体_GB2312" pitchFamily="49" charset="-122"/>
                <a:ea typeface="楷体_GB2312" pitchFamily="49" charset="-122"/>
              </a:rPr>
              <a:t>人民对</a:t>
            </a:r>
            <a:r>
              <a:rPr lang="zh-CN" altLang="en-US" sz="3200" u="sng" dirty="0">
                <a:solidFill>
                  <a:srgbClr val="0000FF"/>
                </a:solidFill>
                <a:latin typeface="楷体_GB2312" pitchFamily="49" charset="-122"/>
                <a:ea typeface="楷体_GB2312" pitchFamily="49" charset="-122"/>
              </a:rPr>
              <a:t>汉族复兴的希望。 </a:t>
            </a:r>
          </a:p>
        </p:txBody>
      </p:sp>
      <p:grpSp>
        <p:nvGrpSpPr>
          <p:cNvPr id="74756" name="Group 4"/>
          <p:cNvGrpSpPr>
            <a:grpSpLocks/>
          </p:cNvGrpSpPr>
          <p:nvPr/>
        </p:nvGrpSpPr>
        <p:grpSpPr bwMode="auto">
          <a:xfrm>
            <a:off x="0" y="1"/>
            <a:ext cx="4470400" cy="1323975"/>
            <a:chOff x="48" y="0"/>
            <a:chExt cx="2112" cy="834"/>
          </a:xfrm>
        </p:grpSpPr>
        <p:sp>
          <p:nvSpPr>
            <p:cNvPr id="18442" name="AutoShape 5"/>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8443" name="Text Box 6"/>
            <p:cNvSpPr txBox="1">
              <a:spLocks noChangeArrowheads="1"/>
            </p:cNvSpPr>
            <p:nvPr/>
          </p:nvSpPr>
          <p:spPr bwMode="auto">
            <a:xfrm>
              <a:off x="720" y="336"/>
              <a:ext cx="107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导读小说</a:t>
              </a:r>
              <a:r>
                <a:rPr lang="zh-CN" altLang="en-US" sz="3600" b="0">
                  <a:solidFill>
                    <a:srgbClr val="800000"/>
                  </a:solidFill>
                  <a:latin typeface="黑体" pitchFamily="49" charset="-122"/>
                  <a:ea typeface="黑体" pitchFamily="49" charset="-122"/>
                </a:rPr>
                <a:t> </a:t>
              </a:r>
            </a:p>
          </p:txBody>
        </p:sp>
        <p:pic>
          <p:nvPicPr>
            <p:cNvPr id="18444" name="Picture 7"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760" name="Group 8"/>
          <p:cNvGrpSpPr>
            <a:grpSpLocks/>
          </p:cNvGrpSpPr>
          <p:nvPr/>
        </p:nvGrpSpPr>
        <p:grpSpPr bwMode="auto">
          <a:xfrm>
            <a:off x="4470400" y="381000"/>
            <a:ext cx="3962400" cy="838200"/>
            <a:chOff x="2112" y="192"/>
            <a:chExt cx="1872" cy="528"/>
          </a:xfrm>
        </p:grpSpPr>
        <p:sp>
          <p:nvSpPr>
            <p:cNvPr id="18440" name="Oval 9"/>
            <p:cNvSpPr>
              <a:spLocks noChangeArrowheads="1"/>
            </p:cNvSpPr>
            <p:nvPr/>
          </p:nvSpPr>
          <p:spPr bwMode="auto">
            <a:xfrm>
              <a:off x="2640" y="192"/>
              <a:ext cx="1344" cy="528"/>
            </a:xfrm>
            <a:prstGeom prst="ellipse">
              <a:avLst/>
            </a:prstGeom>
            <a:solidFill>
              <a:schemeClr val="bg1"/>
            </a:solidFill>
            <a:ln w="603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8441" name="Line 10"/>
            <p:cNvSpPr>
              <a:spLocks noChangeShapeType="1"/>
            </p:cNvSpPr>
            <p:nvPr/>
          </p:nvSpPr>
          <p:spPr bwMode="auto">
            <a:xfrm>
              <a:off x="2112" y="480"/>
              <a:ext cx="528" cy="0"/>
            </a:xfrm>
            <a:prstGeom prst="line">
              <a:avLst/>
            </a:prstGeom>
            <a:noFill/>
            <a:ln w="730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63" name="Text Box 11"/>
          <p:cNvSpPr txBox="1">
            <a:spLocks noChangeArrowheads="1"/>
          </p:cNvSpPr>
          <p:nvPr/>
        </p:nvSpPr>
        <p:spPr bwMode="auto">
          <a:xfrm>
            <a:off x="5791200" y="457200"/>
            <a:ext cx="2540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solidFill>
                  <a:srgbClr val="003300"/>
                </a:solidFill>
                <a:ea typeface="黑体" pitchFamily="49" charset="-122"/>
              </a:rPr>
              <a:t>作者简介</a:t>
            </a:r>
          </a:p>
        </p:txBody>
      </p:sp>
      <p:sp>
        <p:nvSpPr>
          <p:cNvPr id="18439" name="Rectangle 12"/>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187318970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fade">
                                      <p:cBhvr>
                                        <p:cTn id="7" dur="1000"/>
                                        <p:tgtEl>
                                          <p:spTgt spid="74754"/>
                                        </p:tgtEl>
                                      </p:cBhvr>
                                    </p:animEffect>
                                    <p:anim calcmode="lin" valueType="num">
                                      <p:cBhvr>
                                        <p:cTn id="8" dur="1000" fill="hold"/>
                                        <p:tgtEl>
                                          <p:spTgt spid="74754"/>
                                        </p:tgtEl>
                                        <p:attrNameLst>
                                          <p:attrName>ppt_x</p:attrName>
                                        </p:attrNameLst>
                                      </p:cBhvr>
                                      <p:tavLst>
                                        <p:tav tm="0">
                                          <p:val>
                                            <p:strVal val="#ppt_x"/>
                                          </p:val>
                                        </p:tav>
                                        <p:tav tm="100000">
                                          <p:val>
                                            <p:strVal val="#ppt_x"/>
                                          </p:val>
                                        </p:tav>
                                      </p:tavLst>
                                    </p:anim>
                                    <p:anim calcmode="lin" valueType="num">
                                      <p:cBhvr>
                                        <p:cTn id="9" dur="1000" fill="hold"/>
                                        <p:tgtEl>
                                          <p:spTgt spid="74754"/>
                                        </p:tgtEl>
                                        <p:attrNameLst>
                                          <p:attrName>ppt_y</p:attrName>
                                        </p:attrNameLst>
                                      </p:cBhvr>
                                      <p:tavLst>
                                        <p:tav tm="0">
                                          <p:val>
                                            <p:strVal val="#ppt_y+.1"/>
                                          </p:val>
                                        </p:tav>
                                        <p:tav tm="100000">
                                          <p:val>
                                            <p:strVal val="#ppt_y"/>
                                          </p:val>
                                        </p:tav>
                                      </p:tavLst>
                                    </p:anim>
                                  </p:childTnLst>
                                </p:cTn>
                              </p:par>
                              <p:par>
                                <p:cTn id="10" presetID="29" presetClass="entr" presetSubtype="0" fill="hold" nodeType="withEffect">
                                  <p:stCondLst>
                                    <p:cond delay="0"/>
                                  </p:stCondLst>
                                  <p:childTnLst>
                                    <p:set>
                                      <p:cBhvr>
                                        <p:cTn id="11" dur="1" fill="hold">
                                          <p:stCondLst>
                                            <p:cond delay="0"/>
                                          </p:stCondLst>
                                        </p:cTn>
                                        <p:tgtEl>
                                          <p:spTgt spid="74756"/>
                                        </p:tgtEl>
                                        <p:attrNameLst>
                                          <p:attrName>style.visibility</p:attrName>
                                        </p:attrNameLst>
                                      </p:cBhvr>
                                      <p:to>
                                        <p:strVal val="visible"/>
                                      </p:to>
                                    </p:set>
                                    <p:anim calcmode="lin" valueType="num">
                                      <p:cBhvr>
                                        <p:cTn id="12" dur="1000" fill="hold"/>
                                        <p:tgtEl>
                                          <p:spTgt spid="74756"/>
                                        </p:tgtEl>
                                        <p:attrNameLst>
                                          <p:attrName>ppt_x</p:attrName>
                                        </p:attrNameLst>
                                      </p:cBhvr>
                                      <p:tavLst>
                                        <p:tav tm="0">
                                          <p:val>
                                            <p:strVal val="#ppt_x-.2"/>
                                          </p:val>
                                        </p:tav>
                                        <p:tav tm="100000">
                                          <p:val>
                                            <p:strVal val="#ppt_x"/>
                                          </p:val>
                                        </p:tav>
                                      </p:tavLst>
                                    </p:anim>
                                    <p:anim calcmode="lin" valueType="num">
                                      <p:cBhvr>
                                        <p:cTn id="13" dur="1000" fill="hold"/>
                                        <p:tgtEl>
                                          <p:spTgt spid="7475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4756"/>
                                        </p:tgtEl>
                                      </p:cBhvr>
                                    </p:animEffect>
                                  </p:childTnLst>
                                </p:cTn>
                              </p:par>
                              <p:par>
                                <p:cTn id="15" presetID="29" presetClass="entr" presetSubtype="0" fill="hold" nodeType="withEffect">
                                  <p:stCondLst>
                                    <p:cond delay="0"/>
                                  </p:stCondLst>
                                  <p:childTnLst>
                                    <p:set>
                                      <p:cBhvr>
                                        <p:cTn id="16" dur="1" fill="hold">
                                          <p:stCondLst>
                                            <p:cond delay="0"/>
                                          </p:stCondLst>
                                        </p:cTn>
                                        <p:tgtEl>
                                          <p:spTgt spid="74760"/>
                                        </p:tgtEl>
                                        <p:attrNameLst>
                                          <p:attrName>style.visibility</p:attrName>
                                        </p:attrNameLst>
                                      </p:cBhvr>
                                      <p:to>
                                        <p:strVal val="visible"/>
                                      </p:to>
                                    </p:set>
                                    <p:anim calcmode="lin" valueType="num">
                                      <p:cBhvr>
                                        <p:cTn id="17" dur="1000" fill="hold"/>
                                        <p:tgtEl>
                                          <p:spTgt spid="74760"/>
                                        </p:tgtEl>
                                        <p:attrNameLst>
                                          <p:attrName>ppt_x</p:attrName>
                                        </p:attrNameLst>
                                      </p:cBhvr>
                                      <p:tavLst>
                                        <p:tav tm="0">
                                          <p:val>
                                            <p:strVal val="#ppt_x-.2"/>
                                          </p:val>
                                        </p:tav>
                                        <p:tav tm="100000">
                                          <p:val>
                                            <p:strVal val="#ppt_x"/>
                                          </p:val>
                                        </p:tav>
                                      </p:tavLst>
                                    </p:anim>
                                    <p:anim calcmode="lin" valueType="num">
                                      <p:cBhvr>
                                        <p:cTn id="18" dur="1000" fill="hold"/>
                                        <p:tgtEl>
                                          <p:spTgt spid="74760"/>
                                        </p:tgtEl>
                                        <p:attrNameLst>
                                          <p:attrName>ppt_y</p:attrName>
                                        </p:attrNameLst>
                                      </p:cBhvr>
                                      <p:tavLst>
                                        <p:tav tm="0">
                                          <p:val>
                                            <p:strVal val="#ppt_y"/>
                                          </p:val>
                                        </p:tav>
                                        <p:tav tm="100000">
                                          <p:val>
                                            <p:strVal val="#ppt_y"/>
                                          </p:val>
                                        </p:tav>
                                      </p:tavLst>
                                    </p:anim>
                                    <p:animEffect transition="in" filter="wipe(right)" prLst="gradientSize: 0.1">
                                      <p:cBhvr>
                                        <p:cTn id="19" dur="1000"/>
                                        <p:tgtEl>
                                          <p:spTgt spid="74760"/>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74763"/>
                                        </p:tgtEl>
                                        <p:attrNameLst>
                                          <p:attrName>style.visibility</p:attrName>
                                        </p:attrNameLst>
                                      </p:cBhvr>
                                      <p:to>
                                        <p:strVal val="visible"/>
                                      </p:to>
                                    </p:set>
                                    <p:anim calcmode="lin" valueType="num">
                                      <p:cBhvr>
                                        <p:cTn id="22" dur="1000" fill="hold"/>
                                        <p:tgtEl>
                                          <p:spTgt spid="74763"/>
                                        </p:tgtEl>
                                        <p:attrNameLst>
                                          <p:attrName>ppt_x</p:attrName>
                                        </p:attrNameLst>
                                      </p:cBhvr>
                                      <p:tavLst>
                                        <p:tav tm="0">
                                          <p:val>
                                            <p:strVal val="#ppt_x-.2"/>
                                          </p:val>
                                        </p:tav>
                                        <p:tav tm="100000">
                                          <p:val>
                                            <p:strVal val="#ppt_x"/>
                                          </p:val>
                                        </p:tav>
                                      </p:tavLst>
                                    </p:anim>
                                    <p:anim calcmode="lin" valueType="num">
                                      <p:cBhvr>
                                        <p:cTn id="23" dur="1000" fill="hold"/>
                                        <p:tgtEl>
                                          <p:spTgt spid="74763"/>
                                        </p:tgtEl>
                                        <p:attrNameLst>
                                          <p:attrName>ppt_y</p:attrName>
                                        </p:attrNameLst>
                                      </p:cBhvr>
                                      <p:tavLst>
                                        <p:tav tm="0">
                                          <p:val>
                                            <p:strVal val="#ppt_y"/>
                                          </p:val>
                                        </p:tav>
                                        <p:tav tm="100000">
                                          <p:val>
                                            <p:strVal val="#ppt_y"/>
                                          </p:val>
                                        </p:tav>
                                      </p:tavLst>
                                    </p:anim>
                                    <p:animEffect transition="in" filter="wipe(right)" prLst="gradientSize: 0.1">
                                      <p:cBhvr>
                                        <p:cTn id="24" dur="1000"/>
                                        <p:tgtEl>
                                          <p:spTgt spid="74763"/>
                                        </p:tgtEl>
                                      </p:cBhvr>
                                    </p:animEffect>
                                  </p:childTnLst>
                                </p:cTn>
                              </p:par>
                            </p:childTnLst>
                          </p:cTn>
                        </p:par>
                        <p:par>
                          <p:cTn id="25" fill="hold" nodeType="afterGroup">
                            <p:stCondLst>
                              <p:cond delay="1000"/>
                            </p:stCondLst>
                            <p:childTnLst>
                              <p:par>
                                <p:cTn id="26" presetID="12" presetClass="entr" presetSubtype="4" fill="hold" grpId="0" nodeType="afterEffect">
                                  <p:stCondLst>
                                    <p:cond delay="0"/>
                                  </p:stCondLst>
                                  <p:childTnLst>
                                    <p:set>
                                      <p:cBhvr>
                                        <p:cTn id="27" dur="1" fill="hold">
                                          <p:stCondLst>
                                            <p:cond delay="0"/>
                                          </p:stCondLst>
                                        </p:cTn>
                                        <p:tgtEl>
                                          <p:spTgt spid="74755"/>
                                        </p:tgtEl>
                                        <p:attrNameLst>
                                          <p:attrName>style.visibility</p:attrName>
                                        </p:attrNameLst>
                                      </p:cBhvr>
                                      <p:to>
                                        <p:strVal val="visible"/>
                                      </p:to>
                                    </p:set>
                                    <p:animEffect transition="in" filter="slide(fromBottom)">
                                      <p:cBhvr>
                                        <p:cTn id="28" dur="10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animBg="1"/>
      <p:bldP spid="74755" grpId="0"/>
      <p:bldP spid="7476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Rot="1" noChangeArrowheads="1"/>
          </p:cNvSpPr>
          <p:nvPr>
            <p:ph type="body" idx="1"/>
          </p:nvPr>
        </p:nvSpPr>
        <p:spPr>
          <a:xfrm>
            <a:off x="609600" y="1722439"/>
            <a:ext cx="10972800" cy="3141661"/>
          </a:xfrm>
        </p:spPr>
        <p:txBody>
          <a:bodyPr/>
          <a:lstStyle/>
          <a:p>
            <a:pPr eaLnBrk="1" hangingPunct="1"/>
            <a:r>
              <a:rPr lang="en-US" altLang="zh-CN" sz="2800" b="1" dirty="0" smtClean="0">
                <a:latin typeface="方正粗宋简体" panose="03000509000000000000" pitchFamily="65" charset="-122"/>
                <a:ea typeface="方正粗宋简体" panose="03000509000000000000" pitchFamily="65" charset="-122"/>
              </a:rPr>
              <a:t>1.</a:t>
            </a:r>
            <a:r>
              <a:rPr lang="zh-CN" altLang="en-US" sz="2800" b="1" dirty="0" smtClean="0">
                <a:latin typeface="方正粗宋简体" panose="03000509000000000000" pitchFamily="65" charset="-122"/>
                <a:ea typeface="方正粗宋简体" panose="03000509000000000000" pitchFamily="65" charset="-122"/>
              </a:rPr>
              <a:t>东汉末年政治腐败，人民痛苦，英雄并起。刘关张在看招兵榜文时相识的，共图大事。</a:t>
            </a:r>
          </a:p>
          <a:p>
            <a:pPr eaLnBrk="1" hangingPunct="1"/>
            <a:r>
              <a:rPr lang="en-US" altLang="zh-CN" sz="2800" b="1" dirty="0" smtClean="0">
                <a:latin typeface="方正粗宋简体" panose="03000509000000000000" pitchFamily="65" charset="-122"/>
                <a:ea typeface="方正粗宋简体" panose="03000509000000000000" pitchFamily="65" charset="-122"/>
              </a:rPr>
              <a:t>2.</a:t>
            </a:r>
            <a:r>
              <a:rPr lang="zh-CN" altLang="en-US" sz="2800" b="1" dirty="0" smtClean="0">
                <a:latin typeface="方正粗宋简体" panose="03000509000000000000" pitchFamily="65" charset="-122"/>
                <a:ea typeface="方正粗宋简体" panose="03000509000000000000" pitchFamily="65" charset="-122"/>
              </a:rPr>
              <a:t>在黄巾起义失败后，刘备充任安喜县尉。到县考绩的督邮索贿虐民，恼了赵云，把他痛打一顿，兄弟三人缴还印绶，投奔幽州牧刘虞。</a:t>
            </a:r>
          </a:p>
          <a:p>
            <a:pPr eaLnBrk="1" hangingPunct="1"/>
            <a:r>
              <a:rPr lang="en-US" altLang="zh-CN" sz="2800" b="1" dirty="0" smtClean="0">
                <a:latin typeface="方正粗宋简体" panose="03000509000000000000" pitchFamily="65" charset="-122"/>
                <a:ea typeface="方正粗宋简体" panose="03000509000000000000" pitchFamily="65" charset="-122"/>
              </a:rPr>
              <a:t>3.</a:t>
            </a:r>
            <a:r>
              <a:rPr lang="zh-CN" altLang="en-US" sz="2800" b="1" dirty="0" smtClean="0">
                <a:latin typeface="方正粗宋简体" panose="03000509000000000000" pitchFamily="65" charset="-122"/>
                <a:ea typeface="方正粗宋简体" panose="03000509000000000000" pitchFamily="65" charset="-122"/>
              </a:rPr>
              <a:t>外戚与宦官争权，互相攻杀。西凉刺史董卓带兵入京，大肆诛杀，废了汉少帝，立了汉献帝，自封相国，独掌大权。</a:t>
            </a:r>
          </a:p>
        </p:txBody>
      </p:sp>
      <p:sp>
        <p:nvSpPr>
          <p:cNvPr id="71683" name="Rectangle 4"/>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nvGrpSpPr>
          <p:cNvPr id="71684" name="Group 5"/>
          <p:cNvGrpSpPr>
            <a:grpSpLocks/>
          </p:cNvGrpSpPr>
          <p:nvPr/>
        </p:nvGrpSpPr>
        <p:grpSpPr bwMode="auto">
          <a:xfrm>
            <a:off x="101600" y="-76200"/>
            <a:ext cx="4470400" cy="1323975"/>
            <a:chOff x="48" y="0"/>
            <a:chExt cx="2112" cy="834"/>
          </a:xfrm>
        </p:grpSpPr>
        <p:sp>
          <p:nvSpPr>
            <p:cNvPr id="71687" name="AutoShape 6"/>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1688" name="Text Box 7"/>
            <p:cNvSpPr txBox="1">
              <a:spLocks noChangeArrowheads="1"/>
            </p:cNvSpPr>
            <p:nvPr/>
          </p:nvSpPr>
          <p:spPr bwMode="auto">
            <a:xfrm>
              <a:off x="720" y="336"/>
              <a:ext cx="107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考 考 你</a:t>
              </a:r>
              <a:r>
                <a:rPr lang="zh-CN" altLang="en-US" sz="3600" b="0">
                  <a:solidFill>
                    <a:srgbClr val="800000"/>
                  </a:solidFill>
                  <a:latin typeface="黑体" pitchFamily="49" charset="-122"/>
                  <a:ea typeface="黑体" pitchFamily="49" charset="-122"/>
                </a:rPr>
                <a:t> </a:t>
              </a:r>
            </a:p>
          </p:txBody>
        </p:sp>
        <p:pic>
          <p:nvPicPr>
            <p:cNvPr id="71689" name="Picture 8"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685" name="Line 9"/>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8" name="Text Box 10"/>
          <p:cNvSpPr txBox="1">
            <a:spLocks noChangeArrowheads="1"/>
          </p:cNvSpPr>
          <p:nvPr/>
        </p:nvSpPr>
        <p:spPr bwMode="auto">
          <a:xfrm>
            <a:off x="908050" y="5186364"/>
            <a:ext cx="954616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2000" dirty="0">
                <a:solidFill>
                  <a:srgbClr val="FF0000"/>
                </a:solidFill>
              </a:rPr>
              <a:t>1.A.</a:t>
            </a:r>
            <a:r>
              <a:rPr lang="zh-CN" altLang="en-US" sz="2000" dirty="0">
                <a:solidFill>
                  <a:srgbClr val="FF0000"/>
                </a:solidFill>
              </a:rPr>
              <a:t>刘备与张飞在看那招兵榜文时相识的，关羽与他们是在饮酒时相识的。 </a:t>
            </a:r>
          </a:p>
          <a:p>
            <a:pPr eaLnBrk="1" hangingPunct="1">
              <a:spcBef>
                <a:spcPct val="50000"/>
              </a:spcBef>
            </a:pPr>
            <a:r>
              <a:rPr lang="en-US" altLang="zh-CN" sz="2000" dirty="0">
                <a:solidFill>
                  <a:srgbClr val="FF0000"/>
                </a:solidFill>
              </a:rPr>
              <a:t>2.</a:t>
            </a:r>
            <a:r>
              <a:rPr lang="zh-CN" altLang="en-US" sz="2000" dirty="0">
                <a:solidFill>
                  <a:srgbClr val="FF0000"/>
                </a:solidFill>
              </a:rPr>
              <a:t>恼了</a:t>
            </a:r>
            <a:r>
              <a:rPr lang="zh-CN" altLang="en-US" sz="2000" dirty="0" smtClean="0">
                <a:solidFill>
                  <a:srgbClr val="FF0000"/>
                </a:solidFill>
              </a:rPr>
              <a:t>张飞   </a:t>
            </a:r>
            <a:r>
              <a:rPr lang="en-US" altLang="zh-CN" sz="2000" dirty="0" smtClean="0">
                <a:solidFill>
                  <a:srgbClr val="FF0000"/>
                </a:solidFill>
              </a:rPr>
              <a:t>3.</a:t>
            </a:r>
            <a:r>
              <a:rPr lang="zh-CN" altLang="en-US" sz="2000" dirty="0" smtClean="0">
                <a:solidFill>
                  <a:srgbClr val="FF0000"/>
                </a:solidFill>
              </a:rPr>
              <a:t>正确</a:t>
            </a:r>
            <a:endParaRPr lang="zh-CN" altLang="en-US" sz="2000" dirty="0">
              <a:solidFill>
                <a:srgbClr val="FF0000"/>
              </a:solidFill>
            </a:endParaRPr>
          </a:p>
        </p:txBody>
      </p:sp>
    </p:spTree>
    <p:extLst>
      <p:ext uri="{BB962C8B-B14F-4D97-AF65-F5344CB8AC3E}">
        <p14:creationId xmlns:p14="http://schemas.microsoft.com/office/powerpoint/2010/main" val="223481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9098"/>
                                        </p:tgtEl>
                                        <p:attrNameLst>
                                          <p:attrName>style.visibility</p:attrName>
                                        </p:attrNameLst>
                                      </p:cBhvr>
                                      <p:to>
                                        <p:strVal val="visible"/>
                                      </p:to>
                                    </p:set>
                                    <p:anim calcmode="lin" valueType="num">
                                      <p:cBhvr>
                                        <p:cTn id="7" dur="500" fill="hold"/>
                                        <p:tgtEl>
                                          <p:spTgt spid="89098"/>
                                        </p:tgtEl>
                                        <p:attrNameLst>
                                          <p:attrName>ppt_w</p:attrName>
                                        </p:attrNameLst>
                                      </p:cBhvr>
                                      <p:tavLst>
                                        <p:tav tm="0">
                                          <p:val>
                                            <p:fltVal val="0"/>
                                          </p:val>
                                        </p:tav>
                                        <p:tav tm="100000">
                                          <p:val>
                                            <p:strVal val="#ppt_w"/>
                                          </p:val>
                                        </p:tav>
                                      </p:tavLst>
                                    </p:anim>
                                    <p:anim calcmode="lin" valueType="num">
                                      <p:cBhvr>
                                        <p:cTn id="8" dur="500" fill="hold"/>
                                        <p:tgtEl>
                                          <p:spTgt spid="89098"/>
                                        </p:tgtEl>
                                        <p:attrNameLst>
                                          <p:attrName>ppt_h</p:attrName>
                                        </p:attrNameLst>
                                      </p:cBhvr>
                                      <p:tavLst>
                                        <p:tav tm="0">
                                          <p:val>
                                            <p:fltVal val="0"/>
                                          </p:val>
                                        </p:tav>
                                        <p:tav tm="100000">
                                          <p:val>
                                            <p:strVal val="#ppt_h"/>
                                          </p:val>
                                        </p:tav>
                                      </p:tavLst>
                                    </p:anim>
                                    <p:animEffect transition="in" filter="fade">
                                      <p:cBhvr>
                                        <p:cTn id="9" dur="500"/>
                                        <p:tgtEl>
                                          <p:spTgt spid="8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p:txBody>
          <a:bodyPr/>
          <a:lstStyle/>
          <a:p>
            <a:pPr eaLnBrk="1" hangingPunct="1"/>
            <a:endParaRPr lang="zh-CN" altLang="en-US" smtClean="0"/>
          </a:p>
        </p:txBody>
      </p:sp>
      <p:sp>
        <p:nvSpPr>
          <p:cNvPr id="72707" name="Rectangle 3"/>
          <p:cNvSpPr>
            <a:spLocks noGrp="1" noRot="1" noChangeArrowheads="1"/>
          </p:cNvSpPr>
          <p:nvPr>
            <p:ph type="body" idx="1"/>
          </p:nvPr>
        </p:nvSpPr>
        <p:spPr>
          <a:xfrm>
            <a:off x="431800" y="1557338"/>
            <a:ext cx="10972800" cy="4525962"/>
          </a:xfrm>
        </p:spPr>
        <p:txBody>
          <a:bodyPr/>
          <a:lstStyle/>
          <a:p>
            <a:pPr eaLnBrk="1" hangingPunct="1"/>
            <a:r>
              <a:rPr lang="en-US" altLang="zh-CN" sz="2800" b="1" dirty="0" smtClean="0"/>
              <a:t>4.</a:t>
            </a:r>
            <a:r>
              <a:rPr lang="zh-CN" altLang="en-US" sz="2800" b="1" dirty="0" smtClean="0"/>
              <a:t>曹操谋刺董卓未成，逃出京城，在中牟县被县令陈宫捉住。陈宫决定跟着他，趁机上报给官府。</a:t>
            </a:r>
          </a:p>
          <a:p>
            <a:pPr eaLnBrk="1" hangingPunct="1"/>
            <a:r>
              <a:rPr lang="en-US" altLang="zh-CN" sz="2800" b="1" dirty="0" smtClean="0"/>
              <a:t>5.</a:t>
            </a:r>
            <a:r>
              <a:rPr lang="zh-CN" altLang="en-US" sz="2800" b="1" dirty="0" smtClean="0"/>
              <a:t>逃到成皋，多疑的曹操错杀了好心的吕伯奢全家。陈宫看出曹操心狠手辣，弃了他独自走了。</a:t>
            </a:r>
          </a:p>
          <a:p>
            <a:pPr eaLnBrk="1" hangingPunct="1"/>
            <a:r>
              <a:rPr lang="en-US" altLang="zh-CN" sz="2800" b="1" dirty="0" smtClean="0"/>
              <a:t>6.</a:t>
            </a:r>
            <a:r>
              <a:rPr lang="zh-CN" altLang="en-US" sz="2800" b="1" dirty="0" smtClean="0"/>
              <a:t>曹操逃回陈留，招兵买马，与十七镇诸侯会师讨伐董卓，并成为盟主。</a:t>
            </a:r>
          </a:p>
        </p:txBody>
      </p:sp>
      <p:sp>
        <p:nvSpPr>
          <p:cNvPr id="72708" name="Rectangle 4"/>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nvGrpSpPr>
          <p:cNvPr id="72709" name="Group 5"/>
          <p:cNvGrpSpPr>
            <a:grpSpLocks/>
          </p:cNvGrpSpPr>
          <p:nvPr/>
        </p:nvGrpSpPr>
        <p:grpSpPr bwMode="auto">
          <a:xfrm>
            <a:off x="101600" y="-76200"/>
            <a:ext cx="4470400" cy="1323975"/>
            <a:chOff x="48" y="0"/>
            <a:chExt cx="2112" cy="834"/>
          </a:xfrm>
        </p:grpSpPr>
        <p:sp>
          <p:nvSpPr>
            <p:cNvPr id="72712" name="AutoShape 6"/>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2713" name="Text Box 7"/>
            <p:cNvSpPr txBox="1">
              <a:spLocks noChangeArrowheads="1"/>
            </p:cNvSpPr>
            <p:nvPr/>
          </p:nvSpPr>
          <p:spPr bwMode="auto">
            <a:xfrm>
              <a:off x="720" y="336"/>
              <a:ext cx="107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考 考 你</a:t>
              </a:r>
              <a:r>
                <a:rPr lang="zh-CN" altLang="en-US" sz="3600" b="0">
                  <a:solidFill>
                    <a:srgbClr val="800000"/>
                  </a:solidFill>
                  <a:latin typeface="黑体" pitchFamily="49" charset="-122"/>
                  <a:ea typeface="黑体" pitchFamily="49" charset="-122"/>
                </a:rPr>
                <a:t> </a:t>
              </a:r>
            </a:p>
          </p:txBody>
        </p:sp>
        <p:pic>
          <p:nvPicPr>
            <p:cNvPr id="72714" name="Picture 8"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710" name="Line 9"/>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122" name="Text Box 10"/>
          <p:cNvSpPr txBox="1">
            <a:spLocks noChangeArrowheads="1"/>
          </p:cNvSpPr>
          <p:nvPr/>
        </p:nvSpPr>
        <p:spPr bwMode="auto">
          <a:xfrm>
            <a:off x="711200" y="4941889"/>
            <a:ext cx="94170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20000"/>
              </a:spcBef>
            </a:pPr>
            <a:r>
              <a:rPr lang="en-US" altLang="zh-CN" sz="2400" dirty="0">
                <a:solidFill>
                  <a:srgbClr val="FF0000"/>
                </a:solidFill>
              </a:rPr>
              <a:t>4.</a:t>
            </a:r>
            <a:r>
              <a:rPr lang="zh-CN" altLang="en-US" sz="2400" dirty="0">
                <a:solidFill>
                  <a:srgbClr val="FF0000"/>
                </a:solidFill>
              </a:rPr>
              <a:t>陈宫钦佩他的忠义，弃了官职，与他同逃。</a:t>
            </a:r>
          </a:p>
          <a:p>
            <a:pPr eaLnBrk="1" hangingPunct="1">
              <a:spcBef>
                <a:spcPct val="50000"/>
              </a:spcBef>
            </a:pPr>
            <a:r>
              <a:rPr lang="en-US" altLang="zh-CN" sz="2400" dirty="0">
                <a:solidFill>
                  <a:srgbClr val="FF0000"/>
                </a:solidFill>
              </a:rPr>
              <a:t>5.</a:t>
            </a:r>
            <a:r>
              <a:rPr lang="zh-CN" altLang="en-US" sz="2400" dirty="0" smtClean="0">
                <a:solidFill>
                  <a:srgbClr val="FF0000"/>
                </a:solidFill>
              </a:rPr>
              <a:t>正确   </a:t>
            </a:r>
            <a:r>
              <a:rPr lang="en-US" altLang="zh-CN" sz="2400" dirty="0" smtClean="0">
                <a:solidFill>
                  <a:srgbClr val="FF0000"/>
                </a:solidFill>
              </a:rPr>
              <a:t>6</a:t>
            </a:r>
            <a:r>
              <a:rPr lang="en-US" altLang="zh-CN" sz="2400" dirty="0">
                <a:solidFill>
                  <a:srgbClr val="FF0000"/>
                </a:solidFill>
              </a:rPr>
              <a:t>.</a:t>
            </a:r>
            <a:r>
              <a:rPr lang="zh-CN" altLang="en-US" sz="2400" dirty="0">
                <a:solidFill>
                  <a:srgbClr val="FF0000"/>
                </a:solidFill>
              </a:rPr>
              <a:t>盟主是袁绍</a:t>
            </a:r>
          </a:p>
        </p:txBody>
      </p:sp>
    </p:spTree>
    <p:extLst>
      <p:ext uri="{BB962C8B-B14F-4D97-AF65-F5344CB8AC3E}">
        <p14:creationId xmlns:p14="http://schemas.microsoft.com/office/powerpoint/2010/main" val="1024645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122"/>
                                        </p:tgtEl>
                                        <p:attrNameLst>
                                          <p:attrName>style.visibility</p:attrName>
                                        </p:attrNameLst>
                                      </p:cBhvr>
                                      <p:to>
                                        <p:strVal val="visible"/>
                                      </p:to>
                                    </p:set>
                                    <p:animEffect transition="in" filter="blinds(horizontal)">
                                      <p:cBhvr>
                                        <p:cTn id="7" dur="500"/>
                                        <p:tgtEl>
                                          <p:spTgt spid="90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p:txBody>
          <a:bodyPr/>
          <a:lstStyle/>
          <a:p>
            <a:pPr eaLnBrk="1" hangingPunct="1"/>
            <a:endParaRPr lang="zh-CN" altLang="en-US" smtClean="0"/>
          </a:p>
        </p:txBody>
      </p:sp>
      <p:sp>
        <p:nvSpPr>
          <p:cNvPr id="73731" name="Rectangle 3"/>
          <p:cNvSpPr>
            <a:spLocks noGrp="1" noRot="1" noChangeArrowheads="1"/>
          </p:cNvSpPr>
          <p:nvPr>
            <p:ph type="body" idx="1"/>
          </p:nvPr>
        </p:nvSpPr>
        <p:spPr>
          <a:xfrm>
            <a:off x="609600" y="1557339"/>
            <a:ext cx="10972800" cy="2735261"/>
          </a:xfrm>
        </p:spPr>
        <p:txBody>
          <a:bodyPr/>
          <a:lstStyle/>
          <a:p>
            <a:pPr eaLnBrk="1" hangingPunct="1"/>
            <a:r>
              <a:rPr lang="en-US" altLang="zh-CN" sz="2800" b="1" dirty="0" smtClean="0"/>
              <a:t>7.</a:t>
            </a:r>
            <a:r>
              <a:rPr lang="zh-CN" altLang="en-US" sz="2800" b="1" dirty="0" smtClean="0"/>
              <a:t>董卓派吕布扼守汜水关，亲与华雄防守虎牢关。关羽温酒斩华雄，刘关张三英战吕布，大破董卓。</a:t>
            </a:r>
          </a:p>
          <a:p>
            <a:pPr eaLnBrk="1" hangingPunct="1"/>
            <a:r>
              <a:rPr lang="en-US" altLang="zh-CN" sz="2800" b="1" dirty="0" smtClean="0"/>
              <a:t>8.</a:t>
            </a:r>
            <a:r>
              <a:rPr lang="zh-CN" altLang="en-US" sz="2800" b="1" dirty="0" smtClean="0"/>
              <a:t>董卓焚烧洛阳，迁都长安。刘备率本部人马追击，被伏兵杀败。诸侯互相猜忌，各自分散，结束了讨伐董卓的战争。</a:t>
            </a:r>
          </a:p>
          <a:p>
            <a:pPr eaLnBrk="1" hangingPunct="1"/>
            <a:r>
              <a:rPr lang="en-US" altLang="zh-CN" sz="2800" b="1" dirty="0" smtClean="0"/>
              <a:t>9.</a:t>
            </a:r>
            <a:r>
              <a:rPr lang="zh-CN" altLang="en-US" sz="2800" b="1" dirty="0" smtClean="0"/>
              <a:t>自从套董卓的军事失败以后，诸侯就互相攻伐，袁绍与公孙瓒争夺冀州，在磐河相持不下。 </a:t>
            </a:r>
          </a:p>
        </p:txBody>
      </p:sp>
      <p:sp>
        <p:nvSpPr>
          <p:cNvPr id="73732" name="Rectangle 4"/>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nvGrpSpPr>
          <p:cNvPr id="73733" name="Group 5"/>
          <p:cNvGrpSpPr>
            <a:grpSpLocks/>
          </p:cNvGrpSpPr>
          <p:nvPr/>
        </p:nvGrpSpPr>
        <p:grpSpPr bwMode="auto">
          <a:xfrm>
            <a:off x="101600" y="-76200"/>
            <a:ext cx="4470400" cy="1323975"/>
            <a:chOff x="48" y="0"/>
            <a:chExt cx="2112" cy="834"/>
          </a:xfrm>
        </p:grpSpPr>
        <p:sp>
          <p:nvSpPr>
            <p:cNvPr id="73736" name="AutoShape 6"/>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3737" name="Text Box 7"/>
            <p:cNvSpPr txBox="1">
              <a:spLocks noChangeArrowheads="1"/>
            </p:cNvSpPr>
            <p:nvPr/>
          </p:nvSpPr>
          <p:spPr bwMode="auto">
            <a:xfrm>
              <a:off x="720" y="336"/>
              <a:ext cx="107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考 考 你</a:t>
              </a:r>
              <a:r>
                <a:rPr lang="zh-CN" altLang="en-US" sz="3600" b="0">
                  <a:solidFill>
                    <a:srgbClr val="800000"/>
                  </a:solidFill>
                  <a:latin typeface="黑体" pitchFamily="49" charset="-122"/>
                  <a:ea typeface="黑体" pitchFamily="49" charset="-122"/>
                </a:rPr>
                <a:t> </a:t>
              </a:r>
            </a:p>
          </p:txBody>
        </p:sp>
        <p:pic>
          <p:nvPicPr>
            <p:cNvPr id="73738" name="Picture 8"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734" name="Line 9"/>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6" name="Text Box 10"/>
          <p:cNvSpPr txBox="1">
            <a:spLocks noChangeArrowheads="1"/>
          </p:cNvSpPr>
          <p:nvPr/>
        </p:nvSpPr>
        <p:spPr bwMode="auto">
          <a:xfrm>
            <a:off x="711200" y="4348164"/>
            <a:ext cx="88392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2000" dirty="0">
                <a:solidFill>
                  <a:srgbClr val="FF0000"/>
                </a:solidFill>
              </a:rPr>
              <a:t>7.</a:t>
            </a:r>
            <a:r>
              <a:rPr lang="zh-CN" altLang="en-US" sz="2000" dirty="0">
                <a:solidFill>
                  <a:srgbClr val="FF0000"/>
                </a:solidFill>
              </a:rPr>
              <a:t>董卓派华雄扼守汜水关，亲与吕布防守虎牢关。</a:t>
            </a:r>
          </a:p>
          <a:p>
            <a:pPr eaLnBrk="1" hangingPunct="1">
              <a:spcBef>
                <a:spcPct val="50000"/>
              </a:spcBef>
            </a:pPr>
            <a:r>
              <a:rPr lang="en-US" altLang="zh-CN" sz="2000" dirty="0">
                <a:solidFill>
                  <a:srgbClr val="FF0000"/>
                </a:solidFill>
              </a:rPr>
              <a:t>8.</a:t>
            </a:r>
            <a:r>
              <a:rPr lang="zh-CN" altLang="en-US" sz="2000" dirty="0">
                <a:solidFill>
                  <a:srgbClr val="FF0000"/>
                </a:solidFill>
              </a:rPr>
              <a:t>曹操率本部人马</a:t>
            </a:r>
            <a:r>
              <a:rPr lang="zh-CN" altLang="en-US" sz="2000" dirty="0" smtClean="0">
                <a:solidFill>
                  <a:srgbClr val="FF0000"/>
                </a:solidFill>
              </a:rPr>
              <a:t>追击   </a:t>
            </a:r>
            <a:r>
              <a:rPr lang="en-US" altLang="zh-CN" sz="2000" dirty="0" smtClean="0">
                <a:solidFill>
                  <a:srgbClr val="FF0000"/>
                </a:solidFill>
              </a:rPr>
              <a:t>9</a:t>
            </a:r>
            <a:r>
              <a:rPr lang="en-US" altLang="zh-CN" sz="2000" dirty="0">
                <a:solidFill>
                  <a:srgbClr val="FF0000"/>
                </a:solidFill>
              </a:rPr>
              <a:t>.</a:t>
            </a:r>
            <a:r>
              <a:rPr lang="zh-CN" altLang="en-US" sz="2000" dirty="0">
                <a:solidFill>
                  <a:srgbClr val="FF0000"/>
                </a:solidFill>
              </a:rPr>
              <a:t>正确</a:t>
            </a:r>
          </a:p>
        </p:txBody>
      </p:sp>
    </p:spTree>
    <p:extLst>
      <p:ext uri="{BB962C8B-B14F-4D97-AF65-F5344CB8AC3E}">
        <p14:creationId xmlns:p14="http://schemas.microsoft.com/office/powerpoint/2010/main" val="201125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46"/>
                                        </p:tgtEl>
                                        <p:attrNameLst>
                                          <p:attrName>style.visibility</p:attrName>
                                        </p:attrNameLst>
                                      </p:cBhvr>
                                      <p:to>
                                        <p:strVal val="visible"/>
                                      </p:to>
                                    </p:set>
                                    <p:animEffect transition="in" filter="blinds(horizontal)">
                                      <p:cBhvr>
                                        <p:cTn id="7" dur="500"/>
                                        <p:tgtEl>
                                          <p:spTgt spid="9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Rot="1" noChangeArrowheads="1"/>
          </p:cNvSpPr>
          <p:nvPr>
            <p:ph type="body" idx="1"/>
          </p:nvPr>
        </p:nvSpPr>
        <p:spPr>
          <a:xfrm>
            <a:off x="508000" y="1557338"/>
            <a:ext cx="10972800" cy="4392612"/>
          </a:xfrm>
        </p:spPr>
        <p:txBody>
          <a:bodyPr/>
          <a:lstStyle/>
          <a:p>
            <a:pPr eaLnBrk="1" hangingPunct="1"/>
            <a:r>
              <a:rPr lang="en-US" altLang="zh-CN" sz="2800" b="1" smtClean="0"/>
              <a:t>10.</a:t>
            </a:r>
            <a:r>
              <a:rPr lang="zh-CN" altLang="en-US" sz="2800" b="1" smtClean="0"/>
              <a:t>孙坚的大军，渡江攻打荆州。荆州刺史刘表用埋伏计射死了孙坚，两镇暂停战争，结下了冤仇。</a:t>
            </a:r>
          </a:p>
          <a:p>
            <a:pPr eaLnBrk="1" hangingPunct="1"/>
            <a:r>
              <a:rPr lang="en-US" altLang="zh-CN" sz="2800" b="1" smtClean="0"/>
              <a:t>11.</a:t>
            </a:r>
            <a:r>
              <a:rPr lang="zh-CN" altLang="en-US" sz="2800" b="1" smtClean="0"/>
              <a:t>为了除掉董卓，司徒王允巧使连环计，让董卓和吕布为争夺歌伎貂蝉而发生冲突：他将董卓请到家中，把貂蝉作为歌伎献给董卓；几天后，他请吕布到家，把貂蝉许给吕布为妾。之后，他就把貂蝉送到董卓府中。 </a:t>
            </a:r>
          </a:p>
          <a:p>
            <a:pPr eaLnBrk="1" hangingPunct="1"/>
            <a:r>
              <a:rPr lang="en-US" altLang="zh-CN" sz="2800" b="1" smtClean="0"/>
              <a:t>12.</a:t>
            </a:r>
            <a:r>
              <a:rPr lang="zh-CN" altLang="en-US" sz="2800" b="1" smtClean="0"/>
              <a:t>董卓的部将李傕、郭汜等起兵攻入长安，杀王允，劫持献帝，把持朝政。 </a:t>
            </a:r>
          </a:p>
        </p:txBody>
      </p:sp>
      <p:sp>
        <p:nvSpPr>
          <p:cNvPr id="74755" name="Rectangle 4"/>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nvGrpSpPr>
          <p:cNvPr id="74756" name="Group 5"/>
          <p:cNvGrpSpPr>
            <a:grpSpLocks/>
          </p:cNvGrpSpPr>
          <p:nvPr/>
        </p:nvGrpSpPr>
        <p:grpSpPr bwMode="auto">
          <a:xfrm>
            <a:off x="101600" y="-76200"/>
            <a:ext cx="4470400" cy="1323975"/>
            <a:chOff x="48" y="0"/>
            <a:chExt cx="2112" cy="834"/>
          </a:xfrm>
        </p:grpSpPr>
        <p:sp>
          <p:nvSpPr>
            <p:cNvPr id="74759" name="AutoShape 6"/>
            <p:cNvSpPr>
              <a:spLocks noChangeArrowheads="1"/>
            </p:cNvSpPr>
            <p:nvPr/>
          </p:nvSpPr>
          <p:spPr bwMode="auto">
            <a:xfrm>
              <a:off x="432" y="288"/>
              <a:ext cx="1728" cy="528"/>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4760" name="Text Box 7"/>
            <p:cNvSpPr txBox="1">
              <a:spLocks noChangeArrowheads="1"/>
            </p:cNvSpPr>
            <p:nvPr/>
          </p:nvSpPr>
          <p:spPr bwMode="auto">
            <a:xfrm>
              <a:off x="720" y="336"/>
              <a:ext cx="107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6600"/>
                  </a:solidFill>
                  <a:latin typeface="黑体" pitchFamily="49" charset="-122"/>
                  <a:ea typeface="黑体" pitchFamily="49" charset="-122"/>
                </a:rPr>
                <a:t>考 考 你</a:t>
              </a:r>
              <a:r>
                <a:rPr lang="zh-CN" altLang="en-US" sz="3600" b="0">
                  <a:solidFill>
                    <a:srgbClr val="800000"/>
                  </a:solidFill>
                  <a:latin typeface="黑体" pitchFamily="49" charset="-122"/>
                  <a:ea typeface="黑体" pitchFamily="49" charset="-122"/>
                </a:rPr>
                <a:t> </a:t>
              </a:r>
            </a:p>
          </p:txBody>
        </p:sp>
        <p:pic>
          <p:nvPicPr>
            <p:cNvPr id="74761" name="Picture 8" descr="未命名-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0"/>
              <a:ext cx="76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757" name="Line 9"/>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70" name="Text Box 10"/>
          <p:cNvSpPr txBox="1">
            <a:spLocks noChangeArrowheads="1"/>
          </p:cNvSpPr>
          <p:nvPr/>
        </p:nvSpPr>
        <p:spPr bwMode="auto">
          <a:xfrm>
            <a:off x="908050" y="5041902"/>
            <a:ext cx="82169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2000" dirty="0">
                <a:solidFill>
                  <a:srgbClr val="FF0000"/>
                </a:solidFill>
              </a:rPr>
              <a:t>10.</a:t>
            </a:r>
            <a:r>
              <a:rPr lang="zh-CN" altLang="en-US" sz="2000" dirty="0">
                <a:solidFill>
                  <a:srgbClr val="FF0000"/>
                </a:solidFill>
              </a:rPr>
              <a:t>正确    </a:t>
            </a:r>
            <a:r>
              <a:rPr lang="en-US" altLang="zh-CN" sz="2000" dirty="0">
                <a:solidFill>
                  <a:srgbClr val="FF0000"/>
                </a:solidFill>
              </a:rPr>
              <a:t>11.</a:t>
            </a:r>
            <a:r>
              <a:rPr lang="zh-CN" altLang="en-US" sz="2000" dirty="0">
                <a:solidFill>
                  <a:srgbClr val="FF0000"/>
                </a:solidFill>
              </a:rPr>
              <a:t>他先将</a:t>
            </a:r>
            <a:r>
              <a:rPr lang="zh-CN" altLang="en-US" sz="2000" dirty="0" smtClean="0">
                <a:solidFill>
                  <a:srgbClr val="FF0000"/>
                </a:solidFill>
              </a:rPr>
              <a:t>吕布请到家</a:t>
            </a:r>
            <a:r>
              <a:rPr lang="zh-CN" altLang="en-US" sz="2000" dirty="0">
                <a:solidFill>
                  <a:srgbClr val="FF0000"/>
                </a:solidFill>
              </a:rPr>
              <a:t>中，把歌伎貂蝉作为义女许给吕布为妾。几天后，又把貂蝉作为歌伎献给董卓，并送到董卓府中。</a:t>
            </a:r>
            <a:r>
              <a:rPr lang="zh-CN" altLang="en-US" sz="2000" b="0" dirty="0">
                <a:solidFill>
                  <a:srgbClr val="FF0000"/>
                </a:solidFill>
              </a:rPr>
              <a:t> </a:t>
            </a:r>
            <a:r>
              <a:rPr lang="zh-CN" altLang="en-US" sz="2000" dirty="0">
                <a:solidFill>
                  <a:srgbClr val="FF0000"/>
                </a:solidFill>
              </a:rPr>
              <a:t>    </a:t>
            </a:r>
            <a:r>
              <a:rPr lang="en-US" altLang="zh-CN" sz="2000" dirty="0">
                <a:solidFill>
                  <a:srgbClr val="FF0000"/>
                </a:solidFill>
              </a:rPr>
              <a:t>12.</a:t>
            </a:r>
            <a:r>
              <a:rPr lang="zh-CN" altLang="en-US" sz="2000" dirty="0">
                <a:solidFill>
                  <a:srgbClr val="FF0000"/>
                </a:solidFill>
              </a:rPr>
              <a:t>正确 </a:t>
            </a:r>
          </a:p>
        </p:txBody>
      </p:sp>
    </p:spTree>
    <p:extLst>
      <p:ext uri="{BB962C8B-B14F-4D97-AF65-F5344CB8AC3E}">
        <p14:creationId xmlns:p14="http://schemas.microsoft.com/office/powerpoint/2010/main" val="1681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70"/>
                                        </p:tgtEl>
                                        <p:attrNameLst>
                                          <p:attrName>style.visibility</p:attrName>
                                        </p:attrNameLst>
                                      </p:cBhvr>
                                      <p:to>
                                        <p:strVal val="visible"/>
                                      </p:to>
                                    </p:set>
                                    <p:anim calcmode="lin" valueType="num">
                                      <p:cBhvr additive="base">
                                        <p:cTn id="7" dur="500" fill="hold"/>
                                        <p:tgtEl>
                                          <p:spTgt spid="92170"/>
                                        </p:tgtEl>
                                        <p:attrNameLst>
                                          <p:attrName>ppt_x</p:attrName>
                                        </p:attrNameLst>
                                      </p:cBhvr>
                                      <p:tavLst>
                                        <p:tav tm="0">
                                          <p:val>
                                            <p:strVal val="#ppt_x"/>
                                          </p:val>
                                        </p:tav>
                                        <p:tav tm="100000">
                                          <p:val>
                                            <p:strVal val="#ppt_x"/>
                                          </p:val>
                                        </p:tav>
                                      </p:tavLst>
                                    </p:anim>
                                    <p:anim calcmode="lin" valueType="num">
                                      <p:cBhvr additive="base">
                                        <p:cTn id="8" dur="500" fill="hold"/>
                                        <p:tgtEl>
                                          <p:spTgt spid="92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0"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508000" y="4876800"/>
            <a:ext cx="4673600" cy="533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3187" name="Rectangle 3"/>
          <p:cNvSpPr>
            <a:spLocks noChangeArrowheads="1"/>
          </p:cNvSpPr>
          <p:nvPr/>
        </p:nvSpPr>
        <p:spPr bwMode="auto">
          <a:xfrm>
            <a:off x="508000" y="4343400"/>
            <a:ext cx="11277600" cy="533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3188" name="Rectangle 4"/>
          <p:cNvSpPr>
            <a:spLocks noChangeArrowheads="1"/>
          </p:cNvSpPr>
          <p:nvPr/>
        </p:nvSpPr>
        <p:spPr bwMode="auto">
          <a:xfrm>
            <a:off x="3454400" y="3733800"/>
            <a:ext cx="8331200" cy="6096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3189" name="Rectangle 5"/>
          <p:cNvSpPr>
            <a:spLocks noChangeArrowheads="1"/>
          </p:cNvSpPr>
          <p:nvPr/>
        </p:nvSpPr>
        <p:spPr bwMode="auto">
          <a:xfrm>
            <a:off x="508000" y="2133600"/>
            <a:ext cx="1422400" cy="6096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3190" name="Rectangle 6"/>
          <p:cNvSpPr>
            <a:spLocks noChangeArrowheads="1"/>
          </p:cNvSpPr>
          <p:nvPr/>
        </p:nvSpPr>
        <p:spPr bwMode="auto">
          <a:xfrm>
            <a:off x="508000" y="1524000"/>
            <a:ext cx="11277600" cy="6096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5783" name="AutoShape 7"/>
          <p:cNvSpPr>
            <a:spLocks noChangeArrowheads="1"/>
          </p:cNvSpPr>
          <p:nvPr/>
        </p:nvSpPr>
        <p:spPr bwMode="auto">
          <a:xfrm>
            <a:off x="101600" y="152400"/>
            <a:ext cx="9550400" cy="8382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3192" name="Rectangle 8"/>
          <p:cNvSpPr>
            <a:spLocks noChangeArrowheads="1"/>
          </p:cNvSpPr>
          <p:nvPr/>
        </p:nvSpPr>
        <p:spPr bwMode="auto">
          <a:xfrm>
            <a:off x="406400" y="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a:solidFill>
                  <a:srgbClr val="0000FF"/>
                </a:solidFill>
                <a:ea typeface="黑体" pitchFamily="49" charset="-122"/>
              </a:rPr>
              <a:t>简述“桃园三结义”的故事情节</a:t>
            </a:r>
          </a:p>
        </p:txBody>
      </p:sp>
      <p:sp>
        <p:nvSpPr>
          <p:cNvPr id="75785" name="Line 9"/>
          <p:cNvSpPr>
            <a:spLocks noChangeShapeType="1"/>
          </p:cNvSpPr>
          <p:nvPr/>
        </p:nvSpPr>
        <p:spPr bwMode="auto">
          <a:xfrm>
            <a:off x="0" y="12192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194" name="Rectangle 10"/>
          <p:cNvSpPr>
            <a:spLocks noChangeArrowheads="1"/>
          </p:cNvSpPr>
          <p:nvPr/>
        </p:nvSpPr>
        <p:spPr bwMode="auto">
          <a:xfrm>
            <a:off x="425451" y="1507341"/>
            <a:ext cx="898675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600" dirty="0">
                <a:latin typeface="黑体" pitchFamily="49" charset="-122"/>
                <a:ea typeface="黑体" pitchFamily="49" charset="-122"/>
              </a:rPr>
              <a:t>汉朝末年，黄巾倡乱，幽州太守刘焉发榜</a:t>
            </a:r>
          </a:p>
          <a:p>
            <a:pPr eaLnBrk="1" hangingPunct="1"/>
            <a:r>
              <a:rPr lang="zh-CN" altLang="en-US" sz="3600" dirty="0">
                <a:latin typeface="黑体" pitchFamily="49" charset="-122"/>
                <a:ea typeface="黑体" pitchFamily="49" charset="-122"/>
              </a:rPr>
              <a:t>招军，榜至涿县，为刘备所见，叹息之余，</a:t>
            </a:r>
          </a:p>
          <a:p>
            <a:pPr eaLnBrk="1" hangingPunct="1"/>
            <a:r>
              <a:rPr lang="zh-CN" altLang="en-US" sz="3600" dirty="0">
                <a:latin typeface="黑体" pitchFamily="49" charset="-122"/>
                <a:ea typeface="黑体" pitchFamily="49" charset="-122"/>
              </a:rPr>
              <a:t>偶遇屠户张飞，张飞见刘备出生不俗，便</a:t>
            </a:r>
          </a:p>
          <a:p>
            <a:pPr eaLnBrk="1" hangingPunct="1"/>
            <a:r>
              <a:rPr lang="zh-CN" altLang="en-US" sz="3600" dirty="0">
                <a:latin typeface="黑体" pitchFamily="49" charset="-122"/>
                <a:ea typeface="黑体" pitchFamily="49" charset="-122"/>
              </a:rPr>
              <a:t>约其至村店饮酒，期间又遇因杀恶霸而逃</a:t>
            </a:r>
          </a:p>
          <a:p>
            <a:pPr eaLnBrk="1" hangingPunct="1"/>
            <a:r>
              <a:rPr lang="zh-CN" altLang="en-US" sz="3600" dirty="0">
                <a:latin typeface="黑体" pitchFamily="49" charset="-122"/>
                <a:ea typeface="黑体" pitchFamily="49" charset="-122"/>
              </a:rPr>
              <a:t>难的关羽，三人志趣相投，次日便于桃园</a:t>
            </a:r>
          </a:p>
          <a:p>
            <a:pPr eaLnBrk="1" hangingPunct="1"/>
            <a:r>
              <a:rPr lang="zh-CN" altLang="en-US" sz="3600" dirty="0">
                <a:latin typeface="黑体" pitchFamily="49" charset="-122"/>
                <a:ea typeface="黑体" pitchFamily="49" charset="-122"/>
              </a:rPr>
              <a:t>处结义，相约共谋大事。玄德为兄，关羽</a:t>
            </a:r>
          </a:p>
          <a:p>
            <a:pPr eaLnBrk="1" hangingPunct="1"/>
            <a:r>
              <a:rPr lang="zh-CN" altLang="en-US" sz="3600" dirty="0">
                <a:latin typeface="黑体" pitchFamily="49" charset="-122"/>
                <a:ea typeface="黑体" pitchFamily="49" charset="-122"/>
              </a:rPr>
              <a:t>次之，张飞为弟。（</a:t>
            </a:r>
            <a:r>
              <a:rPr lang="en-US" altLang="zh-CN" sz="3600" dirty="0">
                <a:latin typeface="黑体" pitchFamily="49" charset="-122"/>
                <a:ea typeface="黑体" pitchFamily="49" charset="-122"/>
              </a:rPr>
              <a:t>117</a:t>
            </a:r>
            <a:r>
              <a:rPr lang="zh-CN" altLang="en-US" sz="3600" dirty="0">
                <a:latin typeface="黑体" pitchFamily="49" charset="-122"/>
                <a:ea typeface="黑体" pitchFamily="49" charset="-122"/>
              </a:rPr>
              <a:t>字）</a:t>
            </a:r>
          </a:p>
        </p:txBody>
      </p:sp>
      <p:sp>
        <p:nvSpPr>
          <p:cNvPr id="93195" name="Line 11"/>
          <p:cNvSpPr>
            <a:spLocks noChangeShapeType="1"/>
          </p:cNvSpPr>
          <p:nvPr/>
        </p:nvSpPr>
        <p:spPr bwMode="auto">
          <a:xfrm>
            <a:off x="1320800" y="2743200"/>
            <a:ext cx="0" cy="32004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3196" name="Group 12"/>
          <p:cNvGrpSpPr>
            <a:grpSpLocks/>
          </p:cNvGrpSpPr>
          <p:nvPr/>
        </p:nvGrpSpPr>
        <p:grpSpPr bwMode="auto">
          <a:xfrm>
            <a:off x="203200" y="5943600"/>
            <a:ext cx="2844800" cy="685800"/>
            <a:chOff x="96" y="3744"/>
            <a:chExt cx="1344" cy="432"/>
          </a:xfrm>
        </p:grpSpPr>
        <p:sp>
          <p:nvSpPr>
            <p:cNvPr id="75793" name="Oval 13"/>
            <p:cNvSpPr>
              <a:spLocks noChangeArrowheads="1"/>
            </p:cNvSpPr>
            <p:nvPr/>
          </p:nvSpPr>
          <p:spPr bwMode="auto">
            <a:xfrm>
              <a:off x="96" y="3744"/>
              <a:ext cx="1344" cy="4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5794" name="Text Box 14"/>
            <p:cNvSpPr txBox="1">
              <a:spLocks noChangeArrowheads="1"/>
            </p:cNvSpPr>
            <p:nvPr/>
          </p:nvSpPr>
          <p:spPr bwMode="auto">
            <a:xfrm>
              <a:off x="144" y="3792"/>
              <a:ext cx="93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a:ea typeface="黑体" pitchFamily="49" charset="-122"/>
                </a:rPr>
                <a:t>起因或背景</a:t>
              </a:r>
            </a:p>
          </p:txBody>
        </p:sp>
      </p:grpSp>
      <p:sp>
        <p:nvSpPr>
          <p:cNvPr id="93199" name="Line 15"/>
          <p:cNvSpPr>
            <a:spLocks noChangeShapeType="1"/>
          </p:cNvSpPr>
          <p:nvPr/>
        </p:nvSpPr>
        <p:spPr bwMode="auto">
          <a:xfrm>
            <a:off x="9753600" y="4876800"/>
            <a:ext cx="0" cy="1066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3200" name="Group 16"/>
          <p:cNvGrpSpPr>
            <a:grpSpLocks/>
          </p:cNvGrpSpPr>
          <p:nvPr/>
        </p:nvGrpSpPr>
        <p:grpSpPr bwMode="auto">
          <a:xfrm>
            <a:off x="8331200" y="5943600"/>
            <a:ext cx="2844800" cy="685800"/>
            <a:chOff x="96" y="3744"/>
            <a:chExt cx="1344" cy="432"/>
          </a:xfrm>
        </p:grpSpPr>
        <p:sp>
          <p:nvSpPr>
            <p:cNvPr id="75791" name="Oval 17"/>
            <p:cNvSpPr>
              <a:spLocks noChangeArrowheads="1"/>
            </p:cNvSpPr>
            <p:nvPr/>
          </p:nvSpPr>
          <p:spPr bwMode="auto">
            <a:xfrm>
              <a:off x="96" y="3744"/>
              <a:ext cx="1344" cy="43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5792" name="Text Box 18"/>
            <p:cNvSpPr txBox="1">
              <a:spLocks noChangeArrowheads="1"/>
            </p:cNvSpPr>
            <p:nvPr/>
          </p:nvSpPr>
          <p:spPr bwMode="auto">
            <a:xfrm>
              <a:off x="144" y="3805"/>
              <a:ext cx="86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800" dirty="0">
                  <a:ea typeface="黑体" pitchFamily="49" charset="-122"/>
                </a:rPr>
                <a:t>  事件结果</a:t>
              </a:r>
            </a:p>
          </p:txBody>
        </p:sp>
      </p:grpSp>
    </p:spTree>
    <p:extLst>
      <p:ext uri="{BB962C8B-B14F-4D97-AF65-F5344CB8AC3E}">
        <p14:creationId xmlns:p14="http://schemas.microsoft.com/office/powerpoint/2010/main" val="97961735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192"/>
                                        </p:tgtEl>
                                        <p:attrNameLst>
                                          <p:attrName>style.visibility</p:attrName>
                                        </p:attrNameLst>
                                      </p:cBhvr>
                                      <p:to>
                                        <p:strVal val="visible"/>
                                      </p:to>
                                    </p:set>
                                    <p:anim calcmode="lin" valueType="num">
                                      <p:cBhvr additive="base">
                                        <p:cTn id="7" dur="500" fill="hold"/>
                                        <p:tgtEl>
                                          <p:spTgt spid="93192"/>
                                        </p:tgtEl>
                                        <p:attrNameLst>
                                          <p:attrName>ppt_x</p:attrName>
                                        </p:attrNameLst>
                                      </p:cBhvr>
                                      <p:tavLst>
                                        <p:tav tm="0">
                                          <p:val>
                                            <p:strVal val="0-#ppt_w/2"/>
                                          </p:val>
                                        </p:tav>
                                        <p:tav tm="100000">
                                          <p:val>
                                            <p:strVal val="#ppt_x"/>
                                          </p:val>
                                        </p:tav>
                                      </p:tavLst>
                                    </p:anim>
                                    <p:anim calcmode="lin" valueType="num">
                                      <p:cBhvr additive="base">
                                        <p:cTn id="8" dur="500" fill="hold"/>
                                        <p:tgtEl>
                                          <p:spTgt spid="9319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3194"/>
                                        </p:tgtEl>
                                        <p:attrNameLst>
                                          <p:attrName>style.visibility</p:attrName>
                                        </p:attrNameLst>
                                      </p:cBhvr>
                                      <p:to>
                                        <p:strVal val="visible"/>
                                      </p:to>
                                    </p:set>
                                    <p:animEffect transition="in" filter="wipe(left)">
                                      <p:cBhvr>
                                        <p:cTn id="13" dur="500"/>
                                        <p:tgtEl>
                                          <p:spTgt spid="9319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3190"/>
                                        </p:tgtEl>
                                        <p:attrNameLst>
                                          <p:attrName>style.visibility</p:attrName>
                                        </p:attrNameLst>
                                      </p:cBhvr>
                                      <p:to>
                                        <p:strVal val="visible"/>
                                      </p:to>
                                    </p:set>
                                    <p:animEffect transition="in" filter="wipe(left)">
                                      <p:cBhvr>
                                        <p:cTn id="18" dur="500"/>
                                        <p:tgtEl>
                                          <p:spTgt spid="93190"/>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93189"/>
                                        </p:tgtEl>
                                        <p:attrNameLst>
                                          <p:attrName>style.visibility</p:attrName>
                                        </p:attrNameLst>
                                      </p:cBhvr>
                                      <p:to>
                                        <p:strVal val="visible"/>
                                      </p:to>
                                    </p:set>
                                    <p:animEffect transition="in" filter="wipe(left)">
                                      <p:cBhvr>
                                        <p:cTn id="22" dur="500"/>
                                        <p:tgtEl>
                                          <p:spTgt spid="931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3188"/>
                                        </p:tgtEl>
                                        <p:attrNameLst>
                                          <p:attrName>style.visibility</p:attrName>
                                        </p:attrNameLst>
                                      </p:cBhvr>
                                      <p:to>
                                        <p:strVal val="visible"/>
                                      </p:to>
                                    </p:set>
                                    <p:animEffect transition="in" filter="wipe(left)">
                                      <p:cBhvr>
                                        <p:cTn id="27" dur="500"/>
                                        <p:tgtEl>
                                          <p:spTgt spid="93188"/>
                                        </p:tgtEl>
                                      </p:cBhvr>
                                    </p:animEffect>
                                  </p:childTnLst>
                                </p:cTn>
                              </p:par>
                            </p:childTnLst>
                          </p:cTn>
                        </p:par>
                        <p:par>
                          <p:cTn id="28" fill="hold" nodeType="after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3187"/>
                                        </p:tgtEl>
                                        <p:attrNameLst>
                                          <p:attrName>style.visibility</p:attrName>
                                        </p:attrNameLst>
                                      </p:cBhvr>
                                      <p:to>
                                        <p:strVal val="visible"/>
                                      </p:to>
                                    </p:set>
                                    <p:animEffect transition="in" filter="wipe(left)">
                                      <p:cBhvr>
                                        <p:cTn id="31" dur="500"/>
                                        <p:tgtEl>
                                          <p:spTgt spid="93187"/>
                                        </p:tgtEl>
                                      </p:cBhvr>
                                    </p:animEffect>
                                  </p:childTnLst>
                                </p:cTn>
                              </p:par>
                            </p:childTnLst>
                          </p:cTn>
                        </p:par>
                        <p:par>
                          <p:cTn id="32" fill="hold" nodeType="afterGroup">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93186"/>
                                        </p:tgtEl>
                                        <p:attrNameLst>
                                          <p:attrName>style.visibility</p:attrName>
                                        </p:attrNameLst>
                                      </p:cBhvr>
                                      <p:to>
                                        <p:strVal val="visible"/>
                                      </p:to>
                                    </p:set>
                                    <p:animEffect transition="in" filter="wipe(left)">
                                      <p:cBhvr>
                                        <p:cTn id="35" dur="500"/>
                                        <p:tgtEl>
                                          <p:spTgt spid="9318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93195"/>
                                        </p:tgtEl>
                                        <p:attrNameLst>
                                          <p:attrName>style.visibility</p:attrName>
                                        </p:attrNameLst>
                                      </p:cBhvr>
                                      <p:to>
                                        <p:strVal val="visible"/>
                                      </p:to>
                                    </p:set>
                                    <p:animEffect transition="in" filter="wipe(up)">
                                      <p:cBhvr>
                                        <p:cTn id="40" dur="500"/>
                                        <p:tgtEl>
                                          <p:spTgt spid="93195"/>
                                        </p:tgtEl>
                                      </p:cBhvr>
                                    </p:animEffect>
                                  </p:childTnLst>
                                </p:cTn>
                              </p:par>
                            </p:childTnLst>
                          </p:cTn>
                        </p:par>
                        <p:par>
                          <p:cTn id="41" fill="hold" nodeType="afterGroup">
                            <p:stCondLst>
                              <p:cond delay="500"/>
                            </p:stCondLst>
                            <p:childTnLst>
                              <p:par>
                                <p:cTn id="42" presetID="23" presetClass="entr" presetSubtype="32" fill="hold" nodeType="afterEffect">
                                  <p:stCondLst>
                                    <p:cond delay="0"/>
                                  </p:stCondLst>
                                  <p:childTnLst>
                                    <p:set>
                                      <p:cBhvr>
                                        <p:cTn id="43" dur="1" fill="hold">
                                          <p:stCondLst>
                                            <p:cond delay="0"/>
                                          </p:stCondLst>
                                        </p:cTn>
                                        <p:tgtEl>
                                          <p:spTgt spid="93196"/>
                                        </p:tgtEl>
                                        <p:attrNameLst>
                                          <p:attrName>style.visibility</p:attrName>
                                        </p:attrNameLst>
                                      </p:cBhvr>
                                      <p:to>
                                        <p:strVal val="visible"/>
                                      </p:to>
                                    </p:set>
                                    <p:anim calcmode="lin" valueType="num">
                                      <p:cBhvr>
                                        <p:cTn id="44" dur="500" fill="hold"/>
                                        <p:tgtEl>
                                          <p:spTgt spid="93196"/>
                                        </p:tgtEl>
                                        <p:attrNameLst>
                                          <p:attrName>ppt_w</p:attrName>
                                        </p:attrNameLst>
                                      </p:cBhvr>
                                      <p:tavLst>
                                        <p:tav tm="0">
                                          <p:val>
                                            <p:strVal val="4*#ppt_w"/>
                                          </p:val>
                                        </p:tav>
                                        <p:tav tm="100000">
                                          <p:val>
                                            <p:strVal val="#ppt_w"/>
                                          </p:val>
                                        </p:tav>
                                      </p:tavLst>
                                    </p:anim>
                                    <p:anim calcmode="lin" valueType="num">
                                      <p:cBhvr>
                                        <p:cTn id="45" dur="500" fill="hold"/>
                                        <p:tgtEl>
                                          <p:spTgt spid="93196"/>
                                        </p:tgtEl>
                                        <p:attrNameLst>
                                          <p:attrName>ppt_h</p:attrName>
                                        </p:attrNameLst>
                                      </p:cBhvr>
                                      <p:tavLst>
                                        <p:tav tm="0">
                                          <p:val>
                                            <p:strVal val="4*#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93199"/>
                                        </p:tgtEl>
                                        <p:attrNameLst>
                                          <p:attrName>style.visibility</p:attrName>
                                        </p:attrNameLst>
                                      </p:cBhvr>
                                      <p:to>
                                        <p:strVal val="visible"/>
                                      </p:to>
                                    </p:set>
                                    <p:animEffect transition="in" filter="wipe(up)">
                                      <p:cBhvr>
                                        <p:cTn id="50" dur="500"/>
                                        <p:tgtEl>
                                          <p:spTgt spid="93199"/>
                                        </p:tgtEl>
                                      </p:cBhvr>
                                    </p:animEffect>
                                  </p:childTnLst>
                                </p:cTn>
                              </p:par>
                            </p:childTnLst>
                          </p:cTn>
                        </p:par>
                        <p:par>
                          <p:cTn id="51" fill="hold" nodeType="afterGroup">
                            <p:stCondLst>
                              <p:cond delay="500"/>
                            </p:stCondLst>
                            <p:childTnLst>
                              <p:par>
                                <p:cTn id="52" presetID="23" presetClass="entr" presetSubtype="32" fill="hold" nodeType="afterEffect">
                                  <p:stCondLst>
                                    <p:cond delay="0"/>
                                  </p:stCondLst>
                                  <p:childTnLst>
                                    <p:set>
                                      <p:cBhvr>
                                        <p:cTn id="53" dur="1" fill="hold">
                                          <p:stCondLst>
                                            <p:cond delay="0"/>
                                          </p:stCondLst>
                                        </p:cTn>
                                        <p:tgtEl>
                                          <p:spTgt spid="93200"/>
                                        </p:tgtEl>
                                        <p:attrNameLst>
                                          <p:attrName>style.visibility</p:attrName>
                                        </p:attrNameLst>
                                      </p:cBhvr>
                                      <p:to>
                                        <p:strVal val="visible"/>
                                      </p:to>
                                    </p:set>
                                    <p:anim calcmode="lin" valueType="num">
                                      <p:cBhvr>
                                        <p:cTn id="54" dur="500" fill="hold"/>
                                        <p:tgtEl>
                                          <p:spTgt spid="93200"/>
                                        </p:tgtEl>
                                        <p:attrNameLst>
                                          <p:attrName>ppt_w</p:attrName>
                                        </p:attrNameLst>
                                      </p:cBhvr>
                                      <p:tavLst>
                                        <p:tav tm="0">
                                          <p:val>
                                            <p:strVal val="4*#ppt_w"/>
                                          </p:val>
                                        </p:tav>
                                        <p:tav tm="100000">
                                          <p:val>
                                            <p:strVal val="#ppt_w"/>
                                          </p:val>
                                        </p:tav>
                                      </p:tavLst>
                                    </p:anim>
                                    <p:anim calcmode="lin" valueType="num">
                                      <p:cBhvr>
                                        <p:cTn id="55" dur="500" fill="hold"/>
                                        <p:tgtEl>
                                          <p:spTgt spid="9320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nimBg="1"/>
      <p:bldP spid="93187" grpId="0" animBg="1"/>
      <p:bldP spid="93188" grpId="0" animBg="1"/>
      <p:bldP spid="93189" grpId="0" animBg="1"/>
      <p:bldP spid="93190" grpId="0" animBg="1"/>
      <p:bldP spid="93192" grpId="0"/>
      <p:bldP spid="93194" grpId="0"/>
      <p:bldP spid="93195" grpId="0" animBg="1"/>
      <p:bldP spid="93199"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3"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4212"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solidFill>
                  <a:srgbClr val="0000FF"/>
                </a:solidFill>
                <a:ea typeface="黑体" pitchFamily="49" charset="-122"/>
              </a:rPr>
              <a:t>请简述曹操幼时假中风诈叔父体现他“多机变”的故事情节。</a:t>
            </a:r>
          </a:p>
        </p:txBody>
      </p:sp>
      <p:sp>
        <p:nvSpPr>
          <p:cNvPr id="76805"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14" name="Rectangle 6"/>
          <p:cNvSpPr>
            <a:spLocks noChangeArrowheads="1"/>
          </p:cNvSpPr>
          <p:nvPr/>
        </p:nvSpPr>
        <p:spPr bwMode="auto">
          <a:xfrm>
            <a:off x="355600" y="1812479"/>
            <a:ext cx="842410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latin typeface="黑体" pitchFamily="49" charset="-122"/>
                <a:ea typeface="黑体" pitchFamily="49" charset="-122"/>
              </a:rPr>
              <a:t>曹操小时候游荡无度，其叔父见此曾愤怒地向</a:t>
            </a:r>
          </a:p>
          <a:p>
            <a:pPr eaLnBrk="1" hangingPunct="1"/>
            <a:r>
              <a:rPr lang="zh-CN" altLang="en-US" sz="3200">
                <a:latin typeface="黑体" pitchFamily="49" charset="-122"/>
                <a:ea typeface="黑体" pitchFamily="49" charset="-122"/>
              </a:rPr>
              <a:t>其父曹嵩告状。曹操受不了父亲的责备，忽心</a:t>
            </a:r>
          </a:p>
          <a:p>
            <a:pPr eaLnBrk="1" hangingPunct="1"/>
            <a:r>
              <a:rPr lang="zh-CN" altLang="en-US" sz="3200">
                <a:latin typeface="黑体" pitchFamily="49" charset="-122"/>
                <a:ea typeface="黑体" pitchFamily="49" charset="-122"/>
              </a:rPr>
              <a:t>生一计，看见叔父诈倒于地，作出中风情状。</a:t>
            </a:r>
          </a:p>
          <a:p>
            <a:pPr eaLnBrk="1" hangingPunct="1"/>
            <a:r>
              <a:rPr lang="zh-CN" altLang="en-US" sz="3200">
                <a:latin typeface="黑体" pitchFamily="49" charset="-122"/>
                <a:ea typeface="黑体" pitchFamily="49" charset="-122"/>
              </a:rPr>
              <a:t>叔父信以为真，告之曹嵩。但当曹嵩急视曹操</a:t>
            </a:r>
          </a:p>
          <a:p>
            <a:pPr eaLnBrk="1" hangingPunct="1"/>
            <a:r>
              <a:rPr lang="zh-CN" altLang="en-US" sz="3200">
                <a:latin typeface="黑体" pitchFamily="49" charset="-122"/>
                <a:ea typeface="黑体" pitchFamily="49" charset="-122"/>
              </a:rPr>
              <a:t>时，竟发现曹操安然无恙，曹嵩竟相信曹操所</a:t>
            </a:r>
          </a:p>
          <a:p>
            <a:pPr eaLnBrk="1" hangingPunct="1"/>
            <a:r>
              <a:rPr lang="zh-CN" altLang="en-US" sz="3200">
                <a:latin typeface="黑体" pitchFamily="49" charset="-122"/>
                <a:ea typeface="黑体" pitchFamily="49" charset="-122"/>
              </a:rPr>
              <a:t>言叔父不喜欢自己的谎话，日后但凡叔父言操</a:t>
            </a:r>
          </a:p>
          <a:p>
            <a:pPr eaLnBrk="1" hangingPunct="1"/>
            <a:r>
              <a:rPr lang="zh-CN" altLang="en-US" sz="3200">
                <a:latin typeface="黑体" pitchFamily="49" charset="-122"/>
                <a:ea typeface="黑体" pitchFamily="49" charset="-122"/>
              </a:rPr>
              <a:t>之过，都不听。（</a:t>
            </a:r>
            <a:r>
              <a:rPr lang="en-US" altLang="zh-CN" sz="3200">
                <a:latin typeface="黑体" pitchFamily="49" charset="-122"/>
                <a:ea typeface="黑体" pitchFamily="49" charset="-122"/>
              </a:rPr>
              <a:t>127</a:t>
            </a:r>
            <a:r>
              <a:rPr lang="zh-CN" altLang="en-US" sz="3200">
                <a:latin typeface="黑体" pitchFamily="49" charset="-122"/>
                <a:ea typeface="黑体" pitchFamily="49" charset="-122"/>
              </a:rPr>
              <a:t>字）</a:t>
            </a:r>
          </a:p>
        </p:txBody>
      </p:sp>
      <p:sp>
        <p:nvSpPr>
          <p:cNvPr id="76807" name="Rectangle 7"/>
          <p:cNvSpPr>
            <a:spLocks noChangeArrowheads="1"/>
          </p:cNvSpPr>
          <p:nvPr/>
        </p:nvSpPr>
        <p:spPr bwMode="auto">
          <a:xfrm>
            <a:off x="9855200" y="4953000"/>
            <a:ext cx="1930400" cy="1752600"/>
          </a:xfrm>
          <a:prstGeom prst="rect">
            <a:avLst/>
          </a:prstGeom>
          <a:solidFill>
            <a:schemeClr val="bg1"/>
          </a:solidFill>
          <a:ln w="98425">
            <a:solidFill>
              <a:srgbClr val="A5002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94216" name="Picture 8" descr="rw001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200" y="4953000"/>
            <a:ext cx="193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00759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4212"/>
                                        </p:tgtEl>
                                        <p:attrNameLst>
                                          <p:attrName>style.visibility</p:attrName>
                                        </p:attrNameLst>
                                      </p:cBhvr>
                                      <p:to>
                                        <p:strVal val="visible"/>
                                      </p:to>
                                    </p:set>
                                    <p:anim calcmode="lin" valueType="num">
                                      <p:cBhvr additive="base">
                                        <p:cTn id="7" dur="500" fill="hold"/>
                                        <p:tgtEl>
                                          <p:spTgt spid="94212"/>
                                        </p:tgtEl>
                                        <p:attrNameLst>
                                          <p:attrName>ppt_x</p:attrName>
                                        </p:attrNameLst>
                                      </p:cBhvr>
                                      <p:tavLst>
                                        <p:tav tm="0">
                                          <p:val>
                                            <p:strVal val="0-#ppt_w/2"/>
                                          </p:val>
                                        </p:tav>
                                        <p:tav tm="100000">
                                          <p:val>
                                            <p:strVal val="#ppt_x"/>
                                          </p:val>
                                        </p:tav>
                                      </p:tavLst>
                                    </p:anim>
                                    <p:anim calcmode="lin" valueType="num">
                                      <p:cBhvr additive="base">
                                        <p:cTn id="8" dur="500" fill="hold"/>
                                        <p:tgtEl>
                                          <p:spTgt spid="9421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0"/>
                                  </p:stCondLst>
                                  <p:childTnLst>
                                    <p:set>
                                      <p:cBhvr>
                                        <p:cTn id="11" dur="1" fill="hold">
                                          <p:stCondLst>
                                            <p:cond delay="0"/>
                                          </p:stCondLst>
                                        </p:cTn>
                                        <p:tgtEl>
                                          <p:spTgt spid="94216"/>
                                        </p:tgtEl>
                                        <p:attrNameLst>
                                          <p:attrName>style.visibility</p:attrName>
                                        </p:attrNameLst>
                                      </p:cBhvr>
                                      <p:to>
                                        <p:strVal val="visible"/>
                                      </p:to>
                                    </p:set>
                                    <p:animEffect transition="in" filter="wipe(up)">
                                      <p:cBhvr>
                                        <p:cTn id="12" dur="500"/>
                                        <p:tgtEl>
                                          <p:spTgt spid="942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4214"/>
                                        </p:tgtEl>
                                        <p:attrNameLst>
                                          <p:attrName>style.visibility</p:attrName>
                                        </p:attrNameLst>
                                      </p:cBhvr>
                                      <p:to>
                                        <p:strVal val="visible"/>
                                      </p:to>
                                    </p:set>
                                    <p:animEffect transition="in" filter="wipe(left)">
                                      <p:cBhvr>
                                        <p:cTn id="17" dur="500"/>
                                        <p:tgtEl>
                                          <p:spTgt spid="94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p:bldP spid="94214" grpId="0"/>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27" name="AutoShape 3"/>
          <p:cNvSpPr>
            <a:spLocks noChangeArrowheads="1"/>
          </p:cNvSpPr>
          <p:nvPr/>
        </p:nvSpPr>
        <p:spPr bwMode="auto">
          <a:xfrm>
            <a:off x="368300" y="3048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5236"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dirty="0" smtClean="0">
                <a:effectLst>
                  <a:outerShdw blurRad="38100" dist="38100" dir="2700000" algn="tl">
                    <a:srgbClr val="C0C0C0"/>
                  </a:outerShdw>
                </a:effectLst>
              </a:rPr>
              <a:t>   </a:t>
            </a:r>
            <a:r>
              <a:rPr lang="zh-CN" altLang="en-US" dirty="0" smtClean="0">
                <a:solidFill>
                  <a:schemeClr val="tx1"/>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请简述张飞怒鞭督邮的故事</a:t>
            </a:r>
            <a:r>
              <a:rPr lang="zh-CN" altLang="en-US" b="0" dirty="0" smtClean="0">
                <a:solidFill>
                  <a:schemeClr val="tx1"/>
                </a:solidFill>
                <a:latin typeface="方正粗宋简体" panose="03000509000000000000" pitchFamily="65" charset="-122"/>
                <a:ea typeface="方正粗宋简体" panose="03000509000000000000" pitchFamily="65" charset="-122"/>
              </a:rPr>
              <a:t> </a:t>
            </a:r>
          </a:p>
        </p:txBody>
      </p:sp>
      <p:sp>
        <p:nvSpPr>
          <p:cNvPr id="77829"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38" name="Rectangle 6"/>
          <p:cNvSpPr>
            <a:spLocks noChangeArrowheads="1"/>
          </p:cNvSpPr>
          <p:nvPr/>
        </p:nvSpPr>
        <p:spPr bwMode="auto">
          <a:xfrm>
            <a:off x="368300" y="1601500"/>
            <a:ext cx="11277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zh-CN" altLang="en-US" sz="3200" dirty="0">
                <a:latin typeface="黑体" pitchFamily="49" charset="-122"/>
                <a:ea typeface="黑体" pitchFamily="49" charset="-122"/>
              </a:rPr>
              <a:t>   </a:t>
            </a:r>
            <a:r>
              <a:rPr lang="zh-CN" altLang="en-US" sz="3200" dirty="0" smtClean="0">
                <a:latin typeface="黑体" pitchFamily="49" charset="-122"/>
                <a:ea typeface="黑体" pitchFamily="49" charset="-122"/>
              </a:rPr>
              <a:t> </a:t>
            </a:r>
            <a:r>
              <a:rPr lang="zh-CN" altLang="en-US" sz="3200" dirty="0" smtClean="0">
                <a:solidFill>
                  <a:srgbClr val="FF0000"/>
                </a:solidFill>
                <a:latin typeface="方正粗宋简体" panose="03000509000000000000" pitchFamily="65" charset="-122"/>
                <a:ea typeface="方正粗宋简体" panose="03000509000000000000" pitchFamily="65" charset="-122"/>
              </a:rPr>
              <a:t>刘备</a:t>
            </a:r>
            <a:r>
              <a:rPr lang="zh-CN" altLang="en-US" sz="3200" dirty="0">
                <a:latin typeface="方正粗宋简体" panose="03000509000000000000" pitchFamily="65" charset="-122"/>
                <a:ea typeface="方正粗宋简体" panose="03000509000000000000" pitchFamily="65" charset="-122"/>
              </a:rPr>
              <a:t>平定黄巾有功被封为安喜县</a:t>
            </a:r>
            <a:r>
              <a:rPr lang="zh-CN" altLang="en-US" sz="3200" dirty="0">
                <a:solidFill>
                  <a:srgbClr val="FF0000"/>
                </a:solidFill>
                <a:latin typeface="方正粗宋简体" panose="03000509000000000000" pitchFamily="65" charset="-122"/>
                <a:ea typeface="方正粗宋简体" panose="03000509000000000000" pitchFamily="65" charset="-122"/>
              </a:rPr>
              <a:t>县尉</a:t>
            </a:r>
            <a:r>
              <a:rPr lang="zh-CN" altLang="en-US" sz="3200" dirty="0">
                <a:latin typeface="方正粗宋简体" panose="03000509000000000000" pitchFamily="65" charset="-122"/>
                <a:ea typeface="方正粗宋简体" panose="03000509000000000000" pitchFamily="65" charset="-122"/>
              </a:rPr>
              <a:t>。不久，</a:t>
            </a:r>
            <a:r>
              <a:rPr lang="zh-CN" altLang="en-US" sz="3200" dirty="0">
                <a:solidFill>
                  <a:srgbClr val="FF0000"/>
                </a:solidFill>
                <a:latin typeface="方正粗宋简体" panose="03000509000000000000" pitchFamily="65" charset="-122"/>
                <a:ea typeface="方正粗宋简体" panose="03000509000000000000" pitchFamily="65" charset="-122"/>
              </a:rPr>
              <a:t>督邮</a:t>
            </a:r>
            <a:r>
              <a:rPr lang="zh-CN" altLang="en-US" sz="3200" dirty="0">
                <a:latin typeface="方正粗宋简体" panose="03000509000000000000" pitchFamily="65" charset="-122"/>
                <a:ea typeface="方正粗宋简体" panose="03000509000000000000" pitchFamily="65" charset="-122"/>
              </a:rPr>
              <a:t>前来巡查。</a:t>
            </a:r>
            <a:r>
              <a:rPr lang="zh-CN" altLang="en-US" sz="3200" dirty="0">
                <a:solidFill>
                  <a:srgbClr val="FF0000"/>
                </a:solidFill>
                <a:latin typeface="方正粗宋简体" panose="03000509000000000000" pitchFamily="65" charset="-122"/>
                <a:ea typeface="方正粗宋简体" panose="03000509000000000000" pitchFamily="65" charset="-122"/>
              </a:rPr>
              <a:t>刘备</a:t>
            </a:r>
            <a:r>
              <a:rPr lang="zh-CN" altLang="en-US" sz="3200" dirty="0">
                <a:latin typeface="方正粗宋简体" panose="03000509000000000000" pitchFamily="65" charset="-122"/>
                <a:ea typeface="方正粗宋简体" panose="03000509000000000000" pitchFamily="65" charset="-122"/>
              </a:rPr>
              <a:t>因没向督邮</a:t>
            </a:r>
            <a:r>
              <a:rPr lang="zh-CN" altLang="en-US" sz="3200" dirty="0">
                <a:solidFill>
                  <a:srgbClr val="FF0000"/>
                </a:solidFill>
                <a:latin typeface="方正粗宋简体" panose="03000509000000000000" pitchFamily="65" charset="-122"/>
                <a:ea typeface="方正粗宋简体" panose="03000509000000000000" pitchFamily="65" charset="-122"/>
              </a:rPr>
              <a:t>送钱</a:t>
            </a:r>
            <a:r>
              <a:rPr lang="zh-CN" altLang="en-US" sz="3200" dirty="0">
                <a:latin typeface="方正粗宋简体" panose="03000509000000000000" pitchFamily="65" charset="-122"/>
                <a:ea typeface="方正粗宋简体" panose="03000509000000000000" pitchFamily="65" charset="-122"/>
              </a:rPr>
              <a:t>而遭督邮</a:t>
            </a:r>
            <a:r>
              <a:rPr lang="zh-CN" altLang="en-US" sz="3200" dirty="0">
                <a:solidFill>
                  <a:srgbClr val="FF0000"/>
                </a:solidFill>
                <a:latin typeface="方正粗宋简体" panose="03000509000000000000" pitchFamily="65" charset="-122"/>
                <a:ea typeface="方正粗宋简体" panose="03000509000000000000" pitchFamily="65" charset="-122"/>
              </a:rPr>
              <a:t>陷害</a:t>
            </a:r>
            <a:r>
              <a:rPr lang="zh-CN" altLang="en-US" sz="3200" dirty="0">
                <a:latin typeface="方正粗宋简体" panose="03000509000000000000" pitchFamily="65" charset="-122"/>
                <a:ea typeface="方正粗宋简体" panose="03000509000000000000" pitchFamily="65" charset="-122"/>
              </a:rPr>
              <a:t>。消息传至</a:t>
            </a:r>
            <a:r>
              <a:rPr lang="zh-CN" altLang="en-US" sz="3200" dirty="0">
                <a:solidFill>
                  <a:srgbClr val="FF0000"/>
                </a:solidFill>
                <a:latin typeface="方正粗宋简体" panose="03000509000000000000" pitchFamily="65" charset="-122"/>
                <a:ea typeface="方正粗宋简体" panose="03000509000000000000" pitchFamily="65" charset="-122"/>
              </a:rPr>
              <a:t>张飞</a:t>
            </a:r>
            <a:r>
              <a:rPr lang="zh-CN" altLang="en-US" sz="3200" dirty="0">
                <a:latin typeface="方正粗宋简体" panose="03000509000000000000" pitchFamily="65" charset="-122"/>
                <a:ea typeface="方正粗宋简体" panose="03000509000000000000" pitchFamily="65" charset="-122"/>
              </a:rPr>
              <a:t>耳中，</a:t>
            </a:r>
            <a:r>
              <a:rPr lang="zh-CN" altLang="en-US" sz="3200" dirty="0">
                <a:solidFill>
                  <a:srgbClr val="FF0000"/>
                </a:solidFill>
                <a:latin typeface="方正粗宋简体" panose="03000509000000000000" pitchFamily="65" charset="-122"/>
                <a:ea typeface="方正粗宋简体" panose="03000509000000000000" pitchFamily="65" charset="-122"/>
              </a:rPr>
              <a:t>张飞</a:t>
            </a:r>
            <a:r>
              <a:rPr lang="zh-CN" altLang="en-US" sz="3200" dirty="0">
                <a:latin typeface="方正粗宋简体" panose="03000509000000000000" pitchFamily="65" charset="-122"/>
                <a:ea typeface="方正粗宋简体" panose="03000509000000000000" pitchFamily="65" charset="-122"/>
              </a:rPr>
              <a:t>气得</a:t>
            </a:r>
            <a:r>
              <a:rPr lang="zh-CN" altLang="en-US" sz="3200" dirty="0">
                <a:solidFill>
                  <a:srgbClr val="FF0000"/>
                </a:solidFill>
                <a:latin typeface="方正粗宋简体" panose="03000509000000000000" pitchFamily="65" charset="-122"/>
                <a:ea typeface="方正粗宋简体" panose="03000509000000000000" pitchFamily="65" charset="-122"/>
              </a:rPr>
              <a:t>两眼圆睁</a:t>
            </a:r>
            <a:r>
              <a:rPr lang="zh-CN" altLang="en-US" sz="3200" dirty="0">
                <a:latin typeface="方正粗宋简体" panose="03000509000000000000" pitchFamily="65" charset="-122"/>
                <a:ea typeface="方正粗宋简体" panose="03000509000000000000" pitchFamily="65"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咬碎钢牙</a:t>
            </a:r>
            <a:r>
              <a:rPr lang="zh-CN" altLang="en-US" sz="3200" dirty="0">
                <a:latin typeface="方正粗宋简体" panose="03000509000000000000" pitchFamily="65" charset="-122"/>
                <a:ea typeface="方正粗宋简体" panose="03000509000000000000" pitchFamily="65" charset="-122"/>
              </a:rPr>
              <a:t>，冲进</a:t>
            </a:r>
            <a:r>
              <a:rPr lang="zh-CN" altLang="en-US" sz="3200" dirty="0">
                <a:solidFill>
                  <a:srgbClr val="FF0000"/>
                </a:solidFill>
                <a:latin typeface="方正粗宋简体" panose="03000509000000000000" pitchFamily="65" charset="-122"/>
                <a:ea typeface="方正粗宋简体" panose="03000509000000000000" pitchFamily="65" charset="-122"/>
              </a:rPr>
              <a:t>馆驿</a:t>
            </a:r>
            <a:r>
              <a:rPr lang="zh-CN" altLang="en-US" sz="3200" dirty="0">
                <a:latin typeface="方正粗宋简体" panose="03000509000000000000" pitchFamily="65" charset="-122"/>
                <a:ea typeface="方正粗宋简体" panose="03000509000000000000" pitchFamily="65" charset="-122"/>
              </a:rPr>
              <a:t>揪住</a:t>
            </a:r>
            <a:r>
              <a:rPr lang="zh-CN" altLang="en-US" sz="3200" dirty="0">
                <a:solidFill>
                  <a:srgbClr val="FF0000"/>
                </a:solidFill>
                <a:latin typeface="方正粗宋简体" panose="03000509000000000000" pitchFamily="65" charset="-122"/>
                <a:ea typeface="方正粗宋简体" panose="03000509000000000000" pitchFamily="65" charset="-122"/>
              </a:rPr>
              <a:t>督邮的头发</a:t>
            </a:r>
            <a:r>
              <a:rPr lang="zh-CN" altLang="en-US" sz="3200" dirty="0">
                <a:latin typeface="方正粗宋简体" panose="03000509000000000000" pitchFamily="65" charset="-122"/>
                <a:ea typeface="方正粗宋简体" panose="03000509000000000000" pitchFamily="65" charset="-122"/>
              </a:rPr>
              <a:t>，扯到</a:t>
            </a:r>
            <a:r>
              <a:rPr lang="zh-CN" altLang="en-US" sz="3200" dirty="0">
                <a:solidFill>
                  <a:srgbClr val="FF0000"/>
                </a:solidFill>
                <a:latin typeface="方正粗宋简体" panose="03000509000000000000" pitchFamily="65" charset="-122"/>
                <a:ea typeface="方正粗宋简体" panose="03000509000000000000" pitchFamily="65" charset="-122"/>
              </a:rPr>
              <a:t>县衙</a:t>
            </a:r>
            <a:r>
              <a:rPr lang="zh-CN" altLang="en-US" sz="3200" dirty="0">
                <a:latin typeface="方正粗宋简体" panose="03000509000000000000" pitchFamily="65" charset="-122"/>
                <a:ea typeface="方正粗宋简体" panose="03000509000000000000" pitchFamily="65" charset="-122"/>
              </a:rPr>
              <a:t>前，</a:t>
            </a:r>
            <a:r>
              <a:rPr lang="zh-CN" altLang="en-US" sz="3200" dirty="0">
                <a:solidFill>
                  <a:srgbClr val="FF0000"/>
                </a:solidFill>
                <a:latin typeface="方正粗宋简体" panose="03000509000000000000" pitchFamily="65" charset="-122"/>
                <a:ea typeface="方正粗宋简体" panose="03000509000000000000" pitchFamily="65" charset="-122"/>
              </a:rPr>
              <a:t>绑</a:t>
            </a:r>
            <a:r>
              <a:rPr lang="zh-CN" altLang="en-US" sz="3200" dirty="0">
                <a:latin typeface="方正粗宋简体" panose="03000509000000000000" pitchFamily="65" charset="-122"/>
                <a:ea typeface="方正粗宋简体" panose="03000509000000000000" pitchFamily="65" charset="-122"/>
              </a:rPr>
              <a:t>在马桩上，用</a:t>
            </a:r>
            <a:r>
              <a:rPr lang="zh-CN" altLang="en-US" sz="3200" dirty="0">
                <a:solidFill>
                  <a:srgbClr val="FF0000"/>
                </a:solidFill>
                <a:latin typeface="方正粗宋简体" panose="03000509000000000000" pitchFamily="65" charset="-122"/>
                <a:ea typeface="方正粗宋简体" panose="03000509000000000000" pitchFamily="65" charset="-122"/>
              </a:rPr>
              <a:t>柳条</a:t>
            </a:r>
            <a:r>
              <a:rPr lang="zh-CN" altLang="en-US" sz="3200" dirty="0">
                <a:latin typeface="方正粗宋简体" panose="03000509000000000000" pitchFamily="65" charset="-122"/>
                <a:ea typeface="方正粗宋简体" panose="03000509000000000000" pitchFamily="65" charset="-122"/>
              </a:rPr>
              <a:t>使劲</a:t>
            </a:r>
            <a:r>
              <a:rPr lang="zh-CN" altLang="en-US" sz="3200" dirty="0">
                <a:solidFill>
                  <a:srgbClr val="FF0000"/>
                </a:solidFill>
                <a:latin typeface="方正粗宋简体" panose="03000509000000000000" pitchFamily="65" charset="-122"/>
                <a:ea typeface="方正粗宋简体" panose="03000509000000000000" pitchFamily="65" charset="-122"/>
              </a:rPr>
              <a:t>抽打</a:t>
            </a:r>
            <a:r>
              <a:rPr lang="zh-CN" altLang="en-US" sz="3200" dirty="0">
                <a:latin typeface="方正粗宋简体" panose="03000509000000000000" pitchFamily="65" charset="-122"/>
                <a:ea typeface="方正粗宋简体" panose="03000509000000000000" pitchFamily="65" charset="-122"/>
              </a:rPr>
              <a:t>，一连打断十几根柳条。幸好为</a:t>
            </a:r>
            <a:r>
              <a:rPr lang="zh-CN" altLang="en-US" sz="3200" dirty="0">
                <a:solidFill>
                  <a:srgbClr val="FF0000"/>
                </a:solidFill>
                <a:latin typeface="方正粗宋简体" panose="03000509000000000000" pitchFamily="65" charset="-122"/>
                <a:ea typeface="方正粗宋简体" panose="03000509000000000000" pitchFamily="65" charset="-122"/>
              </a:rPr>
              <a:t>刘备</a:t>
            </a:r>
            <a:r>
              <a:rPr lang="zh-CN" altLang="en-US" sz="3200" dirty="0">
                <a:latin typeface="方正粗宋简体" panose="03000509000000000000" pitchFamily="65" charset="-122"/>
                <a:ea typeface="方正粗宋简体" panose="03000509000000000000" pitchFamily="65" charset="-122"/>
              </a:rPr>
              <a:t>及时</a:t>
            </a:r>
            <a:r>
              <a:rPr lang="zh-CN" altLang="en-US" sz="3200" dirty="0">
                <a:solidFill>
                  <a:srgbClr val="FF0000"/>
                </a:solidFill>
                <a:latin typeface="方正粗宋简体" panose="03000509000000000000" pitchFamily="65" charset="-122"/>
                <a:ea typeface="方正粗宋简体" panose="03000509000000000000" pitchFamily="65" charset="-122"/>
              </a:rPr>
              <a:t>制止</a:t>
            </a:r>
            <a:r>
              <a:rPr lang="zh-CN" altLang="en-US" sz="3200" dirty="0">
                <a:latin typeface="方正粗宋简体" panose="03000509000000000000" pitchFamily="65" charset="-122"/>
                <a:ea typeface="方正粗宋简体" panose="03000509000000000000" pitchFamily="65" charset="-122"/>
              </a:rPr>
              <a:t>，而后</a:t>
            </a:r>
            <a:r>
              <a:rPr lang="zh-CN" altLang="en-US" sz="3200" dirty="0">
                <a:solidFill>
                  <a:srgbClr val="FF0000"/>
                </a:solidFill>
                <a:latin typeface="方正粗宋简体" panose="03000509000000000000" pitchFamily="65" charset="-122"/>
                <a:ea typeface="方正粗宋简体" panose="03000509000000000000" pitchFamily="65" charset="-122"/>
              </a:rPr>
              <a:t>三兄弟</a:t>
            </a:r>
            <a:r>
              <a:rPr lang="zh-CN" altLang="en-US" sz="3200" dirty="0">
                <a:latin typeface="方正粗宋简体" panose="03000509000000000000" pitchFamily="65" charset="-122"/>
                <a:ea typeface="方正粗宋简体" panose="03000509000000000000" pitchFamily="65" charset="-122"/>
              </a:rPr>
              <a:t>弃官</a:t>
            </a:r>
            <a:r>
              <a:rPr lang="zh-CN" altLang="en-US" sz="3200" dirty="0">
                <a:solidFill>
                  <a:srgbClr val="FF0000"/>
                </a:solidFill>
                <a:latin typeface="方正粗宋简体" panose="03000509000000000000" pitchFamily="65" charset="-122"/>
                <a:ea typeface="方正粗宋简体" panose="03000509000000000000" pitchFamily="65" charset="-122"/>
              </a:rPr>
              <a:t>投奔刘恢</a:t>
            </a:r>
            <a:r>
              <a:rPr lang="zh-CN" altLang="en-US" sz="3200" dirty="0">
                <a:latin typeface="方正粗宋简体" panose="03000509000000000000" pitchFamily="65" charset="-122"/>
                <a:ea typeface="方正粗宋简体" panose="03000509000000000000" pitchFamily="65" charset="-122"/>
              </a:rPr>
              <a:t>。（</a:t>
            </a:r>
            <a:r>
              <a:rPr lang="en-US" altLang="zh-CN" sz="3200" dirty="0">
                <a:latin typeface="方正粗宋简体" panose="03000509000000000000" pitchFamily="65" charset="-122"/>
                <a:ea typeface="方正粗宋简体" panose="03000509000000000000" pitchFamily="65" charset="-122"/>
              </a:rPr>
              <a:t>130</a:t>
            </a:r>
            <a:r>
              <a:rPr lang="zh-CN" altLang="en-US" sz="3200" dirty="0">
                <a:latin typeface="方正粗宋简体" panose="03000509000000000000" pitchFamily="65" charset="-122"/>
                <a:ea typeface="方正粗宋简体" panose="03000509000000000000" pitchFamily="65" charset="-122"/>
              </a:rPr>
              <a:t>字）</a:t>
            </a:r>
          </a:p>
        </p:txBody>
      </p:sp>
      <p:sp>
        <p:nvSpPr>
          <p:cNvPr id="2" name="TextBox 1"/>
          <p:cNvSpPr txBox="1"/>
          <p:nvPr/>
        </p:nvSpPr>
        <p:spPr>
          <a:xfrm>
            <a:off x="508000" y="4775200"/>
            <a:ext cx="11137900" cy="1200329"/>
          </a:xfrm>
          <a:prstGeom prst="rect">
            <a:avLst/>
          </a:prstGeom>
          <a:noFill/>
        </p:spPr>
        <p:txBody>
          <a:bodyPr wrap="square" rtlCol="0">
            <a:spAutoFit/>
          </a:bodyPr>
          <a:lstStyle/>
          <a:p>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附注</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刘恢</a:t>
            </a:r>
            <a:r>
              <a:rPr lang="zh-CN" altLang="en-US" dirty="0">
                <a:latin typeface="仿宋" panose="02010609060101010101" pitchFamily="49" charset="-122"/>
                <a:ea typeface="仿宋" panose="02010609060101010101" pitchFamily="49" charset="-122"/>
              </a:rPr>
              <a:t>，东汉末代郡太守，刘备鞭都邮后投奔他，他保护刘备不被追查，并推荐他给刘虞。原著描写玄德乃取印绶，挂于督邮之颈，责之曰：据汝害民，本当杀却；今姑饶汝命。吾缴还印绶，从此去矣。”督邮归告定州太守，太守申文省府，差人捕捉。玄德、关、张三人往代州投刘恢。恢见玄德乃汉室宗亲，留匿在家不题。代州刘恢以书荐玄德见虞。虞大喜，令玄德为都尉，引兵直抵贼巢，与贼大战数日，挫动锐气。</a:t>
            </a:r>
          </a:p>
        </p:txBody>
      </p:sp>
    </p:spTree>
    <p:extLst>
      <p:ext uri="{BB962C8B-B14F-4D97-AF65-F5344CB8AC3E}">
        <p14:creationId xmlns:p14="http://schemas.microsoft.com/office/powerpoint/2010/main" val="33072101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5236"/>
                                        </p:tgtEl>
                                        <p:attrNameLst>
                                          <p:attrName>style.visibility</p:attrName>
                                        </p:attrNameLst>
                                      </p:cBhvr>
                                      <p:to>
                                        <p:strVal val="visible"/>
                                      </p:to>
                                    </p:set>
                                    <p:anim calcmode="lin" valueType="num">
                                      <p:cBhvr additive="base">
                                        <p:cTn id="7" dur="500" fill="hold"/>
                                        <p:tgtEl>
                                          <p:spTgt spid="95236"/>
                                        </p:tgtEl>
                                        <p:attrNameLst>
                                          <p:attrName>ppt_x</p:attrName>
                                        </p:attrNameLst>
                                      </p:cBhvr>
                                      <p:tavLst>
                                        <p:tav tm="0">
                                          <p:val>
                                            <p:strVal val="0-#ppt_w/2"/>
                                          </p:val>
                                        </p:tav>
                                        <p:tav tm="100000">
                                          <p:val>
                                            <p:strVal val="#ppt_x"/>
                                          </p:val>
                                        </p:tav>
                                      </p:tavLst>
                                    </p:anim>
                                    <p:anim calcmode="lin" valueType="num">
                                      <p:cBhvr additive="base">
                                        <p:cTn id="8" dur="500" fill="hold"/>
                                        <p:tgtEl>
                                          <p:spTgt spid="952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38"/>
                                        </p:tgtEl>
                                        <p:attrNameLst>
                                          <p:attrName>style.visibility</p:attrName>
                                        </p:attrNameLst>
                                      </p:cBhvr>
                                      <p:to>
                                        <p:strVal val="visible"/>
                                      </p:to>
                                    </p:set>
                                    <p:anim calcmode="lin" valueType="num">
                                      <p:cBhvr additive="base">
                                        <p:cTn id="13" dur="500" fill="hold"/>
                                        <p:tgtEl>
                                          <p:spTgt spid="95238"/>
                                        </p:tgtEl>
                                        <p:attrNameLst>
                                          <p:attrName>ppt_x</p:attrName>
                                        </p:attrNameLst>
                                      </p:cBhvr>
                                      <p:tavLst>
                                        <p:tav tm="0">
                                          <p:val>
                                            <p:strVal val="#ppt_x"/>
                                          </p:val>
                                        </p:tav>
                                        <p:tav tm="100000">
                                          <p:val>
                                            <p:strVal val="#ppt_x"/>
                                          </p:val>
                                        </p:tav>
                                      </p:tavLst>
                                    </p:anim>
                                    <p:anim calcmode="lin" valueType="num">
                                      <p:cBhvr additive="base">
                                        <p:cTn id="14" dur="500" fill="hold"/>
                                        <p:tgtEl>
                                          <p:spTgt spid="952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p:bldP spid="95238" grpId="0"/>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1"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6260" name="Rectangle 4"/>
          <p:cNvSpPr>
            <a:spLocks noChangeArrowheads="1"/>
          </p:cNvSpPr>
          <p:nvPr/>
        </p:nvSpPr>
        <p:spPr bwMode="auto">
          <a:xfrm>
            <a:off x="203200" y="152400"/>
            <a:ext cx="1137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3200" b="1" dirty="0" smtClean="0">
                <a:effectLst>
                  <a:outerShdw blurRad="38100" dist="38100" dir="2700000" algn="tl">
                    <a:srgbClr val="C0C0C0"/>
                  </a:outerShdw>
                </a:effectLst>
                <a:latin typeface="方正姚体" panose="02010601030101010101" pitchFamily="2" charset="-122"/>
                <a:ea typeface="方正姚体" panose="02010601030101010101" pitchFamily="2" charset="-122"/>
              </a:rPr>
              <a:t>请简述李肃说</a:t>
            </a:r>
            <a:r>
              <a:rPr lang="zh-CN" altLang="en-US" sz="3200" b="1" dirty="0" smtClean="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吕布弃义父丁原投靠董卓</a:t>
            </a:r>
            <a:r>
              <a:rPr lang="zh-CN" altLang="en-US" sz="3200" b="1" dirty="0" smtClean="0">
                <a:effectLst>
                  <a:outerShdw blurRad="38100" dist="38100" dir="2700000" algn="tl">
                    <a:srgbClr val="C0C0C0"/>
                  </a:outerShdw>
                </a:effectLst>
                <a:latin typeface="方正姚体" panose="02010601030101010101" pitchFamily="2" charset="-122"/>
                <a:ea typeface="方正姚体" panose="02010601030101010101" pitchFamily="2" charset="-122"/>
              </a:rPr>
              <a:t>的故事</a:t>
            </a:r>
            <a:r>
              <a:rPr lang="zh-CN" altLang="en-US" sz="3200" b="1" dirty="0" smtClean="0">
                <a:latin typeface="方正姚体" panose="02010601030101010101" pitchFamily="2" charset="-122"/>
                <a:ea typeface="方正姚体" panose="02010601030101010101" pitchFamily="2" charset="-122"/>
              </a:rPr>
              <a:t> </a:t>
            </a:r>
          </a:p>
        </p:txBody>
      </p:sp>
      <p:sp>
        <p:nvSpPr>
          <p:cNvPr id="78853"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2" name="Rectangle 6"/>
          <p:cNvSpPr>
            <a:spLocks noChangeArrowheads="1"/>
          </p:cNvSpPr>
          <p:nvPr/>
        </p:nvSpPr>
        <p:spPr bwMode="auto">
          <a:xfrm>
            <a:off x="304800" y="1873598"/>
            <a:ext cx="110744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zh-CN" altLang="en-US" sz="3200" dirty="0">
                <a:solidFill>
                  <a:srgbClr val="CC0066"/>
                </a:solidFill>
                <a:effectLst>
                  <a:outerShdw blurRad="38100" dist="38100" dir="2700000" algn="tl">
                    <a:srgbClr val="C0C0C0"/>
                  </a:outerShdw>
                </a:effectLst>
                <a:latin typeface="黑体" pitchFamily="49" charset="-122"/>
                <a:ea typeface="黑体" pitchFamily="49" charset="-122"/>
              </a:rPr>
              <a:t>    董卓进京后宴请大臣，提出废帝想法。荆州</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刺史丁原</a:t>
            </a:r>
            <a:r>
              <a:rPr lang="zh-CN" altLang="en-US" sz="3200" dirty="0">
                <a:solidFill>
                  <a:srgbClr val="CC0066"/>
                </a:solidFill>
                <a:effectLst>
                  <a:outerShdw blurRad="38100" dist="38100" dir="2700000" algn="tl">
                    <a:srgbClr val="C0C0C0"/>
                  </a:outerShdw>
                </a:effectLst>
                <a:latin typeface="黑体" pitchFamily="49" charset="-122"/>
                <a:ea typeface="黑体" pitchFamily="49" charset="-122"/>
              </a:rPr>
              <a:t>表示反对，并于次日，派义子吕布</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搦战</a:t>
            </a:r>
            <a:r>
              <a:rPr lang="en-US" altLang="zh-CN" sz="1050" b="1" dirty="0">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a:t>
            </a:r>
            <a:r>
              <a:rPr lang="en-US" altLang="zh-CN" sz="1050" b="1" dirty="0" err="1">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nuò</a:t>
            </a:r>
            <a:r>
              <a:rPr lang="en-US" altLang="zh-CN" sz="1050" b="1" dirty="0">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 </a:t>
            </a:r>
            <a:r>
              <a:rPr lang="en-US" altLang="zh-CN" sz="1050" b="1" dirty="0" err="1">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zhàn</a:t>
            </a:r>
            <a:r>
              <a:rPr lang="zh-CN" altLang="en-US" sz="1050" b="1" dirty="0">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挑战</a:t>
            </a:r>
            <a:r>
              <a:rPr lang="en-US" altLang="zh-CN" sz="1050" b="1" dirty="0" smtClean="0">
                <a:solidFill>
                  <a:srgbClr val="CC0066"/>
                </a:solidFill>
                <a:effectLst>
                  <a:outerShdw blurRad="38100" dist="38100" dir="2700000" algn="tl">
                    <a:srgbClr val="C0C0C0"/>
                  </a:outerShdw>
                </a:effectLst>
                <a:latin typeface="仿宋" panose="02010609060101010101" pitchFamily="49" charset="-122"/>
                <a:ea typeface="仿宋" panose="02010609060101010101" pitchFamily="49" charset="-122"/>
              </a:rPr>
              <a:t>]</a:t>
            </a:r>
            <a:r>
              <a:rPr lang="zh-CN" altLang="en-US" sz="3200" dirty="0" smtClean="0">
                <a:solidFill>
                  <a:srgbClr val="CC0066"/>
                </a:solidFill>
                <a:effectLst>
                  <a:outerShdw blurRad="38100" dist="38100" dir="2700000" algn="tl">
                    <a:srgbClr val="C0C0C0"/>
                  </a:outerShdw>
                </a:effectLst>
                <a:latin typeface="黑体" pitchFamily="49" charset="-122"/>
                <a:ea typeface="黑体" pitchFamily="49" charset="-122"/>
              </a:rPr>
              <a:t>董卓</a:t>
            </a:r>
            <a:r>
              <a:rPr lang="zh-CN" altLang="en-US" sz="3200" dirty="0">
                <a:solidFill>
                  <a:srgbClr val="CC0066"/>
                </a:solidFill>
                <a:effectLst>
                  <a:outerShdw blurRad="38100" dist="38100" dir="2700000" algn="tl">
                    <a:srgbClr val="C0C0C0"/>
                  </a:outerShdw>
                </a:effectLst>
                <a:latin typeface="黑体" pitchFamily="49" charset="-122"/>
                <a:ea typeface="黑体" pitchFamily="49" charset="-122"/>
              </a:rPr>
              <a:t>，董卓大败而逃。</a:t>
            </a:r>
            <a:r>
              <a:rPr lang="zh-CN" altLang="en-US" sz="3200" dirty="0">
                <a:latin typeface="黑体" pitchFamily="49" charset="-122"/>
                <a:ea typeface="黑体" pitchFamily="49" charset="-122"/>
              </a:rPr>
              <a:t>正当董卓犯愁之际，部将</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李肃</a:t>
            </a:r>
            <a:r>
              <a:rPr lang="zh-CN" altLang="en-US" sz="3200" dirty="0">
                <a:latin typeface="黑体" pitchFamily="49" charset="-122"/>
                <a:ea typeface="黑体" pitchFamily="49" charset="-122"/>
              </a:rPr>
              <a:t>挺身而出，说他与吕布是同乡，只要</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董卓愿让出赤兔马和金银珠宝给吕布，他定能叫吕布背叛丁原，投降董卓</a:t>
            </a:r>
            <a:r>
              <a:rPr lang="zh-CN" altLang="en-US" sz="3200" dirty="0">
                <a:latin typeface="黑体" pitchFamily="49" charset="-122"/>
                <a:ea typeface="黑体" pitchFamily="49" charset="-122"/>
              </a:rPr>
              <a:t>。董卓许之。果不其然，吕布一见</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赤兔马</a:t>
            </a:r>
            <a:r>
              <a:rPr lang="zh-CN" altLang="en-US" sz="3200" dirty="0">
                <a:latin typeface="黑体" pitchFamily="49" charset="-122"/>
                <a:ea typeface="黑体" pitchFamily="49" charset="-122"/>
              </a:rPr>
              <a:t>便喜爱得不得了。当夜便将</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丁原杀害</a:t>
            </a:r>
            <a:r>
              <a:rPr lang="zh-CN" altLang="en-US" sz="3200" dirty="0">
                <a:latin typeface="黑体" pitchFamily="49" charset="-122"/>
                <a:ea typeface="黑体" pitchFamily="49" charset="-122"/>
              </a:rPr>
              <a:t>，</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投效董卓</a:t>
            </a:r>
            <a:r>
              <a:rPr lang="zh-CN" altLang="en-US" sz="3200" dirty="0">
                <a:latin typeface="黑体" pitchFamily="49" charset="-122"/>
                <a:ea typeface="黑体" pitchFamily="49" charset="-122"/>
              </a:rPr>
              <a:t>，拜董卓为</a:t>
            </a:r>
            <a:r>
              <a:rPr lang="zh-CN" altLang="en-US" sz="3200" u="sng"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干爹</a:t>
            </a:r>
            <a:r>
              <a:rPr lang="zh-CN" altLang="en-US" sz="3200" dirty="0">
                <a:latin typeface="黑体" pitchFamily="49" charset="-122"/>
                <a:ea typeface="黑体" pitchFamily="49" charset="-122"/>
              </a:rPr>
              <a:t>。（</a:t>
            </a:r>
            <a:r>
              <a:rPr lang="en-US" altLang="zh-CN" sz="3200" dirty="0">
                <a:latin typeface="黑体" pitchFamily="49" charset="-122"/>
                <a:ea typeface="黑体" pitchFamily="49" charset="-122"/>
              </a:rPr>
              <a:t>158</a:t>
            </a:r>
            <a:r>
              <a:rPr lang="zh-CN" altLang="en-US" sz="3200" dirty="0">
                <a:latin typeface="黑体" pitchFamily="49" charset="-122"/>
                <a:ea typeface="黑体" pitchFamily="49" charset="-122"/>
              </a:rPr>
              <a:t>字）</a:t>
            </a:r>
          </a:p>
        </p:txBody>
      </p:sp>
    </p:spTree>
    <p:extLst>
      <p:ext uri="{BB962C8B-B14F-4D97-AF65-F5344CB8AC3E}">
        <p14:creationId xmlns:p14="http://schemas.microsoft.com/office/powerpoint/2010/main" val="606643173"/>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6260"/>
                                        </p:tgtEl>
                                        <p:attrNameLst>
                                          <p:attrName>style.visibility</p:attrName>
                                        </p:attrNameLst>
                                      </p:cBhvr>
                                      <p:to>
                                        <p:strVal val="visible"/>
                                      </p:to>
                                    </p:set>
                                    <p:anim calcmode="lin" valueType="num">
                                      <p:cBhvr additive="base">
                                        <p:cTn id="7" dur="500" fill="hold"/>
                                        <p:tgtEl>
                                          <p:spTgt spid="96260"/>
                                        </p:tgtEl>
                                        <p:attrNameLst>
                                          <p:attrName>ppt_x</p:attrName>
                                        </p:attrNameLst>
                                      </p:cBhvr>
                                      <p:tavLst>
                                        <p:tav tm="0">
                                          <p:val>
                                            <p:strVal val="0-#ppt_w/2"/>
                                          </p:val>
                                        </p:tav>
                                        <p:tav tm="100000">
                                          <p:val>
                                            <p:strVal val="#ppt_x"/>
                                          </p:val>
                                        </p:tav>
                                      </p:tavLst>
                                    </p:anim>
                                    <p:anim calcmode="lin" valueType="num">
                                      <p:cBhvr additive="base">
                                        <p:cTn id="8" dur="500" fill="hold"/>
                                        <p:tgtEl>
                                          <p:spTgt spid="962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6262"/>
                                        </p:tgtEl>
                                        <p:attrNameLst>
                                          <p:attrName>style.visibility</p:attrName>
                                        </p:attrNameLst>
                                      </p:cBhvr>
                                      <p:to>
                                        <p:strVal val="visible"/>
                                      </p:to>
                                    </p:set>
                                    <p:anim calcmode="lin" valueType="num">
                                      <p:cBhvr additive="base">
                                        <p:cTn id="13" dur="500" fill="hold"/>
                                        <p:tgtEl>
                                          <p:spTgt spid="96262"/>
                                        </p:tgtEl>
                                        <p:attrNameLst>
                                          <p:attrName>ppt_x</p:attrName>
                                        </p:attrNameLst>
                                      </p:cBhvr>
                                      <p:tavLst>
                                        <p:tav tm="0">
                                          <p:val>
                                            <p:strVal val="#ppt_x"/>
                                          </p:val>
                                        </p:tav>
                                        <p:tav tm="100000">
                                          <p:val>
                                            <p:strVal val="#ppt_x"/>
                                          </p:val>
                                        </p:tav>
                                      </p:tavLst>
                                    </p:anim>
                                    <p:anim calcmode="lin" valueType="num">
                                      <p:cBhvr additive="base">
                                        <p:cTn id="14" dur="500" fill="hold"/>
                                        <p:tgtEl>
                                          <p:spTgt spid="962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p:bldP spid="96262" grpId="0"/>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75"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7284"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b="1" dirty="0" smtClean="0">
                <a:effectLst>
                  <a:outerShdw blurRad="38100" dist="38100" dir="2700000" algn="tl">
                    <a:srgbClr val="C0C0C0"/>
                  </a:outerShdw>
                </a:effectLst>
                <a:latin typeface="方正粗圆简体" panose="02010601030101010101" pitchFamily="2" charset="-122"/>
                <a:ea typeface="方正粗圆简体" panose="02010601030101010101" pitchFamily="2" charset="-122"/>
              </a:rPr>
              <a:t>请简述曹操献刀的故事</a:t>
            </a:r>
            <a:r>
              <a:rPr lang="zh-CN" altLang="en-US" b="1" dirty="0" smtClean="0">
                <a:latin typeface="方正粗圆简体" panose="02010601030101010101" pitchFamily="2" charset="-122"/>
                <a:ea typeface="方正粗圆简体" panose="02010601030101010101" pitchFamily="2" charset="-122"/>
              </a:rPr>
              <a:t> </a:t>
            </a:r>
          </a:p>
        </p:txBody>
      </p:sp>
      <p:sp>
        <p:nvSpPr>
          <p:cNvPr id="79877"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86" name="Rectangle 6"/>
          <p:cNvSpPr>
            <a:spLocks noChangeArrowheads="1"/>
          </p:cNvSpPr>
          <p:nvPr/>
        </p:nvSpPr>
        <p:spPr bwMode="auto">
          <a:xfrm>
            <a:off x="101600" y="1906300"/>
            <a:ext cx="11277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a:latin typeface="黑体" pitchFamily="49" charset="-122"/>
                <a:ea typeface="黑体" pitchFamily="49" charset="-122"/>
              </a:rPr>
              <a:t>    董卓欺主弄权，曹操借</a:t>
            </a:r>
            <a:r>
              <a:rPr lang="zh-CN" altLang="en-US" sz="3200" dirty="0">
                <a:solidFill>
                  <a:srgbClr val="FF0000"/>
                </a:solidFill>
                <a:latin typeface="方正粗宋简体" panose="03000509000000000000" pitchFamily="65" charset="-122"/>
                <a:ea typeface="方正粗宋简体" panose="03000509000000000000" pitchFamily="65" charset="-122"/>
              </a:rPr>
              <a:t>王允七星宝刀</a:t>
            </a:r>
            <a:r>
              <a:rPr lang="zh-CN" altLang="en-US" sz="3200" dirty="0">
                <a:latin typeface="黑体" pitchFamily="49" charset="-122"/>
                <a:ea typeface="黑体" pitchFamily="49" charset="-122"/>
              </a:rPr>
              <a:t>进府伺机</a:t>
            </a:r>
            <a:r>
              <a:rPr lang="zh-CN" altLang="en-US" sz="3200" dirty="0">
                <a:solidFill>
                  <a:srgbClr val="FF0000"/>
                </a:solidFill>
                <a:latin typeface="方正粗宋简体" panose="03000509000000000000" pitchFamily="65" charset="-122"/>
                <a:ea typeface="方正粗宋简体" panose="03000509000000000000" pitchFamily="65" charset="-122"/>
              </a:rPr>
              <a:t>行刺</a:t>
            </a:r>
            <a:r>
              <a:rPr lang="zh-CN" altLang="en-US" sz="3200" dirty="0">
                <a:latin typeface="黑体" pitchFamily="49" charset="-122"/>
                <a:ea typeface="黑体" pitchFamily="49" charset="-122"/>
              </a:rPr>
              <a:t>，见董卓倒身卧于床上时，急抽出宝刀，待要行刺，不料董卓从衣镜中看见曹操的动作，转身相问。曹操</a:t>
            </a:r>
            <a:r>
              <a:rPr lang="zh-CN" altLang="en-US" sz="3200" dirty="0">
                <a:solidFill>
                  <a:srgbClr val="FF0000"/>
                </a:solidFill>
                <a:latin typeface="方正粗宋简体" panose="03000509000000000000" pitchFamily="65" charset="-122"/>
                <a:ea typeface="方正粗宋简体" panose="03000509000000000000" pitchFamily="65" charset="-122"/>
              </a:rPr>
              <a:t>灵机一动</a:t>
            </a:r>
            <a:r>
              <a:rPr lang="zh-CN" altLang="en-US" sz="3200" dirty="0">
                <a:latin typeface="黑体" pitchFamily="49" charset="-122"/>
                <a:ea typeface="黑体" pitchFamily="49" charset="-122"/>
              </a:rPr>
              <a:t>，忙称自己有口宝刀，</a:t>
            </a:r>
            <a:r>
              <a:rPr lang="zh-CN" altLang="en-US" sz="3200" dirty="0">
                <a:solidFill>
                  <a:srgbClr val="FF0000"/>
                </a:solidFill>
                <a:latin typeface="方正粗宋简体" panose="03000509000000000000" pitchFamily="65" charset="-122"/>
                <a:ea typeface="方正粗宋简体" panose="03000509000000000000" pitchFamily="65" charset="-122"/>
              </a:rPr>
              <a:t>欲献董卓</a:t>
            </a:r>
            <a:r>
              <a:rPr lang="zh-CN" altLang="en-US" sz="3200" dirty="0">
                <a:latin typeface="黑体" pitchFamily="49" charset="-122"/>
                <a:ea typeface="黑体" pitchFamily="49" charset="-122"/>
              </a:rPr>
              <a:t>。董卓拿过宝刀，递与吕布收了。董卓引曹操出阁看马，</a:t>
            </a:r>
            <a:r>
              <a:rPr lang="zh-CN" altLang="en-US" sz="3200" dirty="0">
                <a:solidFill>
                  <a:srgbClr val="FF0000"/>
                </a:solidFill>
                <a:latin typeface="方正粗宋简体" panose="03000509000000000000" pitchFamily="65" charset="-122"/>
                <a:ea typeface="方正粗宋简体" panose="03000509000000000000" pitchFamily="65" charset="-122"/>
              </a:rPr>
              <a:t>曹操</a:t>
            </a:r>
            <a:r>
              <a:rPr lang="zh-CN" altLang="en-US" sz="3200" dirty="0">
                <a:latin typeface="黑体" pitchFamily="49" charset="-122"/>
                <a:ea typeface="黑体" pitchFamily="49" charset="-122"/>
              </a:rPr>
              <a:t>称想试试</a:t>
            </a:r>
            <a:r>
              <a:rPr lang="zh-CN" altLang="en-US" sz="3200" dirty="0">
                <a:solidFill>
                  <a:srgbClr val="FF0000"/>
                </a:solidFill>
                <a:latin typeface="方正粗宋简体" panose="03000509000000000000" pitchFamily="65" charset="-122"/>
                <a:ea typeface="方正粗宋简体" panose="03000509000000000000" pitchFamily="65" charset="-122"/>
              </a:rPr>
              <a:t>董卓</a:t>
            </a:r>
            <a:r>
              <a:rPr lang="zh-CN" altLang="en-US" sz="3200" dirty="0">
                <a:latin typeface="黑体" pitchFamily="49" charset="-122"/>
                <a:ea typeface="黑体" pitchFamily="49" charset="-122"/>
              </a:rPr>
              <a:t>赐的马。然后</a:t>
            </a:r>
            <a:r>
              <a:rPr lang="zh-CN" altLang="en-US" sz="3200" dirty="0">
                <a:solidFill>
                  <a:srgbClr val="FF0000"/>
                </a:solidFill>
                <a:latin typeface="方正粗宋简体" panose="03000509000000000000" pitchFamily="65" charset="-122"/>
                <a:ea typeface="方正粗宋简体" panose="03000509000000000000" pitchFamily="65" charset="-122"/>
              </a:rPr>
              <a:t>快马加鞭</a:t>
            </a:r>
            <a:r>
              <a:rPr lang="zh-CN" altLang="en-US"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逃</a:t>
            </a:r>
            <a:r>
              <a:rPr lang="zh-CN" altLang="en-US" sz="3200" dirty="0">
                <a:latin typeface="黑体" pitchFamily="49" charset="-122"/>
                <a:ea typeface="黑体" pitchFamily="49" charset="-122"/>
              </a:rPr>
              <a:t>之夭夭。（</a:t>
            </a:r>
            <a:r>
              <a:rPr lang="en-US" altLang="zh-CN" sz="3200" dirty="0">
                <a:latin typeface="黑体" pitchFamily="49" charset="-122"/>
                <a:ea typeface="黑体" pitchFamily="49" charset="-122"/>
              </a:rPr>
              <a:t>135</a:t>
            </a:r>
            <a:r>
              <a:rPr lang="zh-CN" altLang="en-US" sz="3200" dirty="0">
                <a:latin typeface="黑体" pitchFamily="49" charset="-122"/>
                <a:ea typeface="黑体" pitchFamily="49" charset="-122"/>
              </a:rPr>
              <a:t>字）</a:t>
            </a:r>
          </a:p>
        </p:txBody>
      </p:sp>
    </p:spTree>
    <p:extLst>
      <p:ext uri="{BB962C8B-B14F-4D97-AF65-F5344CB8AC3E}">
        <p14:creationId xmlns:p14="http://schemas.microsoft.com/office/powerpoint/2010/main" val="37823915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7284"/>
                                        </p:tgtEl>
                                        <p:attrNameLst>
                                          <p:attrName>style.visibility</p:attrName>
                                        </p:attrNameLst>
                                      </p:cBhvr>
                                      <p:to>
                                        <p:strVal val="visible"/>
                                      </p:to>
                                    </p:set>
                                    <p:anim calcmode="lin" valueType="num">
                                      <p:cBhvr additive="base">
                                        <p:cTn id="7" dur="500" fill="hold"/>
                                        <p:tgtEl>
                                          <p:spTgt spid="97284"/>
                                        </p:tgtEl>
                                        <p:attrNameLst>
                                          <p:attrName>ppt_x</p:attrName>
                                        </p:attrNameLst>
                                      </p:cBhvr>
                                      <p:tavLst>
                                        <p:tav tm="0">
                                          <p:val>
                                            <p:strVal val="0-#ppt_w/2"/>
                                          </p:val>
                                        </p:tav>
                                        <p:tav tm="100000">
                                          <p:val>
                                            <p:strVal val="#ppt_x"/>
                                          </p:val>
                                        </p:tav>
                                      </p:tavLst>
                                    </p:anim>
                                    <p:anim calcmode="lin" valueType="num">
                                      <p:cBhvr additive="base">
                                        <p:cTn id="8" dur="500" fill="hold"/>
                                        <p:tgtEl>
                                          <p:spTgt spid="972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7286"/>
                                        </p:tgtEl>
                                        <p:attrNameLst>
                                          <p:attrName>style.visibility</p:attrName>
                                        </p:attrNameLst>
                                      </p:cBhvr>
                                      <p:to>
                                        <p:strVal val="visible"/>
                                      </p:to>
                                    </p:set>
                                    <p:animEffect transition="in" filter="wipe(left)">
                                      <p:cBhvr>
                                        <p:cTn id="13"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P spid="97286"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899"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8308"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3600" dirty="0" smtClean="0">
                <a:solidFill>
                  <a:schemeClr val="tx1"/>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请简述曹操误杀吕伯奢全家的故事</a:t>
            </a:r>
            <a:r>
              <a:rPr lang="zh-CN" altLang="en-US" sz="3600" b="0" dirty="0" smtClean="0">
                <a:solidFill>
                  <a:schemeClr val="tx1"/>
                </a:solidFill>
                <a:latin typeface="方正粗宋简体" panose="03000509000000000000" pitchFamily="65" charset="-122"/>
                <a:ea typeface="方正粗宋简体" panose="03000509000000000000" pitchFamily="65" charset="-122"/>
              </a:rPr>
              <a:t> </a:t>
            </a:r>
          </a:p>
        </p:txBody>
      </p:sp>
      <p:sp>
        <p:nvSpPr>
          <p:cNvPr id="80901"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10" name="Rectangle 6"/>
          <p:cNvSpPr>
            <a:spLocks noChangeArrowheads="1"/>
          </p:cNvSpPr>
          <p:nvPr/>
        </p:nvSpPr>
        <p:spPr bwMode="auto">
          <a:xfrm>
            <a:off x="355600" y="2058700"/>
            <a:ext cx="111252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smtClean="0">
                <a:latin typeface="黑体" pitchFamily="49" charset="-122"/>
                <a:ea typeface="黑体" pitchFamily="49" charset="-122"/>
              </a:rPr>
              <a:t>    曹操</a:t>
            </a:r>
            <a:r>
              <a:rPr lang="zh-CN" altLang="en-US" sz="3200" dirty="0">
                <a:latin typeface="黑体" pitchFamily="49" charset="-122"/>
                <a:ea typeface="黑体" pitchFamily="49" charset="-122"/>
              </a:rPr>
              <a:t>行刺董卓不成与</a:t>
            </a:r>
            <a:r>
              <a:rPr lang="zh-CN" altLang="en-US" sz="3200" dirty="0">
                <a:solidFill>
                  <a:srgbClr val="FF0000"/>
                </a:solidFill>
                <a:latin typeface="方正粗宋简体" panose="03000509000000000000" pitchFamily="65" charset="-122"/>
                <a:ea typeface="方正粗宋简体" panose="03000509000000000000" pitchFamily="65" charset="-122"/>
              </a:rPr>
              <a:t>陈宫</a:t>
            </a:r>
            <a:r>
              <a:rPr lang="zh-CN" altLang="en-US" sz="3200" dirty="0">
                <a:latin typeface="黑体" pitchFamily="49" charset="-122"/>
                <a:ea typeface="黑体" pitchFamily="49" charset="-122"/>
              </a:rPr>
              <a:t>一道来到成皋，投宿</a:t>
            </a:r>
            <a:r>
              <a:rPr lang="zh-CN" altLang="en-US" sz="3200" dirty="0">
                <a:solidFill>
                  <a:srgbClr val="FF0000"/>
                </a:solidFill>
                <a:latin typeface="方正粗宋简体" panose="03000509000000000000" pitchFamily="65" charset="-122"/>
                <a:ea typeface="方正粗宋简体" panose="03000509000000000000" pitchFamily="65" charset="-122"/>
              </a:rPr>
              <a:t>吕伯奢</a:t>
            </a:r>
            <a:r>
              <a:rPr lang="zh-CN" altLang="en-US" sz="3200" dirty="0">
                <a:latin typeface="黑体" pitchFamily="49" charset="-122"/>
                <a:ea typeface="黑体" pitchFamily="49" charset="-122"/>
              </a:rPr>
              <a:t>家中。</a:t>
            </a:r>
            <a:r>
              <a:rPr lang="zh-CN" altLang="en-US" sz="3200" dirty="0">
                <a:solidFill>
                  <a:srgbClr val="FF0000"/>
                </a:solidFill>
                <a:latin typeface="方正粗宋简体" panose="03000509000000000000" pitchFamily="65" charset="-122"/>
                <a:ea typeface="方正粗宋简体" panose="03000509000000000000" pitchFamily="65" charset="-122"/>
              </a:rPr>
              <a:t>吕伯奢</a:t>
            </a:r>
            <a:r>
              <a:rPr lang="zh-CN" altLang="en-US" sz="3200" dirty="0">
                <a:latin typeface="黑体" pitchFamily="49" charset="-122"/>
                <a:ea typeface="黑体" pitchFamily="49" charset="-122"/>
              </a:rPr>
              <a:t>吩咐家人</a:t>
            </a:r>
            <a:r>
              <a:rPr lang="zh-CN" altLang="en-US" sz="3200" dirty="0">
                <a:solidFill>
                  <a:srgbClr val="FF0000"/>
                </a:solidFill>
                <a:latin typeface="方正粗宋简体" panose="03000509000000000000" pitchFamily="65" charset="-122"/>
                <a:ea typeface="方正粗宋简体" panose="03000509000000000000" pitchFamily="65" charset="-122"/>
              </a:rPr>
              <a:t>杀猪款待</a:t>
            </a:r>
            <a:r>
              <a:rPr lang="en-US" altLang="zh-CN" sz="3200" dirty="0">
                <a:latin typeface="黑体" pitchFamily="49" charset="-122"/>
                <a:ea typeface="黑体" pitchFamily="49" charset="-122"/>
              </a:rPr>
              <a:t>,</a:t>
            </a:r>
            <a:r>
              <a:rPr lang="zh-CN" altLang="en-US" sz="3200" dirty="0">
                <a:latin typeface="黑体" pitchFamily="49" charset="-122"/>
                <a:ea typeface="黑体" pitchFamily="49" charset="-122"/>
              </a:rPr>
              <a:t>自己出庄买酒。不料曹操听闻磨刀声竟怀疑吕伯奢家人要杀自己，遂将其一家八口杀害，随后在途中又逢买酒而归的吕伯奢，为</a:t>
            </a:r>
            <a:r>
              <a:rPr lang="zh-CN" altLang="en-US" sz="3200" dirty="0">
                <a:solidFill>
                  <a:srgbClr val="FF0000"/>
                </a:solidFill>
                <a:latin typeface="方正粗宋简体" panose="03000509000000000000" pitchFamily="65" charset="-122"/>
                <a:ea typeface="方正粗宋简体" panose="03000509000000000000" pitchFamily="65" charset="-122"/>
              </a:rPr>
              <a:t>绝后患</a:t>
            </a:r>
            <a:r>
              <a:rPr lang="zh-CN" altLang="en-US" sz="3200" dirty="0">
                <a:latin typeface="黑体" pitchFamily="49" charset="-122"/>
                <a:ea typeface="黑体" pitchFamily="49" charset="-122"/>
              </a:rPr>
              <a:t>，趁其不备，挥剑杀之灭口，并声称</a:t>
            </a:r>
            <a:r>
              <a:rPr lang="zh-CN" altLang="en-US" sz="3200" dirty="0">
                <a:latin typeface="Times New Roman" pitchFamily="18" charset="0"/>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宁教我负天下人，休教天下人负我</a:t>
            </a:r>
            <a:r>
              <a:rPr lang="zh-CN" altLang="en-US" sz="3200" dirty="0">
                <a:latin typeface="黑体" pitchFamily="49" charset="-122"/>
                <a:ea typeface="黑体" pitchFamily="49" charset="-122"/>
              </a:rPr>
              <a:t>！</a:t>
            </a:r>
            <a:r>
              <a:rPr lang="zh-CN" altLang="en-US" sz="3200" dirty="0">
                <a:latin typeface="Times New Roman" pitchFamily="18" charset="0"/>
                <a:ea typeface="黑体" pitchFamily="49" charset="-122"/>
              </a:rPr>
              <a:t>”</a:t>
            </a:r>
            <a:r>
              <a:rPr lang="zh-CN" altLang="en-US" sz="3200" dirty="0">
                <a:latin typeface="黑体" pitchFamily="49" charset="-122"/>
                <a:ea typeface="黑体" pitchFamily="49" charset="-122"/>
              </a:rPr>
              <a:t>（</a:t>
            </a:r>
            <a:r>
              <a:rPr lang="en-US" altLang="zh-CN" sz="3200" dirty="0">
                <a:latin typeface="黑体" pitchFamily="49" charset="-122"/>
                <a:ea typeface="黑体" pitchFamily="49" charset="-122"/>
              </a:rPr>
              <a:t>130</a:t>
            </a:r>
            <a:r>
              <a:rPr lang="zh-CN" altLang="en-US" sz="3200" dirty="0">
                <a:latin typeface="黑体" pitchFamily="49" charset="-122"/>
                <a:ea typeface="黑体" pitchFamily="49" charset="-122"/>
              </a:rPr>
              <a:t>字）</a:t>
            </a:r>
          </a:p>
        </p:txBody>
      </p:sp>
      <p:sp>
        <p:nvSpPr>
          <p:cNvPr id="80903" name="Rectangle 7"/>
          <p:cNvSpPr>
            <a:spLocks noChangeArrowheads="1"/>
          </p:cNvSpPr>
          <p:nvPr/>
        </p:nvSpPr>
        <p:spPr bwMode="auto">
          <a:xfrm>
            <a:off x="9855200" y="4953000"/>
            <a:ext cx="1930400" cy="1752600"/>
          </a:xfrm>
          <a:prstGeom prst="rect">
            <a:avLst/>
          </a:prstGeom>
          <a:solidFill>
            <a:schemeClr val="bg1"/>
          </a:solidFill>
          <a:ln w="98425">
            <a:solidFill>
              <a:srgbClr val="A5002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98312" name="Picture 8" descr="rw001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200" y="4953000"/>
            <a:ext cx="193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423884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8308"/>
                                        </p:tgtEl>
                                        <p:attrNameLst>
                                          <p:attrName>style.visibility</p:attrName>
                                        </p:attrNameLst>
                                      </p:cBhvr>
                                      <p:to>
                                        <p:strVal val="visible"/>
                                      </p:to>
                                    </p:set>
                                    <p:anim calcmode="lin" valueType="num">
                                      <p:cBhvr additive="base">
                                        <p:cTn id="7" dur="500" fill="hold"/>
                                        <p:tgtEl>
                                          <p:spTgt spid="98308"/>
                                        </p:tgtEl>
                                        <p:attrNameLst>
                                          <p:attrName>ppt_x</p:attrName>
                                        </p:attrNameLst>
                                      </p:cBhvr>
                                      <p:tavLst>
                                        <p:tav tm="0">
                                          <p:val>
                                            <p:strVal val="0-#ppt_w/2"/>
                                          </p:val>
                                        </p:tav>
                                        <p:tav tm="100000">
                                          <p:val>
                                            <p:strVal val="#ppt_x"/>
                                          </p:val>
                                        </p:tav>
                                      </p:tavLst>
                                    </p:anim>
                                    <p:anim calcmode="lin" valueType="num">
                                      <p:cBhvr additive="base">
                                        <p:cTn id="8" dur="500" fill="hold"/>
                                        <p:tgtEl>
                                          <p:spTgt spid="9830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0"/>
                                  </p:stCondLst>
                                  <p:childTnLst>
                                    <p:set>
                                      <p:cBhvr>
                                        <p:cTn id="11" dur="1" fill="hold">
                                          <p:stCondLst>
                                            <p:cond delay="0"/>
                                          </p:stCondLst>
                                        </p:cTn>
                                        <p:tgtEl>
                                          <p:spTgt spid="98312"/>
                                        </p:tgtEl>
                                        <p:attrNameLst>
                                          <p:attrName>style.visibility</p:attrName>
                                        </p:attrNameLst>
                                      </p:cBhvr>
                                      <p:to>
                                        <p:strVal val="visible"/>
                                      </p:to>
                                    </p:set>
                                    <p:animEffect transition="in" filter="wipe(up)">
                                      <p:cBhvr>
                                        <p:cTn id="12" dur="500"/>
                                        <p:tgtEl>
                                          <p:spTgt spid="983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8310"/>
                                        </p:tgtEl>
                                        <p:attrNameLst>
                                          <p:attrName>style.visibility</p:attrName>
                                        </p:attrNameLst>
                                      </p:cBhvr>
                                      <p:to>
                                        <p:strVal val="visible"/>
                                      </p:to>
                                    </p:set>
                                    <p:animEffect transition="in" filter="wipe(left)">
                                      <p:cBhvr>
                                        <p:cTn id="17" dur="500"/>
                                        <p:tgtEl>
                                          <p:spTgt spid="98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p:bldP spid="98310"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31800" y="260350"/>
            <a:ext cx="6057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latin typeface="方正粗宋简体" panose="03000509000000000000" pitchFamily="65" charset="-122"/>
                <a:ea typeface="方正粗宋简体" panose="03000509000000000000" pitchFamily="65" charset="-122"/>
              </a:rPr>
              <a:t>一、你离</a:t>
            </a:r>
            <a:r>
              <a:rPr lang="en-US" altLang="zh-CN" sz="3200" dirty="0">
                <a:latin typeface="方正粗宋简体" panose="03000509000000000000" pitchFamily="65" charset="-122"/>
                <a:ea typeface="方正粗宋简体" panose="03000509000000000000" pitchFamily="65" charset="-122"/>
              </a:rPr>
              <a:t>《</a:t>
            </a:r>
            <a:r>
              <a:rPr lang="zh-CN" altLang="en-US" sz="3200" dirty="0">
                <a:latin typeface="方正粗宋简体" panose="03000509000000000000" pitchFamily="65" charset="-122"/>
                <a:ea typeface="方正粗宋简体" panose="03000509000000000000" pitchFamily="65" charset="-122"/>
              </a:rPr>
              <a:t>三国</a:t>
            </a:r>
            <a:r>
              <a:rPr lang="en-US" altLang="zh-CN" sz="3200" dirty="0">
                <a:latin typeface="方正粗宋简体" panose="03000509000000000000" pitchFamily="65" charset="-122"/>
                <a:ea typeface="方正粗宋简体" panose="03000509000000000000" pitchFamily="65" charset="-122"/>
              </a:rPr>
              <a:t>》</a:t>
            </a:r>
            <a:r>
              <a:rPr lang="zh-CN" altLang="en-US" sz="3200" dirty="0">
                <a:latin typeface="方正粗宋简体" panose="03000509000000000000" pitchFamily="65" charset="-122"/>
                <a:ea typeface="方正粗宋简体" panose="03000509000000000000" pitchFamily="65" charset="-122"/>
              </a:rPr>
              <a:t>究竟有多远？</a:t>
            </a:r>
          </a:p>
        </p:txBody>
      </p:sp>
      <p:sp>
        <p:nvSpPr>
          <p:cNvPr id="19459" name="Text Box 3"/>
          <p:cNvSpPr txBox="1">
            <a:spLocks noChangeArrowheads="1"/>
          </p:cNvSpPr>
          <p:nvPr/>
        </p:nvSpPr>
        <p:spPr bwMode="auto">
          <a:xfrm>
            <a:off x="239185" y="836614"/>
            <a:ext cx="1161838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en-US" altLang="zh-CN" sz="3200" dirty="0">
                <a:latin typeface="楷体_GB2312" pitchFamily="49" charset="-122"/>
                <a:ea typeface="楷体_GB2312" pitchFamily="49" charset="-122"/>
              </a:rPr>
              <a:t>1</a:t>
            </a:r>
            <a:r>
              <a:rPr lang="zh-CN" altLang="en-US" sz="3200" dirty="0">
                <a:latin typeface="楷体_GB2312" pitchFamily="49" charset="-122"/>
                <a:ea typeface="楷体_GB2312" pitchFamily="49" charset="-122"/>
              </a:rPr>
              <a:t>．</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三国演义</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中忠义的化身是</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，我们所熟知的他忠、义、勇、谋、傲的事情分别有：千里走</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、华容道义释</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、过五关</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、水淹</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、败走</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a:t>
            </a:r>
          </a:p>
          <a:p>
            <a:pPr eaLnBrk="1" hangingPunct="1"/>
            <a:r>
              <a:rPr lang="en-US" altLang="zh-CN" sz="3200" dirty="0">
                <a:latin typeface="楷体_GB2312" pitchFamily="49" charset="-122"/>
                <a:ea typeface="楷体_GB2312" pitchFamily="49" charset="-122"/>
              </a:rPr>
              <a:t>2</a:t>
            </a:r>
            <a:r>
              <a:rPr lang="zh-CN" altLang="en-US" sz="3200" dirty="0">
                <a:latin typeface="楷体_GB2312" pitchFamily="49" charset="-122"/>
                <a:ea typeface="楷体_GB2312" pitchFamily="49" charset="-122"/>
              </a:rPr>
              <a:t>．</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三国演义</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中智者的化身当属军师诸葛亮，他未出茅庐，便知天下三分之事，书中记叙了有关他的许多脍炙人口的事迹，如火烧</a:t>
            </a:r>
            <a:r>
              <a:rPr lang="en-US" altLang="zh-CN" sz="3200" dirty="0">
                <a:latin typeface="楷体_GB2312" pitchFamily="49" charset="-122"/>
                <a:ea typeface="楷体_GB2312" pitchFamily="49" charset="-122"/>
              </a:rPr>
              <a:t>_____</a:t>
            </a:r>
            <a:r>
              <a:rPr lang="zh-CN" altLang="en-US" sz="3200" dirty="0">
                <a:latin typeface="楷体_GB2312" pitchFamily="49" charset="-122"/>
                <a:ea typeface="楷体_GB2312" pitchFamily="49" charset="-122"/>
              </a:rPr>
              <a:t>、七擒</a:t>
            </a:r>
            <a:r>
              <a:rPr lang="en-US" altLang="zh-CN" sz="3200" dirty="0">
                <a:latin typeface="楷体_GB2312" pitchFamily="49" charset="-122"/>
                <a:ea typeface="楷体_GB2312" pitchFamily="49" charset="-122"/>
              </a:rPr>
              <a:t>_____</a:t>
            </a:r>
            <a:r>
              <a:rPr lang="zh-CN" altLang="en-US" sz="3200" dirty="0">
                <a:latin typeface="楷体_GB2312" pitchFamily="49" charset="-122"/>
                <a:ea typeface="楷体_GB2312" pitchFamily="49" charset="-122"/>
              </a:rPr>
              <a:t>、六出</a:t>
            </a:r>
            <a:r>
              <a:rPr lang="en-US" altLang="zh-CN" sz="3200" dirty="0">
                <a:latin typeface="楷体_GB2312" pitchFamily="49" charset="-122"/>
                <a:ea typeface="楷体_GB2312" pitchFamily="49" charset="-122"/>
              </a:rPr>
              <a:t>_____</a:t>
            </a:r>
            <a:r>
              <a:rPr lang="zh-CN" altLang="en-US" sz="3200" dirty="0">
                <a:latin typeface="楷体_GB2312" pitchFamily="49" charset="-122"/>
                <a:ea typeface="楷体_GB2312" pitchFamily="49" charset="-122"/>
              </a:rPr>
              <a:t>、空城计智退</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、挥泪斩</a:t>
            </a:r>
            <a:r>
              <a:rPr lang="zh-CN" altLang="en-US" sz="3200" u="sng" dirty="0">
                <a:latin typeface="楷体_GB2312" pitchFamily="49" charset="-122"/>
                <a:ea typeface="楷体_GB2312" pitchFamily="49" charset="-122"/>
              </a:rPr>
              <a:t>      </a:t>
            </a:r>
            <a:r>
              <a:rPr lang="zh-CN" altLang="en-US" sz="3200" dirty="0">
                <a:latin typeface="楷体_GB2312" pitchFamily="49" charset="-122"/>
                <a:ea typeface="楷体_GB2312" pitchFamily="49" charset="-122"/>
              </a:rPr>
              <a:t>等。</a:t>
            </a:r>
          </a:p>
          <a:p>
            <a:pPr eaLnBrk="1" hangingPunct="1"/>
            <a:r>
              <a:rPr lang="en-US" altLang="zh-CN" sz="3200" dirty="0">
                <a:latin typeface="楷体_GB2312" pitchFamily="49" charset="-122"/>
                <a:ea typeface="楷体_GB2312" pitchFamily="49" charset="-122"/>
              </a:rPr>
              <a:t>3</a:t>
            </a:r>
            <a:r>
              <a:rPr lang="zh-CN" altLang="en-US" sz="3200" dirty="0">
                <a:latin typeface="楷体_GB2312" pitchFamily="49" charset="-122"/>
                <a:ea typeface="楷体_GB2312" pitchFamily="49" charset="-122"/>
              </a:rPr>
              <a:t>．</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三国演义</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中桃园三结义的三弟兄分别</a:t>
            </a:r>
            <a:r>
              <a:rPr lang="zh-CN" altLang="en-US" sz="3200" dirty="0" smtClean="0">
                <a:latin typeface="楷体_GB2312" pitchFamily="49" charset="-122"/>
                <a:ea typeface="楷体_GB2312" pitchFamily="49" charset="-122"/>
              </a:rPr>
              <a:t>是使双</a:t>
            </a:r>
            <a:r>
              <a:rPr lang="zh-CN" altLang="en-US" sz="3200" dirty="0">
                <a:latin typeface="楷体_GB2312" pitchFamily="49" charset="-122"/>
                <a:ea typeface="楷体_GB2312" pitchFamily="49" charset="-122"/>
              </a:rPr>
              <a:t>股剑的</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，使丈八蛇矛枪的</a:t>
            </a:r>
            <a:r>
              <a:rPr lang="en-US" altLang="zh-CN" sz="3200" dirty="0">
                <a:latin typeface="楷体_GB2312" pitchFamily="49" charset="-122"/>
                <a:ea typeface="楷体_GB2312" pitchFamily="49" charset="-122"/>
              </a:rPr>
              <a:t>______</a:t>
            </a:r>
            <a:r>
              <a:rPr lang="zh-CN" altLang="en-US" sz="3200" dirty="0">
                <a:latin typeface="楷体_GB2312" pitchFamily="49" charset="-122"/>
                <a:ea typeface="楷体_GB2312" pitchFamily="49" charset="-122"/>
              </a:rPr>
              <a:t>和使</a:t>
            </a:r>
            <a:r>
              <a:rPr lang="en-US" altLang="zh-CN" sz="3200" dirty="0" smtClean="0">
                <a:latin typeface="楷体_GB2312" pitchFamily="49" charset="-122"/>
                <a:ea typeface="楷体_GB2312" pitchFamily="49" charset="-122"/>
              </a:rPr>
              <a:t>_________ </a:t>
            </a:r>
            <a:r>
              <a:rPr lang="zh-CN" altLang="en-US" sz="3200" dirty="0" smtClean="0">
                <a:latin typeface="楷体_GB2312" pitchFamily="49" charset="-122"/>
                <a:ea typeface="楷体_GB2312" pitchFamily="49" charset="-122"/>
              </a:rPr>
              <a:t>的</a:t>
            </a:r>
            <a:r>
              <a:rPr lang="zh-CN" altLang="en-US" sz="3200" dirty="0">
                <a:latin typeface="楷体_GB2312" pitchFamily="49" charset="-122"/>
                <a:ea typeface="楷体_GB2312" pitchFamily="49" charset="-122"/>
              </a:rPr>
              <a:t>关羽。</a:t>
            </a:r>
          </a:p>
        </p:txBody>
      </p:sp>
      <p:sp>
        <p:nvSpPr>
          <p:cNvPr id="82948" name="Text Box 4"/>
          <p:cNvSpPr txBox="1">
            <a:spLocks noChangeArrowheads="1"/>
          </p:cNvSpPr>
          <p:nvPr/>
        </p:nvSpPr>
        <p:spPr bwMode="auto">
          <a:xfrm>
            <a:off x="6311900" y="765175"/>
            <a:ext cx="134408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关羽</a:t>
            </a:r>
            <a:r>
              <a:rPr lang="zh-CN" altLang="en-US" sz="3200" b="0" dirty="0">
                <a:solidFill>
                  <a:srgbClr val="FF3300"/>
                </a:solidFill>
                <a:latin typeface="方正粗宋简体" panose="03000509000000000000" pitchFamily="65" charset="-122"/>
                <a:ea typeface="方正粗宋简体" panose="03000509000000000000" pitchFamily="65" charset="-122"/>
              </a:rPr>
              <a:t> </a:t>
            </a:r>
          </a:p>
        </p:txBody>
      </p:sp>
      <p:sp>
        <p:nvSpPr>
          <p:cNvPr id="82949" name="Text Box 5"/>
          <p:cNvSpPr txBox="1">
            <a:spLocks noChangeArrowheads="1"/>
          </p:cNvSpPr>
          <p:nvPr/>
        </p:nvSpPr>
        <p:spPr bwMode="auto">
          <a:xfrm>
            <a:off x="7406217" y="1173163"/>
            <a:ext cx="1727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单骑</a:t>
            </a:r>
            <a:r>
              <a:rPr lang="zh-CN" altLang="en-US" sz="3200" dirty="0">
                <a:solidFill>
                  <a:srgbClr val="FF3300"/>
                </a:solidFill>
                <a:latin typeface="楷体_GB2312" pitchFamily="49" charset="-122"/>
                <a:ea typeface="楷体_GB2312" pitchFamily="49" charset="-122"/>
              </a:rPr>
              <a:t> </a:t>
            </a:r>
          </a:p>
        </p:txBody>
      </p:sp>
      <p:sp>
        <p:nvSpPr>
          <p:cNvPr id="82950" name="Text Box 6"/>
          <p:cNvSpPr txBox="1">
            <a:spLocks noChangeArrowheads="1"/>
          </p:cNvSpPr>
          <p:nvPr/>
        </p:nvSpPr>
        <p:spPr bwMode="auto">
          <a:xfrm>
            <a:off x="441326" y="1701801"/>
            <a:ext cx="2207684"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曹操</a:t>
            </a:r>
            <a:r>
              <a:rPr lang="zh-CN" altLang="en-US" sz="3200" dirty="0">
                <a:solidFill>
                  <a:srgbClr val="FF3300"/>
                </a:solidFill>
                <a:latin typeface="楷体_GB2312" pitchFamily="49" charset="-122"/>
                <a:ea typeface="楷体_GB2312" pitchFamily="49" charset="-122"/>
              </a:rPr>
              <a:t> </a:t>
            </a:r>
          </a:p>
        </p:txBody>
      </p:sp>
      <p:sp>
        <p:nvSpPr>
          <p:cNvPr id="82951" name="Text Box 7"/>
          <p:cNvSpPr txBox="1">
            <a:spLocks noChangeArrowheads="1"/>
          </p:cNvSpPr>
          <p:nvPr/>
        </p:nvSpPr>
        <p:spPr bwMode="auto">
          <a:xfrm>
            <a:off x="3158068" y="1752600"/>
            <a:ext cx="2844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斩六将</a:t>
            </a:r>
            <a:r>
              <a:rPr lang="zh-CN" altLang="en-US" b="0" dirty="0"/>
              <a:t> </a:t>
            </a:r>
          </a:p>
        </p:txBody>
      </p:sp>
      <p:sp>
        <p:nvSpPr>
          <p:cNvPr id="82952" name="Text Box 8"/>
          <p:cNvSpPr txBox="1">
            <a:spLocks noChangeArrowheads="1"/>
          </p:cNvSpPr>
          <p:nvPr/>
        </p:nvSpPr>
        <p:spPr bwMode="auto">
          <a:xfrm>
            <a:off x="5841999" y="1760540"/>
            <a:ext cx="1813984"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七军</a:t>
            </a:r>
            <a:r>
              <a:rPr lang="zh-CN" altLang="en-US" b="0" dirty="0"/>
              <a:t> </a:t>
            </a:r>
          </a:p>
        </p:txBody>
      </p:sp>
      <p:sp>
        <p:nvSpPr>
          <p:cNvPr id="82953" name="Text Box 9"/>
          <p:cNvSpPr txBox="1">
            <a:spLocks noChangeArrowheads="1"/>
          </p:cNvSpPr>
          <p:nvPr/>
        </p:nvSpPr>
        <p:spPr bwMode="auto">
          <a:xfrm>
            <a:off x="7965018" y="1701801"/>
            <a:ext cx="211243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麦城</a:t>
            </a:r>
            <a:r>
              <a:rPr lang="zh-CN" altLang="en-US" b="0" dirty="0"/>
              <a:t> </a:t>
            </a:r>
          </a:p>
        </p:txBody>
      </p:sp>
      <p:sp>
        <p:nvSpPr>
          <p:cNvPr id="82954" name="Text Box 10"/>
          <p:cNvSpPr txBox="1">
            <a:spLocks noChangeArrowheads="1"/>
          </p:cNvSpPr>
          <p:nvPr/>
        </p:nvSpPr>
        <p:spPr bwMode="auto">
          <a:xfrm>
            <a:off x="1524001" y="3246439"/>
            <a:ext cx="1727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赤壁 </a:t>
            </a:r>
          </a:p>
        </p:txBody>
      </p:sp>
      <p:sp>
        <p:nvSpPr>
          <p:cNvPr id="82955" name="Text Box 11"/>
          <p:cNvSpPr txBox="1">
            <a:spLocks noChangeArrowheads="1"/>
          </p:cNvSpPr>
          <p:nvPr/>
        </p:nvSpPr>
        <p:spPr bwMode="auto">
          <a:xfrm>
            <a:off x="3793068" y="3225803"/>
            <a:ext cx="185843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孟获</a:t>
            </a:r>
            <a:r>
              <a:rPr lang="zh-CN" altLang="en-US" b="0" dirty="0"/>
              <a:t> </a:t>
            </a:r>
          </a:p>
        </p:txBody>
      </p:sp>
      <p:sp>
        <p:nvSpPr>
          <p:cNvPr id="82956" name="Text Box 12"/>
          <p:cNvSpPr txBox="1">
            <a:spLocks noChangeArrowheads="1"/>
          </p:cNvSpPr>
          <p:nvPr/>
        </p:nvSpPr>
        <p:spPr bwMode="auto">
          <a:xfrm>
            <a:off x="6096000" y="3263903"/>
            <a:ext cx="1828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祁山</a:t>
            </a:r>
            <a:r>
              <a:rPr lang="zh-CN" altLang="en-US" b="0" dirty="0"/>
              <a:t> </a:t>
            </a:r>
          </a:p>
        </p:txBody>
      </p:sp>
      <p:sp>
        <p:nvSpPr>
          <p:cNvPr id="82957" name="Text Box 13"/>
          <p:cNvSpPr txBox="1">
            <a:spLocks noChangeArrowheads="1"/>
          </p:cNvSpPr>
          <p:nvPr/>
        </p:nvSpPr>
        <p:spPr bwMode="auto">
          <a:xfrm>
            <a:off x="9455151" y="3255967"/>
            <a:ext cx="1930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司马懿</a:t>
            </a:r>
            <a:r>
              <a:rPr lang="zh-CN" altLang="en-US" b="0" dirty="0"/>
              <a:t> </a:t>
            </a:r>
          </a:p>
        </p:txBody>
      </p:sp>
      <p:sp>
        <p:nvSpPr>
          <p:cNvPr id="82958" name="Text Box 14"/>
          <p:cNvSpPr txBox="1">
            <a:spLocks noChangeArrowheads="1"/>
          </p:cNvSpPr>
          <p:nvPr/>
        </p:nvSpPr>
        <p:spPr bwMode="auto">
          <a:xfrm>
            <a:off x="1056218" y="3748090"/>
            <a:ext cx="1331384"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马谡</a:t>
            </a:r>
            <a:r>
              <a:rPr lang="zh-CN" altLang="en-US" b="0" dirty="0"/>
              <a:t> </a:t>
            </a:r>
          </a:p>
        </p:txBody>
      </p:sp>
      <p:sp>
        <p:nvSpPr>
          <p:cNvPr id="82959" name="Text Box 15"/>
          <p:cNvSpPr txBox="1">
            <a:spLocks noChangeArrowheads="1"/>
          </p:cNvSpPr>
          <p:nvPr/>
        </p:nvSpPr>
        <p:spPr bwMode="auto">
          <a:xfrm>
            <a:off x="543985" y="4674399"/>
            <a:ext cx="152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刘备</a:t>
            </a:r>
            <a:r>
              <a:rPr lang="zh-CN" altLang="en-US" b="0" dirty="0"/>
              <a:t> </a:t>
            </a:r>
          </a:p>
        </p:txBody>
      </p:sp>
      <p:sp>
        <p:nvSpPr>
          <p:cNvPr id="82960" name="Text Box 16"/>
          <p:cNvSpPr txBox="1">
            <a:spLocks noChangeArrowheads="1"/>
          </p:cNvSpPr>
          <p:nvPr/>
        </p:nvSpPr>
        <p:spPr bwMode="auto">
          <a:xfrm>
            <a:off x="5053541" y="4699798"/>
            <a:ext cx="1930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张飞</a:t>
            </a:r>
            <a:r>
              <a:rPr lang="zh-CN" altLang="en-US" b="0" dirty="0"/>
              <a:t> </a:t>
            </a:r>
          </a:p>
        </p:txBody>
      </p:sp>
      <p:sp>
        <p:nvSpPr>
          <p:cNvPr id="82961" name="Text Box 17"/>
          <p:cNvSpPr txBox="1">
            <a:spLocks noChangeArrowheads="1"/>
          </p:cNvSpPr>
          <p:nvPr/>
        </p:nvSpPr>
        <p:spPr bwMode="auto">
          <a:xfrm>
            <a:off x="6693959" y="4699799"/>
            <a:ext cx="3151716"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青龙偃月刀</a:t>
            </a:r>
            <a:r>
              <a:rPr lang="zh-CN" altLang="en-US" sz="3200" dirty="0" smtClean="0">
                <a:solidFill>
                  <a:srgbClr val="FF3300"/>
                </a:solidFill>
                <a:latin typeface="楷体_GB2312" pitchFamily="49" charset="-122"/>
                <a:ea typeface="楷体_GB2312" pitchFamily="49" charset="-122"/>
              </a:rPr>
              <a:t> </a:t>
            </a:r>
            <a:r>
              <a:rPr lang="zh-CN" altLang="en-US" b="0" dirty="0" smtClean="0"/>
              <a:t> </a:t>
            </a:r>
            <a:endParaRPr lang="zh-CN" altLang="en-US" b="0" dirty="0"/>
          </a:p>
        </p:txBody>
      </p:sp>
      <p:sp>
        <p:nvSpPr>
          <p:cNvPr id="19474" name="Rectangle 18"/>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9" name="TextBox 18"/>
          <p:cNvSpPr txBox="1"/>
          <p:nvPr/>
        </p:nvSpPr>
        <p:spPr>
          <a:xfrm>
            <a:off x="7626350" y="5177636"/>
            <a:ext cx="596900" cy="338554"/>
          </a:xfrm>
          <a:prstGeom prst="rect">
            <a:avLst/>
          </a:prstGeom>
          <a:noFill/>
        </p:spPr>
        <p:txBody>
          <a:bodyPr wrap="square" rtlCol="0">
            <a:spAutoFit/>
          </a:bodyPr>
          <a:lstStyle/>
          <a:p>
            <a:r>
              <a:rPr lang="en-US" altLang="zh-CN" sz="1600" dirty="0" err="1"/>
              <a:t>yǎn</a:t>
            </a:r>
            <a:endParaRPr lang="zh-CN" altLang="en-US" sz="1600" dirty="0"/>
          </a:p>
        </p:txBody>
      </p:sp>
    </p:spTree>
    <p:extLst>
      <p:ext uri="{BB962C8B-B14F-4D97-AF65-F5344CB8AC3E}">
        <p14:creationId xmlns:p14="http://schemas.microsoft.com/office/powerpoint/2010/main" val="2470525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9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9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9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9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95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95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95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295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295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295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295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8295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296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82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utoUpdateAnimBg="0"/>
      <p:bldP spid="82949" grpId="0" autoUpdateAnimBg="0"/>
      <p:bldP spid="82950" grpId="0" autoUpdateAnimBg="0"/>
      <p:bldP spid="82951" grpId="0" autoUpdateAnimBg="0"/>
      <p:bldP spid="82952" grpId="0" autoUpdateAnimBg="0"/>
      <p:bldP spid="82953" grpId="0" autoUpdateAnimBg="0"/>
      <p:bldP spid="82954" grpId="0" autoUpdateAnimBg="0"/>
      <p:bldP spid="82955" grpId="0" autoUpdateAnimBg="0"/>
      <p:bldP spid="82956" grpId="0" autoUpdateAnimBg="0"/>
      <p:bldP spid="82957" grpId="0" autoUpdateAnimBg="0"/>
      <p:bldP spid="82958" grpId="0" autoUpdateAnimBg="0"/>
      <p:bldP spid="82959" grpId="0" autoUpdateAnimBg="0"/>
      <p:bldP spid="82960" grpId="0" autoUpdateAnimBg="0"/>
      <p:bldP spid="82961"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3"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99332"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dirty="0" smtClean="0">
                <a:effectLst>
                  <a:outerShdw blurRad="38100" dist="38100" dir="2700000" algn="tl">
                    <a:srgbClr val="C0C0C0"/>
                  </a:outerShdw>
                </a:effectLst>
                <a:latin typeface="方正粗圆简体" panose="02010601030101010101" pitchFamily="2" charset="-122"/>
                <a:ea typeface="方正粗圆简体" panose="02010601030101010101" pitchFamily="2" charset="-122"/>
              </a:rPr>
              <a:t>请简述关羽温酒斩华雄的故事</a:t>
            </a:r>
            <a:r>
              <a:rPr lang="zh-CN" altLang="en-US" b="0" dirty="0" smtClean="0">
                <a:latin typeface="方正粗圆简体" panose="02010601030101010101" pitchFamily="2" charset="-122"/>
                <a:ea typeface="方正粗圆简体" panose="02010601030101010101" pitchFamily="2" charset="-122"/>
              </a:rPr>
              <a:t> </a:t>
            </a:r>
          </a:p>
        </p:txBody>
      </p:sp>
      <p:sp>
        <p:nvSpPr>
          <p:cNvPr id="81925"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34" name="Rectangle 6"/>
          <p:cNvSpPr>
            <a:spLocks noChangeArrowheads="1"/>
          </p:cNvSpPr>
          <p:nvPr/>
        </p:nvSpPr>
        <p:spPr bwMode="auto">
          <a:xfrm>
            <a:off x="558800" y="1950115"/>
            <a:ext cx="10617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a:latin typeface="黑体" pitchFamily="49" charset="-122"/>
                <a:ea typeface="黑体" pitchFamily="49" charset="-122"/>
              </a:rPr>
              <a:t>    </a:t>
            </a:r>
            <a:r>
              <a:rPr lang="zh-CN" altLang="en-US" sz="3200" dirty="0">
                <a:solidFill>
                  <a:srgbClr val="FF0000"/>
                </a:solidFill>
                <a:latin typeface="方正粗宋简体" panose="03000509000000000000" pitchFamily="65" charset="-122"/>
                <a:ea typeface="方正粗宋简体" panose="03000509000000000000" pitchFamily="65" charset="-122"/>
              </a:rPr>
              <a:t>董卓</a:t>
            </a:r>
            <a:r>
              <a:rPr lang="zh-CN" altLang="en-US" sz="3200" dirty="0">
                <a:latin typeface="黑体" pitchFamily="49" charset="-122"/>
                <a:ea typeface="黑体" pitchFamily="49" charset="-122"/>
              </a:rPr>
              <a:t>战将</a:t>
            </a:r>
            <a:r>
              <a:rPr lang="zh-CN" altLang="en-US" sz="3200" dirty="0">
                <a:solidFill>
                  <a:srgbClr val="FF0000"/>
                </a:solidFill>
                <a:latin typeface="方正粗宋简体" panose="03000509000000000000" pitchFamily="65" charset="-122"/>
                <a:ea typeface="方正粗宋简体" panose="03000509000000000000" pitchFamily="65" charset="-122"/>
              </a:rPr>
              <a:t>华雄</a:t>
            </a:r>
            <a:r>
              <a:rPr lang="zh-CN" altLang="en-US" sz="3200" dirty="0">
                <a:latin typeface="黑体" pitchFamily="49" charset="-122"/>
                <a:ea typeface="黑体" pitchFamily="49" charset="-122"/>
              </a:rPr>
              <a:t>连斩诸侯联军二将</a:t>
            </a:r>
            <a:r>
              <a:rPr lang="en-US" altLang="zh-CN" sz="3200" dirty="0">
                <a:latin typeface="黑体" pitchFamily="49" charset="-122"/>
                <a:ea typeface="黑体" pitchFamily="49" charset="-122"/>
              </a:rPr>
              <a:t>,</a:t>
            </a:r>
            <a:r>
              <a:rPr lang="zh-CN" altLang="en-US" sz="3200" dirty="0">
                <a:latin typeface="黑体" pitchFamily="49" charset="-122"/>
                <a:ea typeface="黑体" pitchFamily="49" charset="-122"/>
              </a:rPr>
              <a:t>袁绍无措</a:t>
            </a:r>
            <a:r>
              <a:rPr lang="en-US" altLang="zh-CN" sz="3200" dirty="0">
                <a:latin typeface="黑体" pitchFamily="49" charset="-122"/>
                <a:ea typeface="黑体" pitchFamily="49" charset="-122"/>
              </a:rPr>
              <a:t>, </a:t>
            </a:r>
            <a:r>
              <a:rPr lang="zh-CN" altLang="en-US" sz="3200" dirty="0">
                <a:solidFill>
                  <a:srgbClr val="FF0000"/>
                </a:solidFill>
                <a:latin typeface="方正粗宋简体" panose="03000509000000000000" pitchFamily="65" charset="-122"/>
                <a:ea typeface="方正粗宋简体" panose="03000509000000000000" pitchFamily="65" charset="-122"/>
              </a:rPr>
              <a:t>关羽</a:t>
            </a:r>
            <a:r>
              <a:rPr lang="zh-CN" altLang="en-US" sz="3200" dirty="0">
                <a:latin typeface="黑体" pitchFamily="49" charset="-122"/>
                <a:ea typeface="黑体" pitchFamily="49" charset="-122"/>
              </a:rPr>
              <a:t>毛遂</a:t>
            </a:r>
            <a:r>
              <a:rPr lang="zh-CN" altLang="en-US" sz="3200" dirty="0">
                <a:solidFill>
                  <a:srgbClr val="FF0000"/>
                </a:solidFill>
                <a:latin typeface="方正粗宋简体" panose="03000509000000000000" pitchFamily="65" charset="-122"/>
                <a:ea typeface="方正粗宋简体" panose="03000509000000000000" pitchFamily="65" charset="-122"/>
              </a:rPr>
              <a:t>自荐</a:t>
            </a:r>
            <a:r>
              <a:rPr lang="en-US" altLang="zh-CN" sz="3200" dirty="0">
                <a:latin typeface="黑体" pitchFamily="49" charset="-122"/>
                <a:ea typeface="黑体" pitchFamily="49" charset="-122"/>
              </a:rPr>
              <a:t>,</a:t>
            </a:r>
            <a:r>
              <a:rPr lang="zh-CN" altLang="en-US" sz="3200" dirty="0">
                <a:latin typeface="黑体" pitchFamily="49" charset="-122"/>
                <a:ea typeface="黑体" pitchFamily="49" charset="-122"/>
              </a:rPr>
              <a:t>因官阶太小</a:t>
            </a:r>
            <a:r>
              <a:rPr lang="en-US" altLang="zh-CN"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袁术反对</a:t>
            </a:r>
            <a:r>
              <a:rPr lang="zh-CN" altLang="en-US"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曹操力荐</a:t>
            </a:r>
            <a:r>
              <a:rPr lang="en-US" altLang="zh-CN" sz="3200" dirty="0">
                <a:latin typeface="黑体" pitchFamily="49" charset="-122"/>
                <a:ea typeface="黑体" pitchFamily="49" charset="-122"/>
              </a:rPr>
              <a:t>,</a:t>
            </a:r>
            <a:r>
              <a:rPr lang="zh-CN" altLang="en-US" sz="3200" dirty="0">
                <a:latin typeface="黑体" pitchFamily="49" charset="-122"/>
                <a:ea typeface="黑体" pitchFamily="49" charset="-122"/>
              </a:rPr>
              <a:t>关羽立下</a:t>
            </a:r>
            <a:r>
              <a:rPr lang="zh-CN" altLang="en-US" sz="3200" dirty="0">
                <a:solidFill>
                  <a:srgbClr val="FF0000"/>
                </a:solidFill>
                <a:latin typeface="方正粗宋简体" panose="03000509000000000000" pitchFamily="65" charset="-122"/>
                <a:ea typeface="方正粗宋简体" panose="03000509000000000000" pitchFamily="65" charset="-122"/>
              </a:rPr>
              <a:t>军令状</a:t>
            </a:r>
            <a:r>
              <a:rPr lang="zh-CN" altLang="en-US" sz="3200" dirty="0">
                <a:latin typeface="黑体" pitchFamily="49" charset="-122"/>
                <a:ea typeface="黑体" pitchFamily="49" charset="-122"/>
              </a:rPr>
              <a:t>。曹操</a:t>
            </a:r>
            <a:r>
              <a:rPr lang="zh-CN" altLang="en-US" sz="3200" dirty="0">
                <a:solidFill>
                  <a:srgbClr val="FF0000"/>
                </a:solidFill>
                <a:latin typeface="方正粗宋简体" panose="03000509000000000000" pitchFamily="65" charset="-122"/>
                <a:ea typeface="方正粗宋简体" panose="03000509000000000000" pitchFamily="65" charset="-122"/>
              </a:rPr>
              <a:t>备了热酒</a:t>
            </a:r>
            <a:r>
              <a:rPr lang="zh-CN" altLang="en-US" sz="3200" dirty="0">
                <a:latin typeface="黑体" pitchFamily="49" charset="-122"/>
                <a:ea typeface="黑体" pitchFamily="49" charset="-122"/>
              </a:rPr>
              <a:t>一杯，关羽却说待他斩了华雄后再饮不迟 。众诸侯听得关外喊声大举，不一会，关羽马到中军，</a:t>
            </a:r>
            <a:r>
              <a:rPr lang="zh-CN" altLang="en-US" sz="3200" dirty="0">
                <a:solidFill>
                  <a:srgbClr val="FF0000"/>
                </a:solidFill>
                <a:latin typeface="方正粗宋简体" panose="03000509000000000000" pitchFamily="65" charset="-122"/>
                <a:ea typeface="方正粗宋简体" panose="03000509000000000000" pitchFamily="65" charset="-122"/>
              </a:rPr>
              <a:t>提华雄之头，掷于地上</a:t>
            </a:r>
            <a:r>
              <a:rPr lang="zh-CN" altLang="en-US"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其酒尚温</a:t>
            </a:r>
            <a:r>
              <a:rPr lang="zh-CN" altLang="en-US" sz="3200" dirty="0">
                <a:latin typeface="黑体" pitchFamily="49" charset="-122"/>
                <a:ea typeface="黑体" pitchFamily="49" charset="-122"/>
              </a:rPr>
              <a:t>。（</a:t>
            </a:r>
            <a:r>
              <a:rPr lang="en-US" altLang="zh-CN" sz="3200" dirty="0">
                <a:latin typeface="黑体" pitchFamily="49" charset="-122"/>
                <a:ea typeface="黑体" pitchFamily="49" charset="-122"/>
              </a:rPr>
              <a:t>116</a:t>
            </a:r>
            <a:r>
              <a:rPr lang="zh-CN" altLang="en-US" sz="3200" dirty="0">
                <a:latin typeface="黑体" pitchFamily="49" charset="-122"/>
                <a:ea typeface="黑体" pitchFamily="49" charset="-122"/>
              </a:rPr>
              <a:t>字）</a:t>
            </a:r>
          </a:p>
        </p:txBody>
      </p:sp>
      <p:sp>
        <p:nvSpPr>
          <p:cNvPr id="81927" name="Rectangle 7"/>
          <p:cNvSpPr>
            <a:spLocks noChangeArrowheads="1"/>
          </p:cNvSpPr>
          <p:nvPr/>
        </p:nvSpPr>
        <p:spPr bwMode="auto">
          <a:xfrm>
            <a:off x="9855200" y="4953000"/>
            <a:ext cx="1930400" cy="1752600"/>
          </a:xfrm>
          <a:prstGeom prst="rect">
            <a:avLst/>
          </a:prstGeom>
          <a:solidFill>
            <a:schemeClr val="bg1"/>
          </a:solidFill>
          <a:ln w="98425">
            <a:solidFill>
              <a:srgbClr val="A5002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99336" name="Picture 8" descr="rw001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200" y="4953000"/>
            <a:ext cx="193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27946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9332"/>
                                        </p:tgtEl>
                                        <p:attrNameLst>
                                          <p:attrName>style.visibility</p:attrName>
                                        </p:attrNameLst>
                                      </p:cBhvr>
                                      <p:to>
                                        <p:strVal val="visible"/>
                                      </p:to>
                                    </p:set>
                                    <p:anim calcmode="lin" valueType="num">
                                      <p:cBhvr additive="base">
                                        <p:cTn id="7" dur="500" fill="hold"/>
                                        <p:tgtEl>
                                          <p:spTgt spid="99332"/>
                                        </p:tgtEl>
                                        <p:attrNameLst>
                                          <p:attrName>ppt_x</p:attrName>
                                        </p:attrNameLst>
                                      </p:cBhvr>
                                      <p:tavLst>
                                        <p:tav tm="0">
                                          <p:val>
                                            <p:strVal val="0-#ppt_w/2"/>
                                          </p:val>
                                        </p:tav>
                                        <p:tav tm="100000">
                                          <p:val>
                                            <p:strVal val="#ppt_x"/>
                                          </p:val>
                                        </p:tav>
                                      </p:tavLst>
                                    </p:anim>
                                    <p:anim calcmode="lin" valueType="num">
                                      <p:cBhvr additive="base">
                                        <p:cTn id="8" dur="500" fill="hold"/>
                                        <p:tgtEl>
                                          <p:spTgt spid="9933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0"/>
                                  </p:stCondLst>
                                  <p:childTnLst>
                                    <p:set>
                                      <p:cBhvr>
                                        <p:cTn id="11" dur="1" fill="hold">
                                          <p:stCondLst>
                                            <p:cond delay="0"/>
                                          </p:stCondLst>
                                        </p:cTn>
                                        <p:tgtEl>
                                          <p:spTgt spid="99336"/>
                                        </p:tgtEl>
                                        <p:attrNameLst>
                                          <p:attrName>style.visibility</p:attrName>
                                        </p:attrNameLst>
                                      </p:cBhvr>
                                      <p:to>
                                        <p:strVal val="visible"/>
                                      </p:to>
                                    </p:set>
                                    <p:animEffect transition="in" filter="wipe(up)">
                                      <p:cBhvr>
                                        <p:cTn id="12" dur="500"/>
                                        <p:tgtEl>
                                          <p:spTgt spid="993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9334"/>
                                        </p:tgtEl>
                                        <p:attrNameLst>
                                          <p:attrName>style.visibility</p:attrName>
                                        </p:attrNameLst>
                                      </p:cBhvr>
                                      <p:to>
                                        <p:strVal val="visible"/>
                                      </p:to>
                                    </p:set>
                                    <p:animEffect transition="in" filter="wipe(left)">
                                      <p:cBhvr>
                                        <p:cTn id="17" dur="500"/>
                                        <p:tgtEl>
                                          <p:spTgt spid="99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p:bldP spid="99334"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Line 2"/>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47" name="AutoShape 3"/>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00356" name="Rectangle 4"/>
          <p:cNvSpPr>
            <a:spLocks noChangeArrowheads="1"/>
          </p:cNvSpPr>
          <p:nvPr/>
        </p:nvSpPr>
        <p:spPr bwMode="auto">
          <a:xfrm>
            <a:off x="203200" y="152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ea typeface="宋体" pitchFamily="2" charset="-122"/>
              </a:defRPr>
            </a:lvl1pPr>
            <a:lvl2pPr algn="ctr">
              <a:defRPr sz="4400">
                <a:solidFill>
                  <a:schemeClr val="tx2"/>
                </a:solidFill>
                <a:latin typeface="Arial" pitchFamily="34" charset="0"/>
                <a:ea typeface="宋体" pitchFamily="2" charset="-122"/>
              </a:defRPr>
            </a:lvl2pPr>
            <a:lvl3pPr algn="ctr">
              <a:defRPr sz="4400">
                <a:solidFill>
                  <a:schemeClr val="tx2"/>
                </a:solidFill>
                <a:latin typeface="Arial" pitchFamily="34" charset="0"/>
                <a:ea typeface="宋体" pitchFamily="2" charset="-122"/>
              </a:defRPr>
            </a:lvl3pPr>
            <a:lvl4pPr algn="ctr">
              <a:defRPr sz="4400">
                <a:solidFill>
                  <a:schemeClr val="tx2"/>
                </a:solidFill>
                <a:latin typeface="Arial" pitchFamily="34" charset="0"/>
                <a:ea typeface="宋体" pitchFamily="2" charset="-122"/>
              </a:defRPr>
            </a:lvl4pPr>
            <a:lvl5pPr algn="ctr">
              <a:defRPr sz="4400">
                <a:solidFill>
                  <a:schemeClr val="tx2"/>
                </a:solidFill>
                <a:latin typeface="Arial" pitchFamily="34" charset="0"/>
                <a:ea typeface="宋体" pitchFamily="2" charset="-122"/>
              </a:defRPr>
            </a:lvl5pPr>
            <a:lvl6pPr marL="457200" algn="ctr" fontAlgn="base">
              <a:spcBef>
                <a:spcPct val="0"/>
              </a:spcBef>
              <a:spcAft>
                <a:spcPct val="0"/>
              </a:spcAft>
              <a:defRPr sz="4400">
                <a:solidFill>
                  <a:schemeClr val="tx2"/>
                </a:solidFill>
                <a:latin typeface="Arial" pitchFamily="34" charset="0"/>
                <a:ea typeface="宋体" pitchFamily="2" charset="-122"/>
              </a:defRPr>
            </a:lvl6pPr>
            <a:lvl7pPr marL="914400" algn="ctr" fontAlgn="base">
              <a:spcBef>
                <a:spcPct val="0"/>
              </a:spcBef>
              <a:spcAft>
                <a:spcPct val="0"/>
              </a:spcAft>
              <a:defRPr sz="4400">
                <a:solidFill>
                  <a:schemeClr val="tx2"/>
                </a:solidFill>
                <a:latin typeface="Arial" pitchFamily="34" charset="0"/>
                <a:ea typeface="宋体" pitchFamily="2" charset="-122"/>
              </a:defRPr>
            </a:lvl7pPr>
            <a:lvl8pPr marL="1371600" algn="ctr" fontAlgn="base">
              <a:spcBef>
                <a:spcPct val="0"/>
              </a:spcBef>
              <a:spcAft>
                <a:spcPct val="0"/>
              </a:spcAft>
              <a:defRPr sz="4400">
                <a:solidFill>
                  <a:schemeClr val="tx2"/>
                </a:solidFill>
                <a:latin typeface="Arial" pitchFamily="34" charset="0"/>
                <a:ea typeface="宋体" pitchFamily="2" charset="-122"/>
              </a:defRPr>
            </a:lvl8pPr>
            <a:lvl9pPr marL="1828800" algn="ctr"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请简述三英战吕布的故事</a:t>
            </a:r>
            <a:r>
              <a:rPr lang="zh-CN" altLang="en-US" b="0" dirty="0" smtClean="0">
                <a:latin typeface="方正粗宋简体" panose="03000509000000000000" pitchFamily="65" charset="-122"/>
                <a:ea typeface="方正粗宋简体" panose="03000509000000000000" pitchFamily="65" charset="-122"/>
              </a:rPr>
              <a:t> </a:t>
            </a:r>
          </a:p>
        </p:txBody>
      </p:sp>
      <p:sp>
        <p:nvSpPr>
          <p:cNvPr id="82949" name="Line 5"/>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58" name="Rectangle 6"/>
          <p:cNvSpPr>
            <a:spLocks noChangeArrowheads="1"/>
          </p:cNvSpPr>
          <p:nvPr/>
        </p:nvSpPr>
        <p:spPr bwMode="auto">
          <a:xfrm>
            <a:off x="304800" y="2133312"/>
            <a:ext cx="113792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a:latin typeface="黑体" pitchFamily="49" charset="-122"/>
                <a:ea typeface="黑体" pitchFamily="49" charset="-122"/>
              </a:rPr>
              <a:t>    </a:t>
            </a:r>
            <a:r>
              <a:rPr lang="zh-CN" altLang="en-US" sz="3200" dirty="0">
                <a:solidFill>
                  <a:srgbClr val="FF0000"/>
                </a:solidFill>
                <a:latin typeface="方正粗宋简体" panose="03000509000000000000" pitchFamily="65" charset="-122"/>
                <a:ea typeface="方正粗宋简体" panose="03000509000000000000" pitchFamily="65" charset="-122"/>
              </a:rPr>
              <a:t>董卓</a:t>
            </a:r>
            <a:r>
              <a:rPr lang="zh-CN" altLang="en-US" sz="3200" dirty="0">
                <a:latin typeface="黑体" pitchFamily="49" charset="-122"/>
                <a:ea typeface="黑体" pitchFamily="49" charset="-122"/>
              </a:rPr>
              <a:t>听说</a:t>
            </a:r>
            <a:r>
              <a:rPr lang="zh-CN" altLang="en-US" sz="3200" dirty="0">
                <a:solidFill>
                  <a:srgbClr val="FF0000"/>
                </a:solidFill>
                <a:latin typeface="方正粗宋简体" panose="03000509000000000000" pitchFamily="65" charset="-122"/>
                <a:ea typeface="方正粗宋简体" panose="03000509000000000000" pitchFamily="65" charset="-122"/>
              </a:rPr>
              <a:t>华雄被杀</a:t>
            </a:r>
            <a:r>
              <a:rPr lang="zh-CN" altLang="en-US" sz="3200" dirty="0">
                <a:latin typeface="黑体" pitchFamily="49" charset="-122"/>
                <a:ea typeface="黑体" pitchFamily="49" charset="-122"/>
              </a:rPr>
              <a:t>便派</a:t>
            </a:r>
            <a:r>
              <a:rPr lang="zh-CN" altLang="en-US" sz="3200" dirty="0">
                <a:solidFill>
                  <a:srgbClr val="FF0000"/>
                </a:solidFill>
                <a:latin typeface="方正粗宋简体" panose="03000509000000000000" pitchFamily="65" charset="-122"/>
                <a:ea typeface="方正粗宋简体" panose="03000509000000000000" pitchFamily="65" charset="-122"/>
              </a:rPr>
              <a:t>吕布驻守虎牢关</a:t>
            </a:r>
            <a:r>
              <a:rPr lang="zh-CN" altLang="en-US"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袁绍</a:t>
            </a:r>
            <a:r>
              <a:rPr lang="zh-CN" altLang="en-US" sz="3200" dirty="0">
                <a:latin typeface="黑体" pitchFamily="49" charset="-122"/>
                <a:ea typeface="黑体" pitchFamily="49" charset="-122"/>
              </a:rPr>
              <a:t>派八路大军前去攻打，却被吕布连杀数将。情急之下，</a:t>
            </a:r>
            <a:r>
              <a:rPr lang="zh-CN" altLang="en-US" sz="3200" dirty="0">
                <a:solidFill>
                  <a:srgbClr val="FF0000"/>
                </a:solidFill>
                <a:latin typeface="方正粗宋简体" panose="03000509000000000000" pitchFamily="65" charset="-122"/>
                <a:ea typeface="方正粗宋简体" panose="03000509000000000000" pitchFamily="65" charset="-122"/>
              </a:rPr>
              <a:t>张飞</a:t>
            </a:r>
            <a:r>
              <a:rPr lang="zh-CN" altLang="en-US" sz="3200" dirty="0">
                <a:latin typeface="黑体" pitchFamily="49" charset="-122"/>
                <a:ea typeface="黑体" pitchFamily="49" charset="-122"/>
              </a:rPr>
              <a:t>冲杀上去，连战五十回合。</a:t>
            </a:r>
            <a:r>
              <a:rPr lang="zh-CN" altLang="en-US" sz="3200" dirty="0">
                <a:solidFill>
                  <a:srgbClr val="FF0000"/>
                </a:solidFill>
                <a:latin typeface="方正粗宋简体" panose="03000509000000000000" pitchFamily="65" charset="-122"/>
                <a:ea typeface="方正粗宋简体" panose="03000509000000000000" pitchFamily="65" charset="-122"/>
              </a:rPr>
              <a:t>关羽</a:t>
            </a:r>
            <a:r>
              <a:rPr lang="zh-CN" altLang="en-US" sz="3200" dirty="0">
                <a:latin typeface="黑体" pitchFamily="49" charset="-122"/>
                <a:ea typeface="黑体" pitchFamily="49" charset="-122"/>
              </a:rPr>
              <a:t>见张飞不敌吕布前去助战，厮杀三十回合，仍不敌。</a:t>
            </a:r>
            <a:r>
              <a:rPr lang="zh-CN" altLang="en-US" sz="3200" dirty="0">
                <a:solidFill>
                  <a:srgbClr val="FF0000"/>
                </a:solidFill>
                <a:latin typeface="方正粗宋简体" panose="03000509000000000000" pitchFamily="65" charset="-122"/>
                <a:ea typeface="方正粗宋简体" panose="03000509000000000000" pitchFamily="65" charset="-122"/>
              </a:rPr>
              <a:t>刘备</a:t>
            </a:r>
            <a:r>
              <a:rPr lang="zh-CN" altLang="en-US" sz="3200" dirty="0">
                <a:latin typeface="黑体" pitchFamily="49" charset="-122"/>
                <a:ea typeface="黑体" pitchFamily="49" charset="-122"/>
              </a:rPr>
              <a:t>见状飞马掣剑斜刺过来，</a:t>
            </a:r>
            <a:r>
              <a:rPr lang="zh-CN" altLang="en-US" sz="3200" dirty="0">
                <a:solidFill>
                  <a:srgbClr val="FF0000"/>
                </a:solidFill>
                <a:latin typeface="方正粗宋简体" panose="03000509000000000000" pitchFamily="65" charset="-122"/>
                <a:ea typeface="方正粗宋简体" panose="03000509000000000000" pitchFamily="65" charset="-122"/>
              </a:rPr>
              <a:t>三人轮流厮杀吕布</a:t>
            </a:r>
            <a:r>
              <a:rPr lang="zh-CN" altLang="en-US" sz="3200" dirty="0">
                <a:latin typeface="黑体" pitchFamily="49" charset="-122"/>
                <a:ea typeface="黑体" pitchFamily="49" charset="-122"/>
              </a:rPr>
              <a:t>，</a:t>
            </a:r>
            <a:r>
              <a:rPr lang="zh-CN" altLang="en-US" sz="3200" dirty="0">
                <a:solidFill>
                  <a:srgbClr val="FF0000"/>
                </a:solidFill>
                <a:latin typeface="方正粗宋简体" panose="03000509000000000000" pitchFamily="65" charset="-122"/>
                <a:ea typeface="方正粗宋简体" panose="03000509000000000000" pitchFamily="65" charset="-122"/>
              </a:rPr>
              <a:t>吕布难以招架</a:t>
            </a:r>
            <a:r>
              <a:rPr lang="zh-CN" altLang="en-US" sz="3200" dirty="0">
                <a:latin typeface="黑体" pitchFamily="49" charset="-122"/>
                <a:ea typeface="黑体" pitchFamily="49" charset="-122"/>
              </a:rPr>
              <a:t>，便朝</a:t>
            </a:r>
            <a:r>
              <a:rPr lang="zh-CN" altLang="en-US" sz="3200" dirty="0">
                <a:solidFill>
                  <a:srgbClr val="FF0000"/>
                </a:solidFill>
                <a:latin typeface="方正粗宋简体" panose="03000509000000000000" pitchFamily="65" charset="-122"/>
                <a:ea typeface="方正粗宋简体" panose="03000509000000000000" pitchFamily="65" charset="-122"/>
              </a:rPr>
              <a:t>刘备虚晃一戟</a:t>
            </a:r>
            <a:r>
              <a:rPr lang="zh-CN" altLang="en-US" sz="3200" dirty="0">
                <a:latin typeface="黑体" pitchFamily="49" charset="-122"/>
                <a:ea typeface="黑体" pitchFamily="49" charset="-122"/>
              </a:rPr>
              <a:t>，拍马冲出包围圈，</a:t>
            </a:r>
            <a:r>
              <a:rPr lang="zh-CN" altLang="en-US" sz="3200" dirty="0">
                <a:solidFill>
                  <a:srgbClr val="FF0000"/>
                </a:solidFill>
                <a:latin typeface="方正粗宋简体" panose="03000509000000000000" pitchFamily="65" charset="-122"/>
                <a:ea typeface="方正粗宋简体" panose="03000509000000000000" pitchFamily="65" charset="-122"/>
              </a:rPr>
              <a:t>逃回虎牢关</a:t>
            </a:r>
            <a:r>
              <a:rPr lang="zh-CN" altLang="en-US" sz="3200" dirty="0">
                <a:latin typeface="黑体" pitchFamily="49" charset="-122"/>
                <a:ea typeface="黑体" pitchFamily="49" charset="-122"/>
              </a:rPr>
              <a:t>。 </a:t>
            </a:r>
          </a:p>
        </p:txBody>
      </p:sp>
      <p:sp>
        <p:nvSpPr>
          <p:cNvPr id="82951" name="Rectangle 7"/>
          <p:cNvSpPr>
            <a:spLocks noChangeArrowheads="1"/>
          </p:cNvSpPr>
          <p:nvPr/>
        </p:nvSpPr>
        <p:spPr bwMode="auto">
          <a:xfrm>
            <a:off x="9855200" y="4953000"/>
            <a:ext cx="1930400" cy="1752600"/>
          </a:xfrm>
          <a:prstGeom prst="rect">
            <a:avLst/>
          </a:prstGeom>
          <a:solidFill>
            <a:schemeClr val="bg1"/>
          </a:solidFill>
          <a:ln w="98425">
            <a:solidFill>
              <a:srgbClr val="A5002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100360" name="Picture 8" descr="rw00101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200" y="4953000"/>
            <a:ext cx="193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88257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0356"/>
                                        </p:tgtEl>
                                        <p:attrNameLst>
                                          <p:attrName>style.visibility</p:attrName>
                                        </p:attrNameLst>
                                      </p:cBhvr>
                                      <p:to>
                                        <p:strVal val="visible"/>
                                      </p:to>
                                    </p:set>
                                    <p:anim calcmode="lin" valueType="num">
                                      <p:cBhvr additive="base">
                                        <p:cTn id="7" dur="500" fill="hold"/>
                                        <p:tgtEl>
                                          <p:spTgt spid="100356"/>
                                        </p:tgtEl>
                                        <p:attrNameLst>
                                          <p:attrName>ppt_x</p:attrName>
                                        </p:attrNameLst>
                                      </p:cBhvr>
                                      <p:tavLst>
                                        <p:tav tm="0">
                                          <p:val>
                                            <p:strVal val="0-#ppt_w/2"/>
                                          </p:val>
                                        </p:tav>
                                        <p:tav tm="100000">
                                          <p:val>
                                            <p:strVal val="#ppt_x"/>
                                          </p:val>
                                        </p:tav>
                                      </p:tavLst>
                                    </p:anim>
                                    <p:anim calcmode="lin" valueType="num">
                                      <p:cBhvr additive="base">
                                        <p:cTn id="8" dur="500" fill="hold"/>
                                        <p:tgtEl>
                                          <p:spTgt spid="10035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0"/>
                                  </p:stCondLst>
                                  <p:childTnLst>
                                    <p:set>
                                      <p:cBhvr>
                                        <p:cTn id="11" dur="1" fill="hold">
                                          <p:stCondLst>
                                            <p:cond delay="0"/>
                                          </p:stCondLst>
                                        </p:cTn>
                                        <p:tgtEl>
                                          <p:spTgt spid="100360"/>
                                        </p:tgtEl>
                                        <p:attrNameLst>
                                          <p:attrName>style.visibility</p:attrName>
                                        </p:attrNameLst>
                                      </p:cBhvr>
                                      <p:to>
                                        <p:strVal val="visible"/>
                                      </p:to>
                                    </p:set>
                                    <p:animEffect transition="in" filter="wipe(up)">
                                      <p:cBhvr>
                                        <p:cTn id="12" dur="500"/>
                                        <p:tgtEl>
                                          <p:spTgt spid="1003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0358"/>
                                        </p:tgtEl>
                                        <p:attrNameLst>
                                          <p:attrName>style.visibility</p:attrName>
                                        </p:attrNameLst>
                                      </p:cBhvr>
                                      <p:to>
                                        <p:strVal val="visible"/>
                                      </p:to>
                                    </p:set>
                                    <p:animEffect transition="in" filter="wipe(left)">
                                      <p:cBhvr>
                                        <p:cTn id="17" dur="500"/>
                                        <p:tgtEl>
                                          <p:spTgt spid="100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p:bldP spid="10035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AutoShape 2"/>
          <p:cNvSpPr>
            <a:spLocks noChangeArrowheads="1"/>
          </p:cNvSpPr>
          <p:nvPr/>
        </p:nvSpPr>
        <p:spPr bwMode="auto">
          <a:xfrm>
            <a:off x="101600" y="228600"/>
            <a:ext cx="11277600" cy="990600"/>
          </a:xfrm>
          <a:prstGeom prst="roundRect">
            <a:avLst>
              <a:gd name="adj" fmla="val 16667"/>
            </a:avLst>
          </a:prstGeom>
          <a:solidFill>
            <a:schemeClr val="bg1"/>
          </a:solidFill>
          <a:ln w="730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01379" name="Rectangle 3"/>
          <p:cNvSpPr>
            <a:spLocks noGrp="1" noRot="1" noChangeArrowheads="1"/>
          </p:cNvSpPr>
          <p:nvPr>
            <p:ph type="title"/>
          </p:nvPr>
        </p:nvSpPr>
        <p:spPr>
          <a:xfrm>
            <a:off x="609600" y="274638"/>
            <a:ext cx="5727700" cy="703262"/>
          </a:xfrm>
        </p:spPr>
        <p:txBody>
          <a:bodyPr/>
          <a:lstStyle/>
          <a:p>
            <a:pPr algn="l" eaLnBrk="1" hangingPunct="1">
              <a:defRPr/>
            </a:pPr>
            <a:r>
              <a:rPr lang="zh-CN" altLang="en-US"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请简述连环计的故事</a:t>
            </a:r>
          </a:p>
        </p:txBody>
      </p:sp>
      <p:sp>
        <p:nvSpPr>
          <p:cNvPr id="101380" name="Rectangle 4"/>
          <p:cNvSpPr>
            <a:spLocks noGrp="1" noRot="1" noChangeArrowheads="1"/>
          </p:cNvSpPr>
          <p:nvPr>
            <p:ph type="body" idx="1"/>
          </p:nvPr>
        </p:nvSpPr>
        <p:spPr>
          <a:xfrm>
            <a:off x="812800" y="1600200"/>
            <a:ext cx="10871200" cy="3149600"/>
          </a:xfrm>
        </p:spPr>
        <p:txBody>
          <a:bodyPr/>
          <a:lstStyle/>
          <a:p>
            <a:pPr eaLnBrk="1" hangingPunct="1">
              <a:lnSpc>
                <a:spcPct val="100000"/>
              </a:lnSpc>
              <a:defRPr/>
            </a:pPr>
            <a:r>
              <a:rPr lang="zh-CN" altLang="en-US" b="1" dirty="0" smtClean="0">
                <a:solidFill>
                  <a:srgbClr val="FF0000"/>
                </a:solidFill>
                <a:effectLst>
                  <a:outerShdw blurRad="38100" dist="38100" dir="2700000" algn="tl">
                    <a:srgbClr val="C0C0C0"/>
                  </a:outerShdw>
                </a:effectLst>
                <a:latin typeface="黑体" pitchFamily="49" charset="-122"/>
              </a:rPr>
              <a:t>    </a:t>
            </a:r>
            <a:r>
              <a:rPr lang="zh-CN" altLang="en-US" sz="3200" b="1" dirty="0" smtClean="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董卓</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为乱朝政。</a:t>
            </a:r>
            <a:r>
              <a:rPr lang="zh-CN" altLang="en-US" sz="3200" b="1" dirty="0" smtClean="0">
                <a:latin typeface="方正粗宋简体" panose="03000509000000000000" pitchFamily="65" charset="-122"/>
                <a:ea typeface="方正粗宋简体" panose="03000509000000000000" pitchFamily="65" charset="-122"/>
              </a:rPr>
              <a:t>司徒</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王允</a:t>
            </a:r>
            <a:r>
              <a:rPr lang="zh-CN" altLang="en-US" sz="3200" b="1" dirty="0" smtClean="0">
                <a:latin typeface="方正粗宋简体" panose="03000509000000000000" pitchFamily="65" charset="-122"/>
                <a:ea typeface="方正粗宋简体" panose="03000509000000000000" pitchFamily="65" charset="-122"/>
              </a:rPr>
              <a:t>欲除之。其</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先将美貌的</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义女貂婵</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许给董卓的义子</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吕布</a:t>
            </a:r>
            <a:r>
              <a:rPr lang="en-US" altLang="zh-CN"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不久却把她送给</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董卓</a:t>
            </a:r>
            <a:r>
              <a:rPr lang="zh-CN" altLang="en-US" sz="3200" b="1" dirty="0" smtClean="0">
                <a:latin typeface="方正粗宋简体" panose="03000509000000000000" pitchFamily="65" charset="-122"/>
                <a:ea typeface="方正粗宋简体" panose="03000509000000000000" pitchFamily="65" charset="-122"/>
              </a:rPr>
              <a:t>。吕布大怒，</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在</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凤仪亭</a:t>
            </a:r>
            <a:r>
              <a:rPr lang="zh-CN" altLang="en-US" sz="3200" b="1" dirty="0" smtClean="0">
                <a:latin typeface="方正粗宋简体" panose="03000509000000000000" pitchFamily="65" charset="-122"/>
                <a:ea typeface="方正粗宋简体" panose="03000509000000000000" pitchFamily="65" charset="-122"/>
              </a:rPr>
              <a:t>与</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貂婵</a:t>
            </a:r>
            <a:r>
              <a:rPr lang="zh-CN" altLang="en-US" sz="3200" b="1" dirty="0" smtClean="0">
                <a:latin typeface="方正粗宋简体" panose="03000509000000000000" pitchFamily="65" charset="-122"/>
                <a:ea typeface="方正粗宋简体" panose="03000509000000000000" pitchFamily="65" charset="-122"/>
              </a:rPr>
              <a:t>相会，被</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董卓</a:t>
            </a:r>
            <a:r>
              <a:rPr lang="zh-CN" altLang="en-US" sz="3200" b="1" dirty="0" smtClean="0">
                <a:latin typeface="方正粗宋简体" panose="03000509000000000000" pitchFamily="65" charset="-122"/>
                <a:ea typeface="方正粗宋简体" panose="03000509000000000000" pitchFamily="65" charset="-122"/>
              </a:rPr>
              <a:t>发现，貂婵乘机</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离间</a:t>
            </a:r>
            <a:r>
              <a:rPr lang="zh-CN" altLang="en-US" sz="3200" b="1" dirty="0" smtClean="0">
                <a:latin typeface="方正粗宋简体" panose="03000509000000000000" pitchFamily="65" charset="-122"/>
                <a:ea typeface="方正粗宋简体" panose="03000509000000000000" pitchFamily="65" charset="-122"/>
              </a:rPr>
              <a:t>董卓和吕布的关系。</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王允与吕布联合</a:t>
            </a:r>
            <a:r>
              <a:rPr lang="zh-CN" altLang="en-US" sz="3200" b="1" dirty="0" smtClean="0">
                <a:latin typeface="方正粗宋简体" panose="03000509000000000000" pitchFamily="65" charset="-122"/>
                <a:ea typeface="方正粗宋简体" panose="03000509000000000000" pitchFamily="65" charset="-122"/>
              </a:rPr>
              <a:t>，诱使董卓</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离开长安</a:t>
            </a:r>
            <a:r>
              <a:rPr lang="zh-CN" altLang="en-US" sz="3200" b="1" dirty="0" smtClean="0">
                <a:latin typeface="方正粗宋简体" panose="03000509000000000000" pitchFamily="65" charset="-122"/>
                <a:ea typeface="方正粗宋简体" panose="03000509000000000000" pitchFamily="65" charset="-122"/>
              </a:rPr>
              <a:t>，</a:t>
            </a:r>
            <a:r>
              <a:rPr lang="zh-CN" altLang="en-US" sz="3200" b="1" dirty="0" smtClean="0">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吕布</a:t>
            </a:r>
            <a:r>
              <a:rPr lang="zh-CN" altLang="en-US" sz="3200" b="1" dirty="0">
                <a:solidFill>
                  <a:srgbClr val="FF0000"/>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杀死董卓</a:t>
            </a:r>
            <a:r>
              <a:rPr lang="zh-CN" altLang="en-US" sz="3200" b="1" dirty="0" smtClean="0">
                <a:latin typeface="方正粗宋简体" panose="03000509000000000000" pitchFamily="65" charset="-122"/>
                <a:ea typeface="方正粗宋简体" panose="03000509000000000000" pitchFamily="65" charset="-122"/>
              </a:rPr>
              <a:t>。不久，吕布被迫出走，而王允也被董卓的部将杀死。（</a:t>
            </a:r>
            <a:r>
              <a:rPr lang="en-US" altLang="zh-CN" sz="3200" b="1" dirty="0" smtClean="0">
                <a:latin typeface="方正粗宋简体" panose="03000509000000000000" pitchFamily="65" charset="-122"/>
                <a:ea typeface="方正粗宋简体" panose="03000509000000000000" pitchFamily="65" charset="-122"/>
              </a:rPr>
              <a:t>128</a:t>
            </a:r>
            <a:r>
              <a:rPr lang="zh-CN" altLang="en-US" sz="3200" b="1" dirty="0" smtClean="0">
                <a:latin typeface="方正粗宋简体" panose="03000509000000000000" pitchFamily="65" charset="-122"/>
                <a:ea typeface="方正粗宋简体" panose="03000509000000000000" pitchFamily="65" charset="-122"/>
              </a:rPr>
              <a:t>字）</a:t>
            </a:r>
          </a:p>
        </p:txBody>
      </p:sp>
      <p:sp>
        <p:nvSpPr>
          <p:cNvPr id="83973" name="Rectangle 5"/>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83974" name="Line 6"/>
          <p:cNvSpPr>
            <a:spLocks noChangeShapeType="1"/>
          </p:cNvSpPr>
          <p:nvPr/>
        </p:nvSpPr>
        <p:spPr bwMode="auto">
          <a:xfrm>
            <a:off x="0" y="6019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75" name="Line 7"/>
          <p:cNvSpPr>
            <a:spLocks noChangeShapeType="1"/>
          </p:cNvSpPr>
          <p:nvPr/>
        </p:nvSpPr>
        <p:spPr bwMode="auto">
          <a:xfrm>
            <a:off x="0" y="1447800"/>
            <a:ext cx="12192000" cy="0"/>
          </a:xfrm>
          <a:prstGeom prst="line">
            <a:avLst/>
          </a:prstGeom>
          <a:noFill/>
          <a:ln w="730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51358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508000" y="838200"/>
            <a:ext cx="112776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spcBef>
                <a:spcPct val="50000"/>
              </a:spcBef>
            </a:pPr>
            <a:r>
              <a:rPr lang="en-US" altLang="zh-CN" sz="3200" dirty="0">
                <a:latin typeface="楷体_GB2312" pitchFamily="49" charset="-122"/>
                <a:ea typeface="楷体_GB2312" pitchFamily="49" charset="-122"/>
              </a:rPr>
              <a:t>4</a:t>
            </a:r>
            <a:r>
              <a:rPr lang="zh-CN" altLang="en-US" sz="3200" dirty="0">
                <a:latin typeface="楷体_GB2312" pitchFamily="49" charset="-122"/>
                <a:ea typeface="楷体_GB2312" pitchFamily="49" charset="-122"/>
              </a:rPr>
              <a:t>．</a:t>
            </a:r>
            <a:r>
              <a:rPr lang="zh-CN" altLang="en-US" sz="3200" dirty="0">
                <a:ea typeface="楷体_GB2312" pitchFamily="49" charset="-122"/>
              </a:rPr>
              <a:t>“</a:t>
            </a:r>
            <a:r>
              <a:rPr lang="zh-CN" altLang="en-US" sz="3200" dirty="0">
                <a:latin typeface="楷体_GB2312" pitchFamily="49" charset="-122"/>
                <a:ea typeface="楷体_GB2312" pitchFamily="49" charset="-122"/>
              </a:rPr>
              <a:t>滚滚长江东逝水，浪花淘尽英雄。是非成败转头空。青山依旧在，几度夕阳红</a:t>
            </a:r>
            <a:r>
              <a:rPr lang="en-US" altLang="zh-CN" sz="3200" dirty="0">
                <a:ea typeface="楷体_GB2312" pitchFamily="49" charset="-122"/>
              </a:rPr>
              <a:t>……”</a:t>
            </a:r>
            <a:r>
              <a:rPr lang="zh-CN" altLang="en-US" sz="3200" dirty="0">
                <a:latin typeface="楷体_GB2312" pitchFamily="49" charset="-122"/>
                <a:ea typeface="楷体_GB2312" pitchFamily="49" charset="-122"/>
              </a:rPr>
              <a:t>这是我国古典文学名著</a:t>
            </a:r>
            <a:r>
              <a:rPr lang="en-US" altLang="zh-CN" sz="3200" dirty="0">
                <a:latin typeface="楷体_GB2312" pitchFamily="49" charset="-122"/>
                <a:ea typeface="楷体_GB2312" pitchFamily="49" charset="-122"/>
              </a:rPr>
              <a:t>__________</a:t>
            </a:r>
            <a:r>
              <a:rPr lang="zh-CN" altLang="en-US" sz="3200" dirty="0">
                <a:latin typeface="楷体_GB2312" pitchFamily="49" charset="-122"/>
                <a:ea typeface="楷体_GB2312" pitchFamily="49" charset="-122"/>
              </a:rPr>
              <a:t>的开篇</a:t>
            </a:r>
            <a:r>
              <a:rPr lang="zh-CN" altLang="en-US" sz="3200" dirty="0" smtClean="0">
                <a:latin typeface="楷体_GB2312" pitchFamily="49" charset="-122"/>
                <a:ea typeface="楷体_GB2312" pitchFamily="49" charset="-122"/>
              </a:rPr>
              <a:t>词，该词作者是晚于罗贯中时代的明代诗人</a:t>
            </a:r>
            <a:endParaRPr lang="zh-CN" altLang="en-US" sz="3200" b="0" dirty="0">
              <a:latin typeface="楷体_GB2312" pitchFamily="49" charset="-122"/>
              <a:ea typeface="楷体_GB2312" pitchFamily="49" charset="-122"/>
            </a:endParaRPr>
          </a:p>
          <a:p>
            <a:pPr algn="just" eaLnBrk="1" hangingPunct="1">
              <a:spcBef>
                <a:spcPct val="50000"/>
              </a:spcBef>
            </a:pPr>
            <a:r>
              <a:rPr lang="en-US" altLang="zh-CN" sz="3200" dirty="0" smtClean="0">
                <a:latin typeface="楷体_GB2312" pitchFamily="49" charset="-122"/>
                <a:ea typeface="楷体_GB2312" pitchFamily="49" charset="-122"/>
              </a:rPr>
              <a:t>______________</a:t>
            </a:r>
            <a:r>
              <a:rPr lang="zh-CN" altLang="en-US" sz="3200" dirty="0">
                <a:latin typeface="楷体_GB2312" pitchFamily="49" charset="-122"/>
                <a:ea typeface="楷体_GB2312" pitchFamily="49" charset="-122"/>
              </a:rPr>
              <a:t>，由清初小说评点家毛纶、毛宗岗父子，在评刻</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三国演义</a:t>
            </a:r>
            <a:r>
              <a:rPr lang="en-US" altLang="zh-CN" sz="3200" dirty="0">
                <a:latin typeface="楷体_GB2312" pitchFamily="49" charset="-122"/>
                <a:ea typeface="楷体_GB2312" pitchFamily="49" charset="-122"/>
              </a:rPr>
              <a:t>》</a:t>
            </a:r>
            <a:r>
              <a:rPr lang="zh-CN" altLang="en-US" sz="3200" dirty="0">
                <a:latin typeface="楷体_GB2312" pitchFamily="49" charset="-122"/>
                <a:ea typeface="楷体_GB2312" pitchFamily="49" charset="-122"/>
              </a:rPr>
              <a:t>时所加</a:t>
            </a:r>
            <a:r>
              <a:rPr lang="zh-CN" altLang="en-US" sz="3200" dirty="0" smtClean="0">
                <a:latin typeface="楷体_GB2312" pitchFamily="49" charset="-122"/>
                <a:ea typeface="楷体_GB2312" pitchFamily="49" charset="-122"/>
              </a:rPr>
              <a:t>。</a:t>
            </a:r>
            <a:endParaRPr lang="en-US" altLang="zh-CN" sz="3200" dirty="0" smtClean="0">
              <a:latin typeface="楷体_GB2312" pitchFamily="49" charset="-122"/>
              <a:ea typeface="楷体_GB2312" pitchFamily="49" charset="-122"/>
            </a:endParaRPr>
          </a:p>
          <a:p>
            <a:pPr algn="just" eaLnBrk="1" hangingPunct="1">
              <a:spcBef>
                <a:spcPct val="50000"/>
              </a:spcBef>
            </a:pPr>
            <a:r>
              <a:rPr lang="en-US" altLang="zh-CN" sz="3200" dirty="0" smtClean="0">
                <a:latin typeface="楷体_GB2312" pitchFamily="49" charset="-122"/>
                <a:ea typeface="楷体_GB2312" pitchFamily="49" charset="-122"/>
              </a:rPr>
              <a:t>5</a:t>
            </a:r>
            <a:r>
              <a:rPr lang="zh-CN" altLang="en-US" sz="3200" dirty="0" smtClean="0">
                <a:latin typeface="楷体_GB2312" pitchFamily="49" charset="-122"/>
                <a:ea typeface="楷体_GB2312" pitchFamily="49" charset="-122"/>
              </a:rPr>
              <a:t>．</a:t>
            </a:r>
            <a:r>
              <a:rPr lang="zh-CN" altLang="en-US" sz="3200" dirty="0" smtClean="0">
                <a:ea typeface="楷体_GB2312" pitchFamily="49" charset="-122"/>
              </a:rPr>
              <a:t>“</a:t>
            </a:r>
            <a:r>
              <a:rPr lang="zh-CN" altLang="en-US" sz="3200" dirty="0" smtClean="0">
                <a:latin typeface="楷体_GB2312" pitchFamily="49" charset="-122"/>
                <a:ea typeface="楷体_GB2312" pitchFamily="49" charset="-122"/>
              </a:rPr>
              <a:t>勉从虎穴暂栖身，说破英雄惊煞人。巧将闻雷来掩饰，随机应变信如神。</a:t>
            </a:r>
            <a:r>
              <a:rPr lang="zh-CN" altLang="en-US" sz="3200" dirty="0" smtClean="0">
                <a:ea typeface="楷体_GB2312" pitchFamily="49" charset="-122"/>
              </a:rPr>
              <a:t>”</a:t>
            </a:r>
            <a:r>
              <a:rPr lang="zh-CN" altLang="en-US" sz="3200" dirty="0" smtClean="0">
                <a:latin typeface="楷体_GB2312" pitchFamily="49" charset="-122"/>
                <a:ea typeface="楷体_GB2312" pitchFamily="49" charset="-122"/>
              </a:rPr>
              <a:t>这首诗说的是</a:t>
            </a:r>
            <a:r>
              <a:rPr lang="en-US" altLang="zh-CN" sz="3200" dirty="0" smtClean="0">
                <a:latin typeface="楷体_GB2312" pitchFamily="49" charset="-122"/>
                <a:ea typeface="楷体_GB2312" pitchFamily="49" charset="-122"/>
              </a:rPr>
              <a:t>《</a:t>
            </a:r>
            <a:r>
              <a:rPr lang="zh-CN" altLang="en-US" sz="3200" dirty="0" smtClean="0">
                <a:latin typeface="楷体_GB2312" pitchFamily="49" charset="-122"/>
                <a:ea typeface="楷体_GB2312" pitchFamily="49" charset="-122"/>
              </a:rPr>
              <a:t>三国演义</a:t>
            </a:r>
            <a:r>
              <a:rPr lang="en-US" altLang="zh-CN" sz="3200" dirty="0" smtClean="0">
                <a:latin typeface="楷体_GB2312" pitchFamily="49" charset="-122"/>
                <a:ea typeface="楷体_GB2312" pitchFamily="49" charset="-122"/>
              </a:rPr>
              <a:t>》</a:t>
            </a:r>
            <a:r>
              <a:rPr lang="zh-CN" altLang="en-US" sz="3200" dirty="0" smtClean="0">
                <a:latin typeface="楷体_GB2312" pitchFamily="49" charset="-122"/>
                <a:ea typeface="楷体_GB2312" pitchFamily="49" charset="-122"/>
              </a:rPr>
              <a:t>中刘备和曹操的一段故事。这个故事是</a:t>
            </a:r>
            <a:r>
              <a:rPr lang="en-US" altLang="zh-CN" sz="3200" dirty="0" smtClean="0">
                <a:latin typeface="楷体_GB2312" pitchFamily="49" charset="-122"/>
                <a:ea typeface="楷体_GB2312" pitchFamily="49" charset="-122"/>
              </a:rPr>
              <a:t>__________</a:t>
            </a:r>
            <a:r>
              <a:rPr lang="zh-CN" altLang="en-US" sz="3200" dirty="0" smtClean="0">
                <a:latin typeface="楷体_GB2312" pitchFamily="49" charset="-122"/>
                <a:ea typeface="楷体_GB2312" pitchFamily="49" charset="-122"/>
              </a:rPr>
              <a:t>。</a:t>
            </a:r>
            <a:endParaRPr lang="zh-CN" altLang="en-US" sz="3200" b="0" dirty="0">
              <a:latin typeface="楷体_GB2312" pitchFamily="49" charset="-122"/>
              <a:ea typeface="楷体_GB2312" pitchFamily="49" charset="-122"/>
            </a:endParaRPr>
          </a:p>
        </p:txBody>
      </p:sp>
      <p:sp>
        <p:nvSpPr>
          <p:cNvPr id="83971" name="Text Box 3"/>
          <p:cNvSpPr txBox="1">
            <a:spLocks noChangeArrowheads="1"/>
          </p:cNvSpPr>
          <p:nvPr/>
        </p:nvSpPr>
        <p:spPr bwMode="auto">
          <a:xfrm>
            <a:off x="114300" y="1739900"/>
            <a:ext cx="365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en-US" altLang="zh-CN" sz="3200" dirty="0">
                <a:solidFill>
                  <a:srgbClr val="FF3300"/>
                </a:solidFill>
                <a:latin typeface="方正粗宋简体" panose="03000509000000000000" pitchFamily="65" charset="-122"/>
                <a:ea typeface="方正粗宋简体" panose="03000509000000000000" pitchFamily="65" charset="-122"/>
              </a:rPr>
              <a:t>《</a:t>
            </a:r>
            <a:r>
              <a:rPr lang="zh-CN" altLang="en-US" sz="3200" dirty="0">
                <a:solidFill>
                  <a:srgbClr val="FF3300"/>
                </a:solidFill>
                <a:latin typeface="方正粗宋简体" panose="03000509000000000000" pitchFamily="65" charset="-122"/>
                <a:ea typeface="方正粗宋简体" panose="03000509000000000000" pitchFamily="65" charset="-122"/>
              </a:rPr>
              <a:t>三国演义</a:t>
            </a:r>
            <a:r>
              <a:rPr lang="en-US" altLang="zh-CN" sz="3200" dirty="0">
                <a:solidFill>
                  <a:srgbClr val="FF3300"/>
                </a:solidFill>
                <a:latin typeface="方正粗宋简体" panose="03000509000000000000" pitchFamily="65" charset="-122"/>
                <a:ea typeface="方正粗宋简体" panose="03000509000000000000" pitchFamily="65" charset="-122"/>
              </a:rPr>
              <a:t>》</a:t>
            </a:r>
            <a:r>
              <a:rPr lang="en-US" altLang="zh-CN" b="0" dirty="0">
                <a:latin typeface="方正粗宋简体" panose="03000509000000000000" pitchFamily="65" charset="-122"/>
                <a:ea typeface="方正粗宋简体" panose="03000509000000000000" pitchFamily="65" charset="-122"/>
              </a:rPr>
              <a:t> </a:t>
            </a:r>
          </a:p>
        </p:txBody>
      </p:sp>
      <p:sp>
        <p:nvSpPr>
          <p:cNvPr id="83972" name="Text Box 4"/>
          <p:cNvSpPr txBox="1">
            <a:spLocks noChangeArrowheads="1"/>
          </p:cNvSpPr>
          <p:nvPr/>
        </p:nvSpPr>
        <p:spPr bwMode="auto">
          <a:xfrm>
            <a:off x="5073649" y="4635500"/>
            <a:ext cx="2660649"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煮酒论英雄 </a:t>
            </a:r>
          </a:p>
        </p:txBody>
      </p:sp>
      <p:sp>
        <p:nvSpPr>
          <p:cNvPr id="20485" name="Rectangle 5"/>
          <p:cNvSpPr>
            <a:spLocks noChangeArrowheads="1"/>
          </p:cNvSpPr>
          <p:nvPr/>
        </p:nvSpPr>
        <p:spPr bwMode="auto">
          <a:xfrm>
            <a:off x="0" y="0"/>
            <a:ext cx="12192000" cy="6858000"/>
          </a:xfrm>
          <a:prstGeom prst="rect">
            <a:avLst/>
          </a:prstGeom>
          <a:noFill/>
          <a:ln w="2000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6" name="Text Box 4"/>
          <p:cNvSpPr txBox="1">
            <a:spLocks noChangeArrowheads="1"/>
          </p:cNvSpPr>
          <p:nvPr/>
        </p:nvSpPr>
        <p:spPr bwMode="auto">
          <a:xfrm>
            <a:off x="612775" y="2327276"/>
            <a:ext cx="26606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3200" dirty="0">
                <a:solidFill>
                  <a:srgbClr val="FF3300"/>
                </a:solidFill>
                <a:latin typeface="方正粗宋简体" panose="03000509000000000000" pitchFamily="65" charset="-122"/>
                <a:ea typeface="方正粗宋简体" panose="03000509000000000000" pitchFamily="65" charset="-122"/>
              </a:rPr>
              <a:t>杨慎（号升庵）</a:t>
            </a:r>
          </a:p>
        </p:txBody>
      </p:sp>
    </p:spTree>
    <p:extLst>
      <p:ext uri="{BB962C8B-B14F-4D97-AF65-F5344CB8AC3E}">
        <p14:creationId xmlns:p14="http://schemas.microsoft.com/office/powerpoint/2010/main" val="2306129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3972"/>
                                        </p:tgtEl>
                                        <p:attrNameLst>
                                          <p:attrName>style.visibility</p:attrName>
                                        </p:attrNameLst>
                                      </p:cBhvr>
                                      <p:to>
                                        <p:strVal val="visible"/>
                                      </p:to>
                                    </p:set>
                                    <p:anim calcmode="lin" valueType="num">
                                      <p:cBhvr additive="base">
                                        <p:cTn id="17" dur="500" fill="hold"/>
                                        <p:tgtEl>
                                          <p:spTgt spid="83972"/>
                                        </p:tgtEl>
                                        <p:attrNameLst>
                                          <p:attrName>ppt_x</p:attrName>
                                        </p:attrNameLst>
                                      </p:cBhvr>
                                      <p:tavLst>
                                        <p:tav tm="0">
                                          <p:val>
                                            <p:strVal val="#ppt_x"/>
                                          </p:val>
                                        </p:tav>
                                        <p:tav tm="100000">
                                          <p:val>
                                            <p:strVal val="#ppt_x"/>
                                          </p:val>
                                        </p:tav>
                                      </p:tavLst>
                                    </p:anim>
                                    <p:anim calcmode="lin" valueType="num">
                                      <p:cBhvr additive="base">
                                        <p:cTn id="18" dur="500" fill="hold"/>
                                        <p:tgtEl>
                                          <p:spTgt spid="839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utoUpdateAnimBg="0"/>
      <p:bldP spid="83972" grpId="0"/>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3493</TotalTime>
  <Words>11922</Words>
  <Application>Microsoft Office PowerPoint</Application>
  <PresentationFormat>自定义</PresentationFormat>
  <Paragraphs>456</Paragraphs>
  <Slides>82</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84" baseType="lpstr">
      <vt:lpstr>Office 主题</vt:lpstr>
      <vt:lpstr>Microsoft PowerPoint 97-2003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有意思的谚语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《三国演义》三绝 义绝关羽、智绝诸葛亮、奸绝曹操</vt:lpstr>
      <vt:lpstr>PowerPoint 演示文稿</vt:lpstr>
      <vt:lpstr>PowerPoint 演示文稿</vt:lpstr>
      <vt:lpstr>PowerPoint 演示文稿</vt:lpstr>
      <vt:lpstr>PowerPoint 演示文稿</vt:lpstr>
      <vt:lpstr>诸葛亮的主要情节</vt:lpstr>
      <vt:lpstr>PowerPoint 演示文稿</vt:lpstr>
      <vt:lpstr>PowerPoint 演示文稿</vt:lpstr>
      <vt:lpstr>关羽的主要情节</vt:lpstr>
      <vt:lpstr>广西恭城的三国对联</vt:lpstr>
      <vt:lpstr>荆州的三国对联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6.简述《三国演义》中一次精彩的用计。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请简述连环计的故事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红树主人</dc:creator>
  <cp:lastModifiedBy>红树主人</cp:lastModifiedBy>
  <cp:revision>87</cp:revision>
  <dcterms:created xsi:type="dcterms:W3CDTF">2013-09-20T02:31:37Z</dcterms:created>
  <dcterms:modified xsi:type="dcterms:W3CDTF">2015-10-10T14:54:33Z</dcterms:modified>
</cp:coreProperties>
</file>